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90E9-7F35-4BB3-8352-3EABAEFD15D2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2E6-191C-4C6B-A4E9-47B0D311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6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90E9-7F35-4BB3-8352-3EABAEFD15D2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2E6-191C-4C6B-A4E9-47B0D311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9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90E9-7F35-4BB3-8352-3EABAEFD15D2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2E6-191C-4C6B-A4E9-47B0D311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6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90E9-7F35-4BB3-8352-3EABAEFD15D2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2E6-191C-4C6B-A4E9-47B0D311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6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90E9-7F35-4BB3-8352-3EABAEFD15D2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2E6-191C-4C6B-A4E9-47B0D311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0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90E9-7F35-4BB3-8352-3EABAEFD15D2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2E6-191C-4C6B-A4E9-47B0D311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7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90E9-7F35-4BB3-8352-3EABAEFD15D2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2E6-191C-4C6B-A4E9-47B0D311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90E9-7F35-4BB3-8352-3EABAEFD15D2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2E6-191C-4C6B-A4E9-47B0D311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3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90E9-7F35-4BB3-8352-3EABAEFD15D2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2E6-191C-4C6B-A4E9-47B0D311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3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90E9-7F35-4BB3-8352-3EABAEFD15D2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2E6-191C-4C6B-A4E9-47B0D311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0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90E9-7F35-4BB3-8352-3EABAEFD15D2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2E6-191C-4C6B-A4E9-47B0D311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3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190E9-7F35-4BB3-8352-3EABAEFD15D2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102E6-191C-4C6B-A4E9-47B0D311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7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Changes to Assessments for APPR Purposes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Theresa L. Gray, Coordinator</a:t>
            </a:r>
          </a:p>
          <a:p>
            <a:r>
              <a:rPr lang="en-US" dirty="0" smtClean="0"/>
              <a:t>Integrated Education Services (IES)</a:t>
            </a:r>
          </a:p>
          <a:p>
            <a:r>
              <a:rPr lang="en-US" dirty="0" smtClean="0"/>
              <a:t>Erie 2-Chautauqua-Cattaraugus BOCES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5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" y="1905000"/>
            <a:ext cx="9063038" cy="2884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i="1" dirty="0" smtClean="0"/>
              <a:t>Implications?</a:t>
            </a:r>
          </a:p>
          <a:p>
            <a:r>
              <a:rPr lang="en-US" sz="4400" i="1" dirty="0" smtClean="0"/>
              <a:t>Concerns?</a:t>
            </a:r>
          </a:p>
          <a:p>
            <a:r>
              <a:rPr lang="en-US" sz="4400" i="1" dirty="0" smtClean="0"/>
              <a:t>Questions?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6727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Removal of Traditional Standardized Testing in K-2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Effective </a:t>
            </a:r>
            <a:r>
              <a:rPr lang="en-US" dirty="0"/>
              <a:t>March 2, 2014, no APPR plan shall be </a:t>
            </a:r>
            <a:r>
              <a:rPr lang="en-US" dirty="0" smtClean="0"/>
              <a:t>approved </a:t>
            </a:r>
            <a:r>
              <a:rPr lang="en-US" dirty="0"/>
              <a:t>by the Commissioner for use in the </a:t>
            </a:r>
            <a:r>
              <a:rPr lang="en-US" dirty="0" smtClean="0"/>
              <a:t>2014-15 </a:t>
            </a:r>
            <a:r>
              <a:rPr lang="en-US" dirty="0"/>
              <a:t>school year or thereafter that provides for </a:t>
            </a:r>
            <a:r>
              <a:rPr lang="en-US" dirty="0" smtClean="0"/>
              <a:t>the </a:t>
            </a:r>
            <a:r>
              <a:rPr lang="en-US" dirty="0"/>
              <a:t>administration of </a:t>
            </a:r>
            <a:r>
              <a:rPr lang="en-US" dirty="0" smtClean="0"/>
              <a:t>traditional </a:t>
            </a:r>
            <a:r>
              <a:rPr lang="en-US" dirty="0"/>
              <a:t>standardized </a:t>
            </a:r>
            <a:r>
              <a:rPr lang="en-US" dirty="0" smtClean="0"/>
              <a:t>third </a:t>
            </a:r>
            <a:r>
              <a:rPr lang="en-US" dirty="0"/>
              <a:t>party or vendor assessments to students </a:t>
            </a:r>
            <a:r>
              <a:rPr lang="en-US" dirty="0" smtClean="0"/>
              <a:t>in kindergarten </a:t>
            </a:r>
            <a:r>
              <a:rPr lang="en-US" dirty="0"/>
              <a:t>through grade two.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i="1" dirty="0" smtClean="0"/>
              <a:t>Implications?</a:t>
            </a:r>
          </a:p>
          <a:p>
            <a:r>
              <a:rPr lang="en-US" sz="4400" i="1" dirty="0" smtClean="0"/>
              <a:t>Concerns?</a:t>
            </a:r>
          </a:p>
          <a:p>
            <a:r>
              <a:rPr lang="en-US" sz="4400" i="1" dirty="0" smtClean="0"/>
              <a:t>Questions?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69115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 6-8 Social Studies/Science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Effective </a:t>
            </a:r>
            <a:r>
              <a:rPr lang="en-US" dirty="0"/>
              <a:t>February 11, 2014, for the State Growth or Other Comparable </a:t>
            </a:r>
            <a:r>
              <a:rPr lang="en-US" dirty="0" smtClean="0"/>
              <a:t>Measures </a:t>
            </a:r>
            <a:r>
              <a:rPr lang="en-US" dirty="0"/>
              <a:t>subcomponent, </a:t>
            </a:r>
            <a:r>
              <a:rPr lang="en-US" b="1" dirty="0" smtClean="0"/>
              <a:t>sixth </a:t>
            </a:r>
            <a:r>
              <a:rPr lang="en-US" b="1" dirty="0"/>
              <a:t>through eighth grade social studies and sixth through seventh </a:t>
            </a:r>
            <a:r>
              <a:rPr lang="en-US" b="1" dirty="0" smtClean="0"/>
              <a:t>grade </a:t>
            </a:r>
            <a:r>
              <a:rPr lang="en-US" b="1" dirty="0"/>
              <a:t>science have been removed from the definition of core subject areas</a:t>
            </a:r>
            <a:r>
              <a:rPr lang="en-US" dirty="0" smtClean="0"/>
              <a:t>. Core subject </a:t>
            </a:r>
            <a:r>
              <a:rPr lang="en-US" dirty="0"/>
              <a:t>are</a:t>
            </a:r>
          </a:p>
          <a:p>
            <a:pPr marL="0" indent="0">
              <a:buNone/>
            </a:pPr>
            <a:r>
              <a:rPr lang="en-US" dirty="0"/>
              <a:t>as are now defined as eighth grade science and high school courses in English language arts, </a:t>
            </a:r>
            <a:r>
              <a:rPr lang="en-US" dirty="0" smtClean="0"/>
              <a:t>mathematics</a:t>
            </a:r>
            <a:r>
              <a:rPr lang="en-US" dirty="0"/>
              <a:t>, science, and social studies that lead to a Regents examination in the </a:t>
            </a:r>
            <a:r>
              <a:rPr lang="en-US" dirty="0" smtClean="0"/>
              <a:t>2010-11 school </a:t>
            </a:r>
            <a:r>
              <a:rPr lang="en-US" dirty="0"/>
              <a:t>year, or a State assessment in the </a:t>
            </a:r>
            <a:r>
              <a:rPr lang="en-US" dirty="0" smtClean="0"/>
              <a:t>2012-13 </a:t>
            </a:r>
            <a:r>
              <a:rPr lang="en-US" dirty="0"/>
              <a:t>school year or </a:t>
            </a:r>
            <a:r>
              <a:rPr lang="en-US" dirty="0" smtClean="0"/>
              <a:t>thereafter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51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May now utilize </a:t>
            </a:r>
            <a:r>
              <a:rPr lang="en-US" dirty="0"/>
              <a:t>a </a:t>
            </a: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school-wide</a:t>
            </a:r>
            <a:r>
              <a:rPr lang="en-US" b="1" dirty="0"/>
              <a:t>, group, or team measure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based </a:t>
            </a:r>
            <a:r>
              <a:rPr lang="en-US" dirty="0"/>
              <a:t>on </a:t>
            </a: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one </a:t>
            </a:r>
            <a:r>
              <a:rPr lang="en-US" b="1" dirty="0"/>
              <a:t>or more State or Regents assessments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in </a:t>
            </a:r>
          </a:p>
          <a:p>
            <a:pPr marL="0" indent="0" algn="ctr">
              <a:buNone/>
            </a:pPr>
            <a:r>
              <a:rPr lang="en-US" b="1" dirty="0" smtClean="0"/>
              <a:t>sixth </a:t>
            </a:r>
            <a:r>
              <a:rPr lang="en-US" b="1" dirty="0"/>
              <a:t>through eight social studies and/or sixth </a:t>
            </a:r>
            <a:r>
              <a:rPr lang="en-US" b="1" dirty="0" smtClean="0"/>
              <a:t>through </a:t>
            </a:r>
            <a:r>
              <a:rPr lang="en-US" b="1" dirty="0"/>
              <a:t>seventh science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i="1" dirty="0" smtClean="0"/>
              <a:t>Implications?</a:t>
            </a:r>
          </a:p>
          <a:p>
            <a:r>
              <a:rPr lang="en-US" sz="4400" i="1" dirty="0" smtClean="0"/>
              <a:t>Concerns?</a:t>
            </a:r>
          </a:p>
          <a:p>
            <a:r>
              <a:rPr lang="en-US" sz="4400" i="1" dirty="0" smtClean="0"/>
              <a:t>Questions?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81567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1% Instructional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Effective March 2, 2014, any Annual </a:t>
            </a:r>
            <a:r>
              <a:rPr lang="en-US" dirty="0" smtClean="0"/>
              <a:t>Professional Performance </a:t>
            </a:r>
            <a:r>
              <a:rPr lang="en-US" dirty="0"/>
              <a:t>Review (APPR) plan submitted </a:t>
            </a:r>
            <a:r>
              <a:rPr lang="en-US" dirty="0" smtClean="0"/>
              <a:t>to </a:t>
            </a:r>
            <a:r>
              <a:rPr lang="en-US" dirty="0"/>
              <a:t>the Commissioner for approval for use in the </a:t>
            </a:r>
            <a:r>
              <a:rPr lang="en-US" dirty="0" smtClean="0"/>
              <a:t>2014-15 </a:t>
            </a:r>
            <a:r>
              <a:rPr lang="en-US" dirty="0"/>
              <a:t>school year and </a:t>
            </a:r>
            <a:r>
              <a:rPr lang="en-US" dirty="0" smtClean="0"/>
              <a:t>thereafter </a:t>
            </a:r>
            <a:r>
              <a:rPr lang="en-US" dirty="0"/>
              <a:t>must include </a:t>
            </a:r>
            <a:r>
              <a:rPr lang="en-US" dirty="0" smtClean="0"/>
              <a:t>a </a:t>
            </a:r>
            <a:r>
              <a:rPr lang="en-US" dirty="0"/>
              <a:t>signed certification by the </a:t>
            </a:r>
            <a:r>
              <a:rPr lang="en-US" dirty="0" smtClean="0"/>
              <a:t>superintendent</a:t>
            </a:r>
            <a:r>
              <a:rPr lang="en-US" dirty="0"/>
              <a:t>, district </a:t>
            </a:r>
            <a:r>
              <a:rPr lang="en-US" dirty="0" smtClean="0"/>
              <a:t>superintendent </a:t>
            </a:r>
            <a:r>
              <a:rPr lang="en-US" dirty="0"/>
              <a:t>or </a:t>
            </a:r>
            <a:r>
              <a:rPr lang="en-US" dirty="0" smtClean="0"/>
              <a:t>chancellor </a:t>
            </a:r>
            <a:r>
              <a:rPr lang="en-US" dirty="0"/>
              <a:t>attesting that no </a:t>
            </a:r>
            <a:r>
              <a:rPr lang="en-US" dirty="0" smtClean="0"/>
              <a:t>more </a:t>
            </a:r>
            <a:r>
              <a:rPr lang="en-US" dirty="0"/>
              <a:t>than one percent of total instruction time </a:t>
            </a:r>
            <a:r>
              <a:rPr lang="en-US" dirty="0" smtClean="0"/>
              <a:t>in each </a:t>
            </a:r>
            <a:r>
              <a:rPr lang="en-US" dirty="0"/>
              <a:t>classroom or program of the district or </a:t>
            </a:r>
            <a:r>
              <a:rPr lang="en-US" dirty="0" smtClean="0"/>
              <a:t>BOCES </a:t>
            </a:r>
            <a:r>
              <a:rPr lang="en-US" dirty="0"/>
              <a:t>is spent taking any locally determined </a:t>
            </a:r>
            <a:r>
              <a:rPr lang="en-US" dirty="0" smtClean="0"/>
              <a:t>traditional </a:t>
            </a:r>
            <a:r>
              <a:rPr lang="en-US" dirty="0"/>
              <a:t>standardized third party assessment or </a:t>
            </a:r>
            <a:r>
              <a:rPr lang="en-US" dirty="0" smtClean="0"/>
              <a:t>traditional </a:t>
            </a:r>
            <a:r>
              <a:rPr lang="en-US" dirty="0"/>
              <a:t>standardized district, regional, or </a:t>
            </a:r>
            <a:r>
              <a:rPr lang="en-US" dirty="0" smtClean="0"/>
              <a:t>BOCES-developed </a:t>
            </a:r>
            <a:r>
              <a:rPr lang="en-US" dirty="0"/>
              <a:t>assessment for APPR purposes.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2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1% Instructional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Effective March 2, 2014</a:t>
            </a:r>
            <a:r>
              <a:rPr lang="en-US" dirty="0"/>
              <a:t>, </a:t>
            </a:r>
            <a:r>
              <a:rPr lang="en-US" sz="2200" dirty="0"/>
              <a:t>any Annual </a:t>
            </a:r>
            <a:r>
              <a:rPr lang="en-US" sz="2200" dirty="0" smtClean="0"/>
              <a:t>Professional Performance </a:t>
            </a:r>
            <a:r>
              <a:rPr lang="en-US" sz="2200" dirty="0"/>
              <a:t>Review (APPR) plan submitted </a:t>
            </a:r>
            <a:r>
              <a:rPr lang="en-US" sz="2200" dirty="0" smtClean="0"/>
              <a:t>to </a:t>
            </a:r>
            <a:r>
              <a:rPr lang="en-US" sz="2200" dirty="0"/>
              <a:t>the Commissioner for approval for use in the </a:t>
            </a:r>
            <a:r>
              <a:rPr lang="en-US" b="1" dirty="0" smtClean="0"/>
              <a:t>2014-15 </a:t>
            </a:r>
            <a:r>
              <a:rPr lang="en-US" b="1" dirty="0"/>
              <a:t>school year and </a:t>
            </a:r>
            <a:r>
              <a:rPr lang="en-US" b="1" dirty="0" smtClean="0"/>
              <a:t>thereafter</a:t>
            </a:r>
            <a:r>
              <a:rPr lang="en-US" dirty="0" smtClean="0"/>
              <a:t> </a:t>
            </a:r>
            <a:r>
              <a:rPr lang="en-US" sz="2200" dirty="0"/>
              <a:t>must include </a:t>
            </a:r>
            <a:r>
              <a:rPr lang="en-US" sz="2200" dirty="0" smtClean="0"/>
              <a:t>a </a:t>
            </a:r>
            <a:r>
              <a:rPr lang="en-US" sz="2200" dirty="0"/>
              <a:t>signed certification by the </a:t>
            </a:r>
            <a:r>
              <a:rPr lang="en-US" sz="2200" dirty="0" smtClean="0"/>
              <a:t>superintendent</a:t>
            </a:r>
            <a:r>
              <a:rPr lang="en-US" sz="2200" dirty="0"/>
              <a:t>, district </a:t>
            </a:r>
            <a:r>
              <a:rPr lang="en-US" sz="2200" dirty="0" smtClean="0"/>
              <a:t>superintendent </a:t>
            </a:r>
            <a:r>
              <a:rPr lang="en-US" sz="2200" dirty="0"/>
              <a:t>or </a:t>
            </a:r>
            <a:r>
              <a:rPr lang="en-US" sz="2200" dirty="0" smtClean="0"/>
              <a:t>chancellor </a:t>
            </a:r>
            <a:r>
              <a:rPr lang="en-US" sz="2200" dirty="0"/>
              <a:t>attesting that </a:t>
            </a:r>
            <a:r>
              <a:rPr lang="en-US" b="1" dirty="0"/>
              <a:t>no </a:t>
            </a:r>
            <a:r>
              <a:rPr lang="en-US" b="1" dirty="0" smtClean="0"/>
              <a:t>more </a:t>
            </a:r>
            <a:r>
              <a:rPr lang="en-US" b="1" dirty="0"/>
              <a:t>than one percent of total instruction time</a:t>
            </a:r>
            <a:r>
              <a:rPr lang="en-US" dirty="0"/>
              <a:t> </a:t>
            </a:r>
            <a:r>
              <a:rPr lang="en-US" sz="2200" dirty="0" smtClean="0"/>
              <a:t>in each </a:t>
            </a:r>
            <a:r>
              <a:rPr lang="en-US" sz="2200" dirty="0"/>
              <a:t>classroom or program of the district or </a:t>
            </a:r>
            <a:r>
              <a:rPr lang="en-US" sz="2200" dirty="0" smtClean="0"/>
              <a:t>BOCES</a:t>
            </a:r>
            <a:r>
              <a:rPr lang="en-US" sz="2600" dirty="0" smtClean="0"/>
              <a:t> </a:t>
            </a:r>
            <a:r>
              <a:rPr lang="en-US" b="1" dirty="0"/>
              <a:t>is spent taking any locally determined </a:t>
            </a:r>
            <a:r>
              <a:rPr lang="en-US" b="1" dirty="0" smtClean="0"/>
              <a:t>traditional </a:t>
            </a:r>
            <a:r>
              <a:rPr lang="en-US" b="1" dirty="0"/>
              <a:t>standardized third party assessment or </a:t>
            </a:r>
            <a:r>
              <a:rPr lang="en-US" b="1" dirty="0" smtClean="0"/>
              <a:t>traditional </a:t>
            </a:r>
            <a:r>
              <a:rPr lang="en-US" b="1" dirty="0"/>
              <a:t>standardized district, regional, or </a:t>
            </a:r>
            <a:r>
              <a:rPr lang="en-US" b="1" dirty="0" smtClean="0"/>
              <a:t>BOCES-developed </a:t>
            </a:r>
            <a:r>
              <a:rPr lang="en-US" b="1" dirty="0"/>
              <a:t>assessment for APPR purposes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98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“Standardized Assessment?”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/>
              <a:t>Traditional standardized </a:t>
            </a:r>
            <a:r>
              <a:rPr lang="en-US" sz="4400" dirty="0" smtClean="0"/>
              <a:t>assessments are </a:t>
            </a:r>
            <a:r>
              <a:rPr lang="en-US" sz="4400" dirty="0"/>
              <a:t>defined by NYSED for the purposes of this </a:t>
            </a:r>
            <a:r>
              <a:rPr lang="en-US" sz="4400" dirty="0" smtClean="0"/>
              <a:t>regulation </a:t>
            </a:r>
            <a:r>
              <a:rPr lang="en-US" sz="4400" dirty="0"/>
              <a:t>as a </a:t>
            </a:r>
            <a:r>
              <a:rPr lang="en-US" sz="4400" b="1" dirty="0"/>
              <a:t>systematic method of </a:t>
            </a:r>
            <a:r>
              <a:rPr lang="en-US" sz="4400" b="1" dirty="0" smtClean="0"/>
              <a:t>gathering </a:t>
            </a:r>
            <a:r>
              <a:rPr lang="en-US" sz="4400" b="1" dirty="0"/>
              <a:t>information from objectively scored </a:t>
            </a:r>
            <a:r>
              <a:rPr lang="en-US" sz="4400" b="1" dirty="0" smtClean="0"/>
              <a:t>items </a:t>
            </a:r>
            <a:r>
              <a:rPr lang="en-US" sz="4400" dirty="0"/>
              <a:t>that allow the test taker to select one or </a:t>
            </a:r>
            <a:r>
              <a:rPr lang="en-US" sz="4400" dirty="0" smtClean="0"/>
              <a:t>more </a:t>
            </a:r>
            <a:r>
              <a:rPr lang="en-US" sz="4400" dirty="0"/>
              <a:t>of the given options or choices as their </a:t>
            </a:r>
            <a:r>
              <a:rPr lang="en-US" sz="4400" dirty="0" smtClean="0"/>
              <a:t>response</a:t>
            </a:r>
            <a:r>
              <a:rPr lang="en-US" sz="4400" dirty="0"/>
              <a:t>. </a:t>
            </a: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 smtClean="0"/>
              <a:t>Examples </a:t>
            </a:r>
            <a:r>
              <a:rPr lang="en-US" sz="4400" dirty="0"/>
              <a:t>include </a:t>
            </a:r>
            <a:r>
              <a:rPr lang="en-US" sz="4400" dirty="0" smtClean="0"/>
              <a:t>multiple-choice, true-false</a:t>
            </a:r>
            <a:r>
              <a:rPr lang="en-US" sz="4400" dirty="0"/>
              <a:t>, and matching items. </a:t>
            </a: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 smtClean="0"/>
              <a:t>NYSED  defines </a:t>
            </a:r>
            <a:r>
              <a:rPr lang="en-US" sz="4400" dirty="0"/>
              <a:t>this term to focus specifically on </a:t>
            </a:r>
            <a:r>
              <a:rPr lang="en-US" sz="4400" dirty="0" smtClean="0"/>
              <a:t>those </a:t>
            </a:r>
            <a:r>
              <a:rPr lang="en-US" sz="4400" dirty="0"/>
              <a:t>assessments that require the student (and </a:t>
            </a:r>
            <a:r>
              <a:rPr lang="en-US" sz="4400" dirty="0" smtClean="0"/>
              <a:t>not </a:t>
            </a:r>
            <a:r>
              <a:rPr lang="en-US" sz="4400" dirty="0"/>
              <a:t>the examiner/assessor) to directly use a "bubble" answer sheet.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5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it does NOT include….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Formative assessment </a:t>
            </a:r>
            <a:r>
              <a:rPr lang="en-US" dirty="0" smtClean="0"/>
              <a:t>is </a:t>
            </a:r>
            <a:r>
              <a:rPr lang="en-US" dirty="0"/>
              <a:t>a process used by teachers and </a:t>
            </a:r>
            <a:r>
              <a:rPr lang="en-US" dirty="0" smtClean="0"/>
              <a:t>students </a:t>
            </a:r>
            <a:r>
              <a:rPr lang="en-US" dirty="0"/>
              <a:t>during instruction that </a:t>
            </a:r>
          </a:p>
          <a:p>
            <a:pPr marL="0" indent="0">
              <a:buNone/>
            </a:pPr>
            <a:r>
              <a:rPr lang="en-US" dirty="0"/>
              <a:t>provides feedback to adjust ongoing </a:t>
            </a:r>
            <a:r>
              <a:rPr lang="en-US" dirty="0" smtClean="0"/>
              <a:t>teaching </a:t>
            </a:r>
            <a:r>
              <a:rPr lang="en-US" dirty="0"/>
              <a:t>and learning to improve students’ </a:t>
            </a:r>
            <a:r>
              <a:rPr lang="en-US" dirty="0" smtClean="0"/>
              <a:t>achievement </a:t>
            </a:r>
            <a:r>
              <a:rPr lang="en-US" dirty="0"/>
              <a:t>of intended instructional outcomes.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7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it does NOT include…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Diagnostic assessments </a:t>
            </a:r>
            <a:r>
              <a:rPr lang="en-US" dirty="0" smtClean="0"/>
              <a:t>are </a:t>
            </a:r>
            <a:r>
              <a:rPr lang="en-US" dirty="0"/>
              <a:t>evidence-gathering </a:t>
            </a:r>
            <a:r>
              <a:rPr lang="en-US" dirty="0" smtClean="0"/>
              <a:t>procedures that </a:t>
            </a:r>
            <a:r>
              <a:rPr lang="en-US" dirty="0"/>
              <a:t>provide a sufficiently </a:t>
            </a:r>
            <a:r>
              <a:rPr lang="en-US" dirty="0" smtClean="0"/>
              <a:t>clear </a:t>
            </a:r>
            <a:r>
              <a:rPr lang="en-US" dirty="0"/>
              <a:t>indication regarding </a:t>
            </a:r>
            <a:r>
              <a:rPr lang="en-US" dirty="0" smtClean="0"/>
              <a:t>which </a:t>
            </a:r>
            <a:r>
              <a:rPr lang="en-US" dirty="0"/>
              <a:t>targeted </a:t>
            </a:r>
            <a:r>
              <a:rPr lang="en-US" dirty="0" err="1"/>
              <a:t>subskills</a:t>
            </a:r>
            <a:r>
              <a:rPr lang="en-US" dirty="0"/>
              <a:t> or bodies of enabling knowledge a </a:t>
            </a:r>
            <a:r>
              <a:rPr lang="en-US" dirty="0" smtClean="0"/>
              <a:t>student </a:t>
            </a:r>
            <a:r>
              <a:rPr lang="en-US" dirty="0"/>
              <a:t>possesses or does not possess — </a:t>
            </a:r>
            <a:r>
              <a:rPr lang="en-US" dirty="0" smtClean="0"/>
              <a:t>thereby </a:t>
            </a:r>
            <a:r>
              <a:rPr lang="en-US" dirty="0"/>
              <a:t>supplying the information needed by </a:t>
            </a:r>
            <a:r>
              <a:rPr lang="en-US" dirty="0" smtClean="0"/>
              <a:t>teachers </a:t>
            </a:r>
            <a:r>
              <a:rPr lang="en-US" dirty="0"/>
              <a:t>when they decide how to most </a:t>
            </a:r>
            <a:r>
              <a:rPr lang="en-US" dirty="0" smtClean="0"/>
              <a:t>appropriately </a:t>
            </a:r>
            <a:r>
              <a:rPr lang="en-US" dirty="0"/>
              <a:t>design or </a:t>
            </a:r>
            <a:r>
              <a:rPr lang="en-US" dirty="0" smtClean="0"/>
              <a:t>modify </a:t>
            </a:r>
            <a:r>
              <a:rPr lang="en-US" dirty="0"/>
              <a:t>instructional </a:t>
            </a:r>
            <a:r>
              <a:rPr lang="en-US" dirty="0" smtClean="0"/>
              <a:t>activities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it does NOT include…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Performance Assessments</a:t>
            </a:r>
          </a:p>
          <a:p>
            <a:r>
              <a:rPr lang="en-US" dirty="0" smtClean="0"/>
              <a:t>Science experiments</a:t>
            </a:r>
          </a:p>
          <a:p>
            <a:r>
              <a:rPr lang="en-US" dirty="0" smtClean="0"/>
              <a:t>Extended responses/essays</a:t>
            </a:r>
          </a:p>
          <a:p>
            <a:r>
              <a:rPr lang="en-US" dirty="0" smtClean="0"/>
              <a:t>Research papers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18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it does NOT include…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Assessments!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determine 1% of instructional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/>
              <a:t>Need to determine: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 algn="ctr">
              <a:buNone/>
            </a:pPr>
            <a:r>
              <a:rPr lang="en-US" sz="2800" dirty="0" smtClean="0"/>
              <a:t>Maximum amount of time for assessment </a:t>
            </a:r>
            <a:r>
              <a:rPr lang="en-US" sz="2800" i="1" dirty="0" smtClean="0"/>
              <a:t>(not including any  mandated time extensions)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 algn="ctr">
              <a:buNone/>
            </a:pPr>
            <a:r>
              <a:rPr lang="en-US" sz="2800" dirty="0" smtClean="0"/>
              <a:t>Number of schools days x Minutes of daily instruction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3962400"/>
            <a:ext cx="8001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38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658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Understanding Changes to Assessments for APPR Purposes</vt:lpstr>
      <vt:lpstr>1% Instructional Time</vt:lpstr>
      <vt:lpstr>1% Instructional Time</vt:lpstr>
      <vt:lpstr>What is a “Standardized Assessment?”</vt:lpstr>
      <vt:lpstr>But it does NOT include….</vt:lpstr>
      <vt:lpstr>But it does NOT include…</vt:lpstr>
      <vt:lpstr>But it does NOT include…</vt:lpstr>
      <vt:lpstr>But it does NOT include…</vt:lpstr>
      <vt:lpstr>How do I determine 1% of instructional time?</vt:lpstr>
      <vt:lpstr>PowerPoint Presentation</vt:lpstr>
      <vt:lpstr>Turn and Talk</vt:lpstr>
      <vt:lpstr>Removal of Traditional Standardized Testing in K-2</vt:lpstr>
      <vt:lpstr>Turn and Talk</vt:lpstr>
      <vt:lpstr>Grades 6-8 Social Studies/Science</vt:lpstr>
      <vt:lpstr>So What?</vt:lpstr>
      <vt:lpstr>Turn and Talk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Changes to Assessments for APPR Purposes</dc:title>
  <dc:creator>Theresa Gray</dc:creator>
  <cp:lastModifiedBy>Theresa Gray</cp:lastModifiedBy>
  <cp:revision>4</cp:revision>
  <dcterms:created xsi:type="dcterms:W3CDTF">2014-03-11T20:35:57Z</dcterms:created>
  <dcterms:modified xsi:type="dcterms:W3CDTF">2014-03-11T21:15:25Z</dcterms:modified>
</cp:coreProperties>
</file>