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73" r:id="rId9"/>
    <p:sldId id="262" r:id="rId10"/>
    <p:sldId id="263" r:id="rId11"/>
    <p:sldId id="264" r:id="rId12"/>
    <p:sldId id="265" r:id="rId13"/>
    <p:sldId id="271" r:id="rId14"/>
    <p:sldId id="268" r:id="rId15"/>
    <p:sldId id="272" r:id="rId16"/>
    <p:sldId id="269" r:id="rId17"/>
    <p:sldId id="270" r:id="rId18"/>
    <p:sldId id="275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 varScale="1">
        <p:scale>
          <a:sx n="87" d="100"/>
          <a:sy n="8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EE5D-17C2-4694-9C08-3B6AEAD67E95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99E1-F3E0-4050-816F-53FF9E87CC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EE5D-17C2-4694-9C08-3B6AEAD67E95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99E1-F3E0-4050-816F-53FF9E87C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EE5D-17C2-4694-9C08-3B6AEAD67E95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99E1-F3E0-4050-816F-53FF9E87C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EE5D-17C2-4694-9C08-3B6AEAD67E95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99E1-F3E0-4050-816F-53FF9E87C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EE5D-17C2-4694-9C08-3B6AEAD67E95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99E1-F3E0-4050-816F-53FF9E87CC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EE5D-17C2-4694-9C08-3B6AEAD67E95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99E1-F3E0-4050-816F-53FF9E87C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EE5D-17C2-4694-9C08-3B6AEAD67E95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99E1-F3E0-4050-816F-53FF9E87C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EE5D-17C2-4694-9C08-3B6AEAD67E95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3199E1-F3E0-4050-816F-53FF9E87CC6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EE5D-17C2-4694-9C08-3B6AEAD67E95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99E1-F3E0-4050-816F-53FF9E87C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EE5D-17C2-4694-9C08-3B6AEAD67E95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E3199E1-F3E0-4050-816F-53FF9E87C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2F3EE5D-17C2-4694-9C08-3B6AEAD67E95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99E1-F3E0-4050-816F-53FF9E87CC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2F3EE5D-17C2-4694-9C08-3B6AEAD67E95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E3199E1-F3E0-4050-816F-53FF9E87CC6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6480048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Common Core Unit Alignment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Erie 2 Math Updates/</a:t>
            </a:r>
            <a:br>
              <a:rPr lang="en-US" sz="3600" dirty="0" smtClean="0"/>
            </a:br>
            <a:r>
              <a:rPr lang="en-US" sz="3600" dirty="0" smtClean="0"/>
              <a:t>Tri-State </a:t>
            </a:r>
            <a:r>
              <a:rPr lang="en-US" sz="3600" dirty="0" smtClean="0"/>
              <a:t>Feedback Tool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876800"/>
            <a:ext cx="6480048" cy="1752600"/>
          </a:xfrm>
        </p:spPr>
        <p:txBody>
          <a:bodyPr/>
          <a:lstStyle/>
          <a:p>
            <a:r>
              <a:rPr lang="en-US" dirty="0" smtClean="0"/>
              <a:t>Patrick Moses</a:t>
            </a:r>
          </a:p>
          <a:p>
            <a:r>
              <a:rPr lang="en-US" dirty="0" smtClean="0"/>
              <a:t>Erie 2 BOCES</a:t>
            </a:r>
          </a:p>
          <a:p>
            <a:r>
              <a:rPr lang="en-US" dirty="0" smtClean="0"/>
              <a:t>Staff Development Specialist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8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9" y="155163"/>
            <a:ext cx="8995391" cy="655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72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8" y="381000"/>
            <a:ext cx="9113002" cy="6095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67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771"/>
            <a:ext cx="9067800" cy="680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737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Evaluation Tool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partner, utilize the evaluation tool to evaluate the example unit plan template along with unit summative assessment.</a:t>
            </a:r>
          </a:p>
          <a:p>
            <a:r>
              <a:rPr lang="en-US" dirty="0" smtClean="0"/>
              <a:t>Discuss with your table</a:t>
            </a:r>
          </a:p>
          <a:p>
            <a:r>
              <a:rPr lang="en-US" dirty="0" smtClean="0"/>
              <a:t>Share large group</a:t>
            </a:r>
          </a:p>
          <a:p>
            <a:endParaRPr lang="en-US" dirty="0"/>
          </a:p>
          <a:p>
            <a:pPr lvl="1"/>
            <a:r>
              <a:rPr lang="en-US" dirty="0" smtClean="0"/>
              <a:t>Questions/Concerns this tool raises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0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Updates for Math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NYSED Curricular Priorities Change</a:t>
            </a:r>
          </a:p>
          <a:p>
            <a:pPr lvl="1"/>
            <a:r>
              <a:rPr lang="en-US" dirty="0" smtClean="0"/>
              <a:t>(70%-20%-10%)</a:t>
            </a:r>
          </a:p>
          <a:p>
            <a:pPr lvl="2"/>
            <a:r>
              <a:rPr lang="en-US" dirty="0" smtClean="0"/>
              <a:t>Now aligns with PARCC</a:t>
            </a:r>
          </a:p>
          <a:p>
            <a:pPr lvl="3"/>
            <a:r>
              <a:rPr lang="en-US" dirty="0" smtClean="0"/>
              <a:t>Language</a:t>
            </a:r>
          </a:p>
          <a:p>
            <a:pPr lvl="3"/>
            <a:r>
              <a:rPr lang="en-US" dirty="0" smtClean="0"/>
              <a:t>Standards</a:t>
            </a:r>
          </a:p>
          <a:p>
            <a:pPr lvl="3"/>
            <a:r>
              <a:rPr lang="en-US" dirty="0" smtClean="0"/>
              <a:t>Priorities</a:t>
            </a:r>
          </a:p>
          <a:p>
            <a:pPr lvl="3"/>
            <a:r>
              <a:rPr lang="en-US" dirty="0" smtClean="0"/>
              <a:t>No changes at HS Level</a:t>
            </a:r>
          </a:p>
          <a:p>
            <a:pPr lvl="3"/>
            <a:r>
              <a:rPr lang="en-US" dirty="0" smtClean="0"/>
              <a:t>No changes K-2</a:t>
            </a:r>
          </a:p>
        </p:txBody>
      </p:sp>
    </p:spTree>
    <p:extLst>
      <p:ext uri="{BB962C8B-B14F-4D97-AF65-F5344CB8AC3E}">
        <p14:creationId xmlns:p14="http://schemas.microsoft.com/office/powerpoint/2010/main" val="327031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76200"/>
            <a:ext cx="6181725" cy="663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47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Updates for Math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Mathematical Practices Evaluation Rubric</a:t>
            </a:r>
          </a:p>
          <a:p>
            <a:pPr lvl="1"/>
            <a:r>
              <a:rPr lang="en-US" dirty="0" smtClean="0"/>
              <a:t>Most important/helpful when completing the unit plan daily outline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Through the lens of the 6 Shifts and 8 Mathematical Practices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How do we incorporate these “Good Habits of Mathematical Thinking” into our instruction?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2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" y="990600"/>
            <a:ext cx="4615398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2480373"/>
            <a:ext cx="4572000" cy="251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96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Updates for Math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467600" cy="4525963"/>
          </a:xfrm>
        </p:spPr>
        <p:txBody>
          <a:bodyPr/>
          <a:lstStyle/>
          <a:p>
            <a:r>
              <a:rPr lang="en-US" dirty="0" smtClean="0"/>
              <a:t>Illustrative Mathematics site</a:t>
            </a:r>
          </a:p>
          <a:p>
            <a:r>
              <a:rPr lang="en-US" dirty="0" smtClean="0"/>
              <a:t>Example Scope and Sequence documents K-12</a:t>
            </a:r>
          </a:p>
          <a:p>
            <a:r>
              <a:rPr lang="en-US" dirty="0" smtClean="0"/>
              <a:t>Math Forum- Interest in regional collaboration on Scope and Sequence</a:t>
            </a:r>
          </a:p>
          <a:p>
            <a:pPr lvl="1"/>
            <a:r>
              <a:rPr lang="en-US" dirty="0" smtClean="0"/>
              <a:t>Building Common Interim Assessments</a:t>
            </a:r>
          </a:p>
          <a:p>
            <a:pPr lvl="2"/>
            <a:r>
              <a:rPr lang="en-US" dirty="0" smtClean="0"/>
              <a:t>Sharing of best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26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offering training/workshops to other districts</a:t>
            </a:r>
          </a:p>
          <a:p>
            <a:pPr lvl="1"/>
            <a:r>
              <a:rPr lang="en-US" dirty="0" smtClean="0"/>
              <a:t>Please ensure that you include a sign-in sheet that lists ALL attendees for any/all schools</a:t>
            </a:r>
          </a:p>
          <a:p>
            <a:pPr marL="448056" lvl="1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Important for PD record keeping</a:t>
            </a:r>
          </a:p>
          <a:p>
            <a:pPr lvl="2"/>
            <a:r>
              <a:rPr lang="en-US" dirty="0" smtClean="0"/>
              <a:t>Important for sub reimbursements</a:t>
            </a:r>
          </a:p>
          <a:p>
            <a:pPr marL="749808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2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</a:t>
            </a:r>
            <a:r>
              <a:rPr lang="en-US" i="1" dirty="0" smtClean="0"/>
              <a:t>pi</a:t>
            </a:r>
            <a:r>
              <a:rPr lang="en-US" dirty="0" smtClean="0"/>
              <a:t> Day!!!</a:t>
            </a:r>
            <a:endParaRPr lang="en-US" dirty="0"/>
          </a:p>
        </p:txBody>
      </p:sp>
      <p:pic>
        <p:nvPicPr>
          <p:cNvPr id="1026" name="Picture 2" descr="C:\Users\pmoses\AppData\Local\Microsoft\Windows\Temporary Internet Files\Content.IE5\CPK3KXAQ\MP900443878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75" y="1600200"/>
            <a:ext cx="708305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0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11112" y="782638"/>
            <a:ext cx="9137651" cy="5391150"/>
            <a:chOff x="7" y="493"/>
            <a:chExt cx="5756" cy="3396"/>
          </a:xfrm>
          <a:solidFill>
            <a:schemeClr val="tx1"/>
          </a:solidFill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7" y="493"/>
              <a:ext cx="5721" cy="33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679" y="576"/>
              <a:ext cx="266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2011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888" y="576"/>
              <a:ext cx="87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920" y="576"/>
              <a:ext cx="266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2012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131" y="576"/>
              <a:ext cx="78" cy="1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943" y="722"/>
              <a:ext cx="403" cy="1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E2CCB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269" y="722"/>
              <a:ext cx="107" cy="1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307" y="722"/>
              <a:ext cx="97" cy="1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335" y="722"/>
              <a:ext cx="1651" cy="1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Integrated Education Services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867" y="722"/>
              <a:ext cx="97" cy="18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296" y="894"/>
              <a:ext cx="1334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Theresa Gray, Coordinator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515" y="894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906" y="1054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1974" y="1214"/>
              <a:ext cx="294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Race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196" y="1214"/>
              <a:ext cx="10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2231" y="1214"/>
              <a:ext cx="183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2347" y="1214"/>
              <a:ext cx="10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382" y="1214"/>
              <a:ext cx="243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The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2555" y="1214"/>
              <a:ext cx="10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2588" y="1214"/>
              <a:ext cx="1368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Top: Collaborative Training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837" y="1214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3862" y="1214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1974" y="1336"/>
              <a:ext cx="1863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1973" y="1374"/>
              <a:ext cx="376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CCLS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2272" y="1374"/>
              <a:ext cx="332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2531" y="1374"/>
              <a:ext cx="5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APPR       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3034" y="1374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0" name="Rectangle 32"/>
            <p:cNvSpPr>
              <a:spLocks noChangeArrowheads="1"/>
            </p:cNvSpPr>
            <p:nvPr/>
          </p:nvSpPr>
          <p:spPr bwMode="auto">
            <a:xfrm>
              <a:off x="3060" y="1374"/>
              <a:ext cx="112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Inquiry Team Training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1" name="Rectangle 33"/>
            <p:cNvSpPr>
              <a:spLocks noChangeArrowheads="1"/>
            </p:cNvSpPr>
            <p:nvPr/>
          </p:nvSpPr>
          <p:spPr bwMode="auto">
            <a:xfrm>
              <a:off x="4071" y="1374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3" name="Rectangle 34"/>
            <p:cNvSpPr>
              <a:spLocks noChangeArrowheads="1"/>
            </p:cNvSpPr>
            <p:nvPr/>
          </p:nvSpPr>
          <p:spPr bwMode="auto">
            <a:xfrm>
              <a:off x="2837" y="1534"/>
              <a:ext cx="207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4" name="Rectangle 35"/>
            <p:cNvSpPr>
              <a:spLocks noChangeArrowheads="1"/>
            </p:cNvSpPr>
            <p:nvPr/>
          </p:nvSpPr>
          <p:spPr bwMode="auto">
            <a:xfrm>
              <a:off x="2974" y="1534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5" name="Rectangle 36"/>
            <p:cNvSpPr>
              <a:spLocks noChangeArrowheads="1"/>
            </p:cNvSpPr>
            <p:nvPr/>
          </p:nvSpPr>
          <p:spPr bwMode="auto">
            <a:xfrm>
              <a:off x="2038" y="1694"/>
              <a:ext cx="1285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School Improvement Day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6" name="Rectangle 37"/>
            <p:cNvSpPr>
              <a:spLocks noChangeArrowheads="1"/>
            </p:cNvSpPr>
            <p:nvPr/>
          </p:nvSpPr>
          <p:spPr bwMode="auto">
            <a:xfrm>
              <a:off x="3208" y="1694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7" name="Rectangle 38"/>
            <p:cNvSpPr>
              <a:spLocks noChangeArrowheads="1"/>
            </p:cNvSpPr>
            <p:nvPr/>
          </p:nvSpPr>
          <p:spPr bwMode="auto">
            <a:xfrm>
              <a:off x="3234" y="1694"/>
              <a:ext cx="627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(CoSer 565)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8" name="Rectangle 39"/>
            <p:cNvSpPr>
              <a:spLocks noChangeArrowheads="1"/>
            </p:cNvSpPr>
            <p:nvPr/>
          </p:nvSpPr>
          <p:spPr bwMode="auto">
            <a:xfrm>
              <a:off x="3771" y="1694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29" name="Rectangle 40"/>
            <p:cNvSpPr>
              <a:spLocks noChangeArrowheads="1"/>
            </p:cNvSpPr>
            <p:nvPr/>
          </p:nvSpPr>
          <p:spPr bwMode="auto">
            <a:xfrm>
              <a:off x="2038" y="1816"/>
              <a:ext cx="1170" cy="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0" name="Rectangle 41"/>
            <p:cNvSpPr>
              <a:spLocks noChangeArrowheads="1"/>
            </p:cNvSpPr>
            <p:nvPr/>
          </p:nvSpPr>
          <p:spPr bwMode="auto">
            <a:xfrm>
              <a:off x="106" y="1854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1" name="Rectangle 42"/>
            <p:cNvSpPr>
              <a:spLocks noChangeArrowheads="1"/>
            </p:cNvSpPr>
            <p:nvPr/>
          </p:nvSpPr>
          <p:spPr bwMode="auto">
            <a:xfrm>
              <a:off x="106" y="2014"/>
              <a:ext cx="564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Workshop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2" name="Rectangle 43"/>
            <p:cNvSpPr>
              <a:spLocks noChangeArrowheads="1"/>
            </p:cNvSpPr>
            <p:nvPr/>
          </p:nvSpPr>
          <p:spPr bwMode="auto">
            <a:xfrm>
              <a:off x="585" y="2014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3" name="Rectangle 44"/>
            <p:cNvSpPr>
              <a:spLocks noChangeArrowheads="1"/>
            </p:cNvSpPr>
            <p:nvPr/>
          </p:nvSpPr>
          <p:spPr bwMode="auto">
            <a:xfrm>
              <a:off x="610" y="2014"/>
              <a:ext cx="1217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Title: _______________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4" name="Rectangle 45"/>
            <p:cNvSpPr>
              <a:spLocks noChangeArrowheads="1"/>
            </p:cNvSpPr>
            <p:nvPr/>
          </p:nvSpPr>
          <p:spPr bwMode="auto">
            <a:xfrm>
              <a:off x="1721" y="2014"/>
              <a:ext cx="299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____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5" name="Rectangle 46"/>
            <p:cNvSpPr>
              <a:spLocks noChangeArrowheads="1"/>
            </p:cNvSpPr>
            <p:nvPr/>
          </p:nvSpPr>
          <p:spPr bwMode="auto">
            <a:xfrm>
              <a:off x="1949" y="2014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6" name="Rectangle 47"/>
            <p:cNvSpPr>
              <a:spLocks noChangeArrowheads="1"/>
            </p:cNvSpPr>
            <p:nvPr/>
          </p:nvSpPr>
          <p:spPr bwMode="auto">
            <a:xfrm>
              <a:off x="1974" y="2014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7" name="Rectangle 48"/>
            <p:cNvSpPr>
              <a:spLocks noChangeArrowheads="1"/>
            </p:cNvSpPr>
            <p:nvPr/>
          </p:nvSpPr>
          <p:spPr bwMode="auto">
            <a:xfrm>
              <a:off x="106" y="2175"/>
              <a:ext cx="291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Date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8" name="Rectangle 49"/>
            <p:cNvSpPr>
              <a:spLocks noChangeArrowheads="1"/>
            </p:cNvSpPr>
            <p:nvPr/>
          </p:nvSpPr>
          <p:spPr bwMode="auto">
            <a:xfrm>
              <a:off x="327" y="2175"/>
              <a:ext cx="95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: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9" name="Rectangle 50"/>
            <p:cNvSpPr>
              <a:spLocks noChangeArrowheads="1"/>
            </p:cNvSpPr>
            <p:nvPr/>
          </p:nvSpPr>
          <p:spPr bwMode="auto">
            <a:xfrm>
              <a:off x="358" y="2175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0" name="Rectangle 51"/>
            <p:cNvSpPr>
              <a:spLocks noChangeArrowheads="1"/>
            </p:cNvSpPr>
            <p:nvPr/>
          </p:nvSpPr>
          <p:spPr bwMode="auto">
            <a:xfrm>
              <a:off x="384" y="2175"/>
              <a:ext cx="1125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__________________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1" name="Rectangle 52"/>
            <p:cNvSpPr>
              <a:spLocks noChangeArrowheads="1"/>
            </p:cNvSpPr>
            <p:nvPr/>
          </p:nvSpPr>
          <p:spPr bwMode="auto">
            <a:xfrm>
              <a:off x="1405" y="2175"/>
              <a:ext cx="652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__________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2" name="Rectangle 53"/>
            <p:cNvSpPr>
              <a:spLocks noChangeArrowheads="1"/>
            </p:cNvSpPr>
            <p:nvPr/>
          </p:nvSpPr>
          <p:spPr bwMode="auto">
            <a:xfrm>
              <a:off x="1973" y="2175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3" name="Rectangle 54"/>
            <p:cNvSpPr>
              <a:spLocks noChangeArrowheads="1"/>
            </p:cNvSpPr>
            <p:nvPr/>
          </p:nvSpPr>
          <p:spPr bwMode="auto">
            <a:xfrm>
              <a:off x="106" y="2335"/>
              <a:ext cx="361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Time: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4" name="Rectangle 55"/>
            <p:cNvSpPr>
              <a:spLocks noChangeArrowheads="1"/>
            </p:cNvSpPr>
            <p:nvPr/>
          </p:nvSpPr>
          <p:spPr bwMode="auto">
            <a:xfrm>
              <a:off x="393" y="2335"/>
              <a:ext cx="276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____________________________ (Full Day or Half Day)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5" name="Rectangle 56"/>
            <p:cNvSpPr>
              <a:spLocks noChangeArrowheads="1"/>
            </p:cNvSpPr>
            <p:nvPr/>
          </p:nvSpPr>
          <p:spPr bwMode="auto">
            <a:xfrm>
              <a:off x="2984" y="2335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6" name="Rectangle 57"/>
            <p:cNvSpPr>
              <a:spLocks noChangeArrowheads="1"/>
            </p:cNvSpPr>
            <p:nvPr/>
          </p:nvSpPr>
          <p:spPr bwMode="auto">
            <a:xfrm>
              <a:off x="106" y="2494"/>
              <a:ext cx="852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District Hosting/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7" name="Rectangle 58"/>
            <p:cNvSpPr>
              <a:spLocks noChangeArrowheads="1"/>
            </p:cNvSpPr>
            <p:nvPr/>
          </p:nvSpPr>
          <p:spPr bwMode="auto">
            <a:xfrm>
              <a:off x="863" y="2494"/>
              <a:ext cx="509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Location: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8" name="Rectangle 59"/>
            <p:cNvSpPr>
              <a:spLocks noChangeArrowheads="1"/>
            </p:cNvSpPr>
            <p:nvPr/>
          </p:nvSpPr>
          <p:spPr bwMode="auto">
            <a:xfrm>
              <a:off x="1288" y="2494"/>
              <a:ext cx="1809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____________ (District Being Billed)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9" name="Rectangle 60"/>
            <p:cNvSpPr>
              <a:spLocks noChangeArrowheads="1"/>
            </p:cNvSpPr>
            <p:nvPr/>
          </p:nvSpPr>
          <p:spPr bwMode="auto">
            <a:xfrm>
              <a:off x="2963" y="2494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0" name="Rectangle 61"/>
            <p:cNvSpPr>
              <a:spLocks noChangeArrowheads="1"/>
            </p:cNvSpPr>
            <p:nvPr/>
          </p:nvSpPr>
          <p:spPr bwMode="auto">
            <a:xfrm>
              <a:off x="106" y="2655"/>
              <a:ext cx="733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Presented by: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1" name="Rectangle 62"/>
            <p:cNvSpPr>
              <a:spLocks noChangeArrowheads="1"/>
            </p:cNvSpPr>
            <p:nvPr/>
          </p:nvSpPr>
          <p:spPr bwMode="auto">
            <a:xfrm>
              <a:off x="747" y="2655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2" name="Rectangle 63"/>
            <p:cNvSpPr>
              <a:spLocks noChangeArrowheads="1"/>
            </p:cNvSpPr>
            <p:nvPr/>
          </p:nvSpPr>
          <p:spPr bwMode="auto">
            <a:xfrm>
              <a:off x="772" y="2655"/>
              <a:ext cx="1301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_____________________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3" name="Rectangle 64"/>
            <p:cNvSpPr>
              <a:spLocks noChangeArrowheads="1"/>
            </p:cNvSpPr>
            <p:nvPr/>
          </p:nvSpPr>
          <p:spPr bwMode="auto">
            <a:xfrm>
              <a:off x="1964" y="2655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4" name="Rectangle 65"/>
            <p:cNvSpPr>
              <a:spLocks noChangeArrowheads="1"/>
            </p:cNvSpPr>
            <p:nvPr/>
          </p:nvSpPr>
          <p:spPr bwMode="auto">
            <a:xfrm>
              <a:off x="106" y="2815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5" name="Rectangle 66"/>
            <p:cNvSpPr>
              <a:spLocks noChangeArrowheads="1"/>
            </p:cNvSpPr>
            <p:nvPr/>
          </p:nvSpPr>
          <p:spPr bwMode="auto">
            <a:xfrm>
              <a:off x="106" y="2979"/>
              <a:ext cx="418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District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6" name="Rectangle 67"/>
            <p:cNvSpPr>
              <a:spLocks noChangeArrowheads="1"/>
            </p:cNvSpPr>
            <p:nvPr/>
          </p:nvSpPr>
          <p:spPr bwMode="auto">
            <a:xfrm>
              <a:off x="449" y="2979"/>
              <a:ext cx="97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: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7" name="Rectangle 68"/>
            <p:cNvSpPr>
              <a:spLocks noChangeArrowheads="1"/>
            </p:cNvSpPr>
            <p:nvPr/>
          </p:nvSpPr>
          <p:spPr bwMode="auto">
            <a:xfrm>
              <a:off x="478" y="2979"/>
              <a:ext cx="91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8" name="Rectangle 69"/>
            <p:cNvSpPr>
              <a:spLocks noChangeArrowheads="1"/>
            </p:cNvSpPr>
            <p:nvPr/>
          </p:nvSpPr>
          <p:spPr bwMode="auto">
            <a:xfrm>
              <a:off x="106" y="3098"/>
              <a:ext cx="343" cy="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9" name="Rectangle 70"/>
            <p:cNvSpPr>
              <a:spLocks noChangeArrowheads="1"/>
            </p:cNvSpPr>
            <p:nvPr/>
          </p:nvSpPr>
          <p:spPr bwMode="auto">
            <a:xfrm>
              <a:off x="2962" y="2979"/>
              <a:ext cx="418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District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0" name="Rectangle 71"/>
            <p:cNvSpPr>
              <a:spLocks noChangeArrowheads="1"/>
            </p:cNvSpPr>
            <p:nvPr/>
          </p:nvSpPr>
          <p:spPr bwMode="auto">
            <a:xfrm>
              <a:off x="3304" y="2979"/>
              <a:ext cx="97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: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1" name="Rectangle 72"/>
            <p:cNvSpPr>
              <a:spLocks noChangeArrowheads="1"/>
            </p:cNvSpPr>
            <p:nvPr/>
          </p:nvSpPr>
          <p:spPr bwMode="auto">
            <a:xfrm>
              <a:off x="3333" y="2979"/>
              <a:ext cx="91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2" name="Rectangle 73"/>
            <p:cNvSpPr>
              <a:spLocks noChangeArrowheads="1"/>
            </p:cNvSpPr>
            <p:nvPr/>
          </p:nvSpPr>
          <p:spPr bwMode="auto">
            <a:xfrm>
              <a:off x="2962" y="3098"/>
              <a:ext cx="342" cy="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3" name="Rectangle 74"/>
            <p:cNvSpPr>
              <a:spLocks noChangeArrowheads="1"/>
            </p:cNvSpPr>
            <p:nvPr/>
          </p:nvSpPr>
          <p:spPr bwMode="auto">
            <a:xfrm>
              <a:off x="48" y="2976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4" name="Rectangle 75"/>
            <p:cNvSpPr>
              <a:spLocks noChangeArrowheads="1"/>
            </p:cNvSpPr>
            <p:nvPr/>
          </p:nvSpPr>
          <p:spPr bwMode="auto">
            <a:xfrm>
              <a:off x="48" y="2976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5" name="Rectangle 76"/>
            <p:cNvSpPr>
              <a:spLocks noChangeArrowheads="1"/>
            </p:cNvSpPr>
            <p:nvPr/>
          </p:nvSpPr>
          <p:spPr bwMode="auto">
            <a:xfrm>
              <a:off x="53" y="2976"/>
              <a:ext cx="2850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6" name="Rectangle 77"/>
            <p:cNvSpPr>
              <a:spLocks noChangeArrowheads="1"/>
            </p:cNvSpPr>
            <p:nvPr/>
          </p:nvSpPr>
          <p:spPr bwMode="auto">
            <a:xfrm>
              <a:off x="2903" y="2976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7" name="Rectangle 78"/>
            <p:cNvSpPr>
              <a:spLocks noChangeArrowheads="1"/>
            </p:cNvSpPr>
            <p:nvPr/>
          </p:nvSpPr>
          <p:spPr bwMode="auto">
            <a:xfrm>
              <a:off x="2908" y="2976"/>
              <a:ext cx="2850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8" name="Rectangle 79"/>
            <p:cNvSpPr>
              <a:spLocks noChangeArrowheads="1"/>
            </p:cNvSpPr>
            <p:nvPr/>
          </p:nvSpPr>
          <p:spPr bwMode="auto">
            <a:xfrm>
              <a:off x="5758" y="2976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9" name="Rectangle 80"/>
            <p:cNvSpPr>
              <a:spLocks noChangeArrowheads="1"/>
            </p:cNvSpPr>
            <p:nvPr/>
          </p:nvSpPr>
          <p:spPr bwMode="auto">
            <a:xfrm>
              <a:off x="5758" y="2976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0" name="Rectangle 81"/>
            <p:cNvSpPr>
              <a:spLocks noChangeArrowheads="1"/>
            </p:cNvSpPr>
            <p:nvPr/>
          </p:nvSpPr>
          <p:spPr bwMode="auto">
            <a:xfrm>
              <a:off x="48" y="2981"/>
              <a:ext cx="5" cy="1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1" name="Rectangle 82"/>
            <p:cNvSpPr>
              <a:spLocks noChangeArrowheads="1"/>
            </p:cNvSpPr>
            <p:nvPr/>
          </p:nvSpPr>
          <p:spPr bwMode="auto">
            <a:xfrm>
              <a:off x="2903" y="2981"/>
              <a:ext cx="5" cy="1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2" name="Rectangle 83"/>
            <p:cNvSpPr>
              <a:spLocks noChangeArrowheads="1"/>
            </p:cNvSpPr>
            <p:nvPr/>
          </p:nvSpPr>
          <p:spPr bwMode="auto">
            <a:xfrm>
              <a:off x="5758" y="2981"/>
              <a:ext cx="5" cy="1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3" name="Rectangle 84"/>
            <p:cNvSpPr>
              <a:spLocks noChangeArrowheads="1"/>
            </p:cNvSpPr>
            <p:nvPr/>
          </p:nvSpPr>
          <p:spPr bwMode="auto">
            <a:xfrm>
              <a:off x="858" y="3123"/>
              <a:ext cx="437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(Please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4" name="Rectangle 85"/>
            <p:cNvSpPr>
              <a:spLocks noChangeArrowheads="1"/>
            </p:cNvSpPr>
            <p:nvPr/>
          </p:nvSpPr>
          <p:spPr bwMode="auto">
            <a:xfrm>
              <a:off x="1217" y="3123"/>
              <a:ext cx="304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print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5" name="Rectangle 86"/>
            <p:cNvSpPr>
              <a:spLocks noChangeArrowheads="1"/>
            </p:cNvSpPr>
            <p:nvPr/>
          </p:nvSpPr>
          <p:spPr bwMode="auto">
            <a:xfrm>
              <a:off x="1448" y="3123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6" name="Rectangle 87"/>
            <p:cNvSpPr>
              <a:spLocks noChangeArrowheads="1"/>
            </p:cNvSpPr>
            <p:nvPr/>
          </p:nvSpPr>
          <p:spPr bwMode="auto">
            <a:xfrm>
              <a:off x="1474" y="3123"/>
              <a:ext cx="717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name clearly)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7" name="Rectangle 88"/>
            <p:cNvSpPr>
              <a:spLocks noChangeArrowheads="1"/>
            </p:cNvSpPr>
            <p:nvPr/>
          </p:nvSpPr>
          <p:spPr bwMode="auto">
            <a:xfrm>
              <a:off x="2098" y="3123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8" name="Rectangle 89"/>
            <p:cNvSpPr>
              <a:spLocks noChangeArrowheads="1"/>
            </p:cNvSpPr>
            <p:nvPr/>
          </p:nvSpPr>
          <p:spPr bwMode="auto">
            <a:xfrm>
              <a:off x="1217" y="3242"/>
              <a:ext cx="231" cy="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9" name="Rectangle 90"/>
            <p:cNvSpPr>
              <a:spLocks noChangeArrowheads="1"/>
            </p:cNvSpPr>
            <p:nvPr/>
          </p:nvSpPr>
          <p:spPr bwMode="auto">
            <a:xfrm>
              <a:off x="3713" y="3123"/>
              <a:ext cx="437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(Please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80" name="Rectangle 91"/>
            <p:cNvSpPr>
              <a:spLocks noChangeArrowheads="1"/>
            </p:cNvSpPr>
            <p:nvPr/>
          </p:nvSpPr>
          <p:spPr bwMode="auto">
            <a:xfrm>
              <a:off x="4072" y="3123"/>
              <a:ext cx="304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print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81" name="Rectangle 92"/>
            <p:cNvSpPr>
              <a:spLocks noChangeArrowheads="1"/>
            </p:cNvSpPr>
            <p:nvPr/>
          </p:nvSpPr>
          <p:spPr bwMode="auto">
            <a:xfrm>
              <a:off x="4303" y="3123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82" name="Rectangle 93"/>
            <p:cNvSpPr>
              <a:spLocks noChangeArrowheads="1"/>
            </p:cNvSpPr>
            <p:nvPr/>
          </p:nvSpPr>
          <p:spPr bwMode="auto">
            <a:xfrm>
              <a:off x="4329" y="3123"/>
              <a:ext cx="717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name clearly)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83" name="Rectangle 94"/>
            <p:cNvSpPr>
              <a:spLocks noChangeArrowheads="1"/>
            </p:cNvSpPr>
            <p:nvPr/>
          </p:nvSpPr>
          <p:spPr bwMode="auto">
            <a:xfrm>
              <a:off x="4953" y="3123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84" name="Rectangle 95"/>
            <p:cNvSpPr>
              <a:spLocks noChangeArrowheads="1"/>
            </p:cNvSpPr>
            <p:nvPr/>
          </p:nvSpPr>
          <p:spPr bwMode="auto">
            <a:xfrm>
              <a:off x="4072" y="3242"/>
              <a:ext cx="231" cy="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5" name="Rectangle 96"/>
            <p:cNvSpPr>
              <a:spLocks noChangeArrowheads="1"/>
            </p:cNvSpPr>
            <p:nvPr/>
          </p:nvSpPr>
          <p:spPr bwMode="auto">
            <a:xfrm>
              <a:off x="48" y="3120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6" name="Rectangle 97"/>
            <p:cNvSpPr>
              <a:spLocks noChangeArrowheads="1"/>
            </p:cNvSpPr>
            <p:nvPr/>
          </p:nvSpPr>
          <p:spPr bwMode="auto">
            <a:xfrm>
              <a:off x="53" y="3120"/>
              <a:ext cx="2850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7" name="Rectangle 98"/>
            <p:cNvSpPr>
              <a:spLocks noChangeArrowheads="1"/>
            </p:cNvSpPr>
            <p:nvPr/>
          </p:nvSpPr>
          <p:spPr bwMode="auto">
            <a:xfrm>
              <a:off x="2903" y="3120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8" name="Rectangle 99"/>
            <p:cNvSpPr>
              <a:spLocks noChangeArrowheads="1"/>
            </p:cNvSpPr>
            <p:nvPr/>
          </p:nvSpPr>
          <p:spPr bwMode="auto">
            <a:xfrm>
              <a:off x="2908" y="3120"/>
              <a:ext cx="2850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9" name="Rectangle 100"/>
            <p:cNvSpPr>
              <a:spLocks noChangeArrowheads="1"/>
            </p:cNvSpPr>
            <p:nvPr/>
          </p:nvSpPr>
          <p:spPr bwMode="auto">
            <a:xfrm>
              <a:off x="5758" y="3120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0" name="Rectangle 101"/>
            <p:cNvSpPr>
              <a:spLocks noChangeArrowheads="1"/>
            </p:cNvSpPr>
            <p:nvPr/>
          </p:nvSpPr>
          <p:spPr bwMode="auto">
            <a:xfrm>
              <a:off x="48" y="3125"/>
              <a:ext cx="5" cy="1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1" name="Rectangle 102"/>
            <p:cNvSpPr>
              <a:spLocks noChangeArrowheads="1"/>
            </p:cNvSpPr>
            <p:nvPr/>
          </p:nvSpPr>
          <p:spPr bwMode="auto">
            <a:xfrm>
              <a:off x="2903" y="3125"/>
              <a:ext cx="5" cy="1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2" name="Rectangle 103"/>
            <p:cNvSpPr>
              <a:spLocks noChangeArrowheads="1"/>
            </p:cNvSpPr>
            <p:nvPr/>
          </p:nvSpPr>
          <p:spPr bwMode="auto">
            <a:xfrm>
              <a:off x="5758" y="3125"/>
              <a:ext cx="5" cy="1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3" name="Rectangle 104"/>
            <p:cNvSpPr>
              <a:spLocks noChangeArrowheads="1"/>
            </p:cNvSpPr>
            <p:nvPr/>
          </p:nvSpPr>
          <p:spPr bwMode="auto">
            <a:xfrm>
              <a:off x="106" y="3269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94" name="Rectangle 105"/>
            <p:cNvSpPr>
              <a:spLocks noChangeArrowheads="1"/>
            </p:cNvSpPr>
            <p:nvPr/>
          </p:nvSpPr>
          <p:spPr bwMode="auto">
            <a:xfrm>
              <a:off x="2962" y="3269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95" name="Rectangle 106"/>
            <p:cNvSpPr>
              <a:spLocks noChangeArrowheads="1"/>
            </p:cNvSpPr>
            <p:nvPr/>
          </p:nvSpPr>
          <p:spPr bwMode="auto">
            <a:xfrm>
              <a:off x="48" y="3265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6" name="Rectangle 107"/>
            <p:cNvSpPr>
              <a:spLocks noChangeArrowheads="1"/>
            </p:cNvSpPr>
            <p:nvPr/>
          </p:nvSpPr>
          <p:spPr bwMode="auto">
            <a:xfrm>
              <a:off x="53" y="3265"/>
              <a:ext cx="2850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7" name="Rectangle 108"/>
            <p:cNvSpPr>
              <a:spLocks noChangeArrowheads="1"/>
            </p:cNvSpPr>
            <p:nvPr/>
          </p:nvSpPr>
          <p:spPr bwMode="auto">
            <a:xfrm>
              <a:off x="2903" y="3265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8" name="Rectangle 109"/>
            <p:cNvSpPr>
              <a:spLocks noChangeArrowheads="1"/>
            </p:cNvSpPr>
            <p:nvPr/>
          </p:nvSpPr>
          <p:spPr bwMode="auto">
            <a:xfrm>
              <a:off x="2908" y="3265"/>
              <a:ext cx="2850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9" name="Rectangle 110"/>
            <p:cNvSpPr>
              <a:spLocks noChangeArrowheads="1"/>
            </p:cNvSpPr>
            <p:nvPr/>
          </p:nvSpPr>
          <p:spPr bwMode="auto">
            <a:xfrm>
              <a:off x="5758" y="3265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0" name="Rectangle 111"/>
            <p:cNvSpPr>
              <a:spLocks noChangeArrowheads="1"/>
            </p:cNvSpPr>
            <p:nvPr/>
          </p:nvSpPr>
          <p:spPr bwMode="auto">
            <a:xfrm>
              <a:off x="48" y="3270"/>
              <a:ext cx="5" cy="1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1" name="Rectangle 112"/>
            <p:cNvSpPr>
              <a:spLocks noChangeArrowheads="1"/>
            </p:cNvSpPr>
            <p:nvPr/>
          </p:nvSpPr>
          <p:spPr bwMode="auto">
            <a:xfrm>
              <a:off x="2903" y="3270"/>
              <a:ext cx="5" cy="1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2" name="Rectangle 113"/>
            <p:cNvSpPr>
              <a:spLocks noChangeArrowheads="1"/>
            </p:cNvSpPr>
            <p:nvPr/>
          </p:nvSpPr>
          <p:spPr bwMode="auto">
            <a:xfrm>
              <a:off x="5758" y="3270"/>
              <a:ext cx="5" cy="1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3" name="Rectangle 114"/>
            <p:cNvSpPr>
              <a:spLocks noChangeArrowheads="1"/>
            </p:cNvSpPr>
            <p:nvPr/>
          </p:nvSpPr>
          <p:spPr bwMode="auto">
            <a:xfrm>
              <a:off x="106" y="3413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4" name="Rectangle 115"/>
            <p:cNvSpPr>
              <a:spLocks noChangeArrowheads="1"/>
            </p:cNvSpPr>
            <p:nvPr/>
          </p:nvSpPr>
          <p:spPr bwMode="auto">
            <a:xfrm>
              <a:off x="2962" y="3413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5" name="Rectangle 116"/>
            <p:cNvSpPr>
              <a:spLocks noChangeArrowheads="1"/>
            </p:cNvSpPr>
            <p:nvPr/>
          </p:nvSpPr>
          <p:spPr bwMode="auto">
            <a:xfrm>
              <a:off x="48" y="3409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6" name="Rectangle 117"/>
            <p:cNvSpPr>
              <a:spLocks noChangeArrowheads="1"/>
            </p:cNvSpPr>
            <p:nvPr/>
          </p:nvSpPr>
          <p:spPr bwMode="auto">
            <a:xfrm>
              <a:off x="53" y="3409"/>
              <a:ext cx="2850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7" name="Rectangle 118"/>
            <p:cNvSpPr>
              <a:spLocks noChangeArrowheads="1"/>
            </p:cNvSpPr>
            <p:nvPr/>
          </p:nvSpPr>
          <p:spPr bwMode="auto">
            <a:xfrm>
              <a:off x="2903" y="3409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8" name="Rectangle 119"/>
            <p:cNvSpPr>
              <a:spLocks noChangeArrowheads="1"/>
            </p:cNvSpPr>
            <p:nvPr/>
          </p:nvSpPr>
          <p:spPr bwMode="auto">
            <a:xfrm>
              <a:off x="2908" y="3409"/>
              <a:ext cx="2850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9" name="Rectangle 120"/>
            <p:cNvSpPr>
              <a:spLocks noChangeArrowheads="1"/>
            </p:cNvSpPr>
            <p:nvPr/>
          </p:nvSpPr>
          <p:spPr bwMode="auto">
            <a:xfrm>
              <a:off x="5758" y="3409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0" name="Rectangle 121"/>
            <p:cNvSpPr>
              <a:spLocks noChangeArrowheads="1"/>
            </p:cNvSpPr>
            <p:nvPr/>
          </p:nvSpPr>
          <p:spPr bwMode="auto">
            <a:xfrm>
              <a:off x="48" y="3414"/>
              <a:ext cx="5" cy="1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1" name="Rectangle 122"/>
            <p:cNvSpPr>
              <a:spLocks noChangeArrowheads="1"/>
            </p:cNvSpPr>
            <p:nvPr/>
          </p:nvSpPr>
          <p:spPr bwMode="auto">
            <a:xfrm>
              <a:off x="2903" y="3414"/>
              <a:ext cx="5" cy="1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2" name="Rectangle 123"/>
            <p:cNvSpPr>
              <a:spLocks noChangeArrowheads="1"/>
            </p:cNvSpPr>
            <p:nvPr/>
          </p:nvSpPr>
          <p:spPr bwMode="auto">
            <a:xfrm>
              <a:off x="5758" y="3414"/>
              <a:ext cx="5" cy="1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3" name="Rectangle 124"/>
            <p:cNvSpPr>
              <a:spLocks noChangeArrowheads="1"/>
            </p:cNvSpPr>
            <p:nvPr/>
          </p:nvSpPr>
          <p:spPr bwMode="auto">
            <a:xfrm>
              <a:off x="106" y="3557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14" name="Rectangle 125"/>
            <p:cNvSpPr>
              <a:spLocks noChangeArrowheads="1"/>
            </p:cNvSpPr>
            <p:nvPr/>
          </p:nvSpPr>
          <p:spPr bwMode="auto">
            <a:xfrm>
              <a:off x="2962" y="3557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15" name="Rectangle 126"/>
            <p:cNvSpPr>
              <a:spLocks noChangeArrowheads="1"/>
            </p:cNvSpPr>
            <p:nvPr/>
          </p:nvSpPr>
          <p:spPr bwMode="auto">
            <a:xfrm>
              <a:off x="48" y="3553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6" name="Rectangle 127"/>
            <p:cNvSpPr>
              <a:spLocks noChangeArrowheads="1"/>
            </p:cNvSpPr>
            <p:nvPr/>
          </p:nvSpPr>
          <p:spPr bwMode="auto">
            <a:xfrm>
              <a:off x="53" y="3553"/>
              <a:ext cx="2850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7" name="Rectangle 128"/>
            <p:cNvSpPr>
              <a:spLocks noChangeArrowheads="1"/>
            </p:cNvSpPr>
            <p:nvPr/>
          </p:nvSpPr>
          <p:spPr bwMode="auto">
            <a:xfrm>
              <a:off x="2903" y="3553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8" name="Rectangle 129"/>
            <p:cNvSpPr>
              <a:spLocks noChangeArrowheads="1"/>
            </p:cNvSpPr>
            <p:nvPr/>
          </p:nvSpPr>
          <p:spPr bwMode="auto">
            <a:xfrm>
              <a:off x="2908" y="3553"/>
              <a:ext cx="2850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9" name="Rectangle 130"/>
            <p:cNvSpPr>
              <a:spLocks noChangeArrowheads="1"/>
            </p:cNvSpPr>
            <p:nvPr/>
          </p:nvSpPr>
          <p:spPr bwMode="auto">
            <a:xfrm>
              <a:off x="5758" y="3553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0" name="Rectangle 131"/>
            <p:cNvSpPr>
              <a:spLocks noChangeArrowheads="1"/>
            </p:cNvSpPr>
            <p:nvPr/>
          </p:nvSpPr>
          <p:spPr bwMode="auto">
            <a:xfrm>
              <a:off x="48" y="3558"/>
              <a:ext cx="5" cy="1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1" name="Rectangle 132"/>
            <p:cNvSpPr>
              <a:spLocks noChangeArrowheads="1"/>
            </p:cNvSpPr>
            <p:nvPr/>
          </p:nvSpPr>
          <p:spPr bwMode="auto">
            <a:xfrm>
              <a:off x="48" y="3699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2" name="Rectangle 133"/>
            <p:cNvSpPr>
              <a:spLocks noChangeArrowheads="1"/>
            </p:cNvSpPr>
            <p:nvPr/>
          </p:nvSpPr>
          <p:spPr bwMode="auto">
            <a:xfrm>
              <a:off x="48" y="3699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3" name="Rectangle 134"/>
            <p:cNvSpPr>
              <a:spLocks noChangeArrowheads="1"/>
            </p:cNvSpPr>
            <p:nvPr/>
          </p:nvSpPr>
          <p:spPr bwMode="auto">
            <a:xfrm>
              <a:off x="53" y="3699"/>
              <a:ext cx="2850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" name="Rectangle 135"/>
            <p:cNvSpPr>
              <a:spLocks noChangeArrowheads="1"/>
            </p:cNvSpPr>
            <p:nvPr/>
          </p:nvSpPr>
          <p:spPr bwMode="auto">
            <a:xfrm>
              <a:off x="2903" y="3558"/>
              <a:ext cx="5" cy="1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" name="Rectangle 136"/>
            <p:cNvSpPr>
              <a:spLocks noChangeArrowheads="1"/>
            </p:cNvSpPr>
            <p:nvPr/>
          </p:nvSpPr>
          <p:spPr bwMode="auto">
            <a:xfrm>
              <a:off x="2903" y="3699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" name="Rectangle 137"/>
            <p:cNvSpPr>
              <a:spLocks noChangeArrowheads="1"/>
            </p:cNvSpPr>
            <p:nvPr/>
          </p:nvSpPr>
          <p:spPr bwMode="auto">
            <a:xfrm>
              <a:off x="2908" y="3699"/>
              <a:ext cx="2850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" name="Rectangle 138"/>
            <p:cNvSpPr>
              <a:spLocks noChangeArrowheads="1"/>
            </p:cNvSpPr>
            <p:nvPr/>
          </p:nvSpPr>
          <p:spPr bwMode="auto">
            <a:xfrm>
              <a:off x="5758" y="3558"/>
              <a:ext cx="5" cy="1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8" name="Rectangle 139"/>
            <p:cNvSpPr>
              <a:spLocks noChangeArrowheads="1"/>
            </p:cNvSpPr>
            <p:nvPr/>
          </p:nvSpPr>
          <p:spPr bwMode="auto">
            <a:xfrm>
              <a:off x="5758" y="3699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9" name="Rectangle 140"/>
            <p:cNvSpPr>
              <a:spLocks noChangeArrowheads="1"/>
            </p:cNvSpPr>
            <p:nvPr/>
          </p:nvSpPr>
          <p:spPr bwMode="auto">
            <a:xfrm>
              <a:off x="5758" y="3699"/>
              <a:ext cx="5" cy="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0" name="Rectangle 141"/>
            <p:cNvSpPr>
              <a:spLocks noChangeArrowheads="1"/>
            </p:cNvSpPr>
            <p:nvPr/>
          </p:nvSpPr>
          <p:spPr bwMode="auto">
            <a:xfrm>
              <a:off x="106" y="3703"/>
              <a:ext cx="90" cy="17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31" name="Rectangle 142"/>
            <p:cNvSpPr>
              <a:spLocks noChangeArrowheads="1"/>
            </p:cNvSpPr>
            <p:nvPr/>
          </p:nvSpPr>
          <p:spPr bwMode="auto">
            <a:xfrm>
              <a:off x="1785" y="1398"/>
              <a:ext cx="161" cy="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2" name="Freeform 143"/>
            <p:cNvSpPr>
              <a:spLocks noEditPoints="1"/>
            </p:cNvSpPr>
            <p:nvPr/>
          </p:nvSpPr>
          <p:spPr bwMode="auto">
            <a:xfrm>
              <a:off x="1781" y="1394"/>
              <a:ext cx="169" cy="82"/>
            </a:xfrm>
            <a:custGeom>
              <a:avLst/>
              <a:gdLst>
                <a:gd name="T0" fmla="*/ 0 w 169"/>
                <a:gd name="T1" fmla="*/ 0 h 82"/>
                <a:gd name="T2" fmla="*/ 169 w 169"/>
                <a:gd name="T3" fmla="*/ 0 h 82"/>
                <a:gd name="T4" fmla="*/ 169 w 169"/>
                <a:gd name="T5" fmla="*/ 82 h 82"/>
                <a:gd name="T6" fmla="*/ 0 w 169"/>
                <a:gd name="T7" fmla="*/ 82 h 82"/>
                <a:gd name="T8" fmla="*/ 0 w 169"/>
                <a:gd name="T9" fmla="*/ 0 h 82"/>
                <a:gd name="T10" fmla="*/ 8 w 169"/>
                <a:gd name="T11" fmla="*/ 79 h 82"/>
                <a:gd name="T12" fmla="*/ 4 w 169"/>
                <a:gd name="T13" fmla="*/ 75 h 82"/>
                <a:gd name="T14" fmla="*/ 165 w 169"/>
                <a:gd name="T15" fmla="*/ 75 h 82"/>
                <a:gd name="T16" fmla="*/ 161 w 169"/>
                <a:gd name="T17" fmla="*/ 79 h 82"/>
                <a:gd name="T18" fmla="*/ 161 w 169"/>
                <a:gd name="T19" fmla="*/ 4 h 82"/>
                <a:gd name="T20" fmla="*/ 165 w 169"/>
                <a:gd name="T21" fmla="*/ 8 h 82"/>
                <a:gd name="T22" fmla="*/ 4 w 169"/>
                <a:gd name="T23" fmla="*/ 8 h 82"/>
                <a:gd name="T24" fmla="*/ 8 w 169"/>
                <a:gd name="T25" fmla="*/ 4 h 82"/>
                <a:gd name="T26" fmla="*/ 8 w 169"/>
                <a:gd name="T27" fmla="*/ 7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82">
                  <a:moveTo>
                    <a:pt x="0" y="0"/>
                  </a:moveTo>
                  <a:lnTo>
                    <a:pt x="169" y="0"/>
                  </a:lnTo>
                  <a:lnTo>
                    <a:pt x="169" y="82"/>
                  </a:lnTo>
                  <a:lnTo>
                    <a:pt x="0" y="82"/>
                  </a:lnTo>
                  <a:lnTo>
                    <a:pt x="0" y="0"/>
                  </a:lnTo>
                  <a:close/>
                  <a:moveTo>
                    <a:pt x="8" y="79"/>
                  </a:moveTo>
                  <a:lnTo>
                    <a:pt x="4" y="75"/>
                  </a:lnTo>
                  <a:lnTo>
                    <a:pt x="165" y="75"/>
                  </a:lnTo>
                  <a:lnTo>
                    <a:pt x="161" y="79"/>
                  </a:lnTo>
                  <a:lnTo>
                    <a:pt x="161" y="4"/>
                  </a:lnTo>
                  <a:lnTo>
                    <a:pt x="165" y="8"/>
                  </a:lnTo>
                  <a:lnTo>
                    <a:pt x="4" y="8"/>
                  </a:lnTo>
                  <a:lnTo>
                    <a:pt x="8" y="4"/>
                  </a:lnTo>
                  <a:lnTo>
                    <a:pt x="8" y="79"/>
                  </a:lnTo>
                  <a:close/>
                </a:path>
              </a:pathLst>
            </a:custGeom>
            <a:grpFill/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3" name="Rectangle 144"/>
            <p:cNvSpPr>
              <a:spLocks noChangeArrowheads="1"/>
            </p:cNvSpPr>
            <p:nvPr/>
          </p:nvSpPr>
          <p:spPr bwMode="auto">
            <a:xfrm>
              <a:off x="2345" y="1398"/>
              <a:ext cx="161" cy="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4" name="Freeform 145"/>
            <p:cNvSpPr>
              <a:spLocks noEditPoints="1"/>
            </p:cNvSpPr>
            <p:nvPr/>
          </p:nvSpPr>
          <p:spPr bwMode="auto">
            <a:xfrm>
              <a:off x="2341" y="1394"/>
              <a:ext cx="169" cy="82"/>
            </a:xfrm>
            <a:custGeom>
              <a:avLst/>
              <a:gdLst>
                <a:gd name="T0" fmla="*/ 0 w 169"/>
                <a:gd name="T1" fmla="*/ 0 h 82"/>
                <a:gd name="T2" fmla="*/ 169 w 169"/>
                <a:gd name="T3" fmla="*/ 0 h 82"/>
                <a:gd name="T4" fmla="*/ 169 w 169"/>
                <a:gd name="T5" fmla="*/ 82 h 82"/>
                <a:gd name="T6" fmla="*/ 0 w 169"/>
                <a:gd name="T7" fmla="*/ 82 h 82"/>
                <a:gd name="T8" fmla="*/ 0 w 169"/>
                <a:gd name="T9" fmla="*/ 0 h 82"/>
                <a:gd name="T10" fmla="*/ 8 w 169"/>
                <a:gd name="T11" fmla="*/ 79 h 82"/>
                <a:gd name="T12" fmla="*/ 4 w 169"/>
                <a:gd name="T13" fmla="*/ 75 h 82"/>
                <a:gd name="T14" fmla="*/ 165 w 169"/>
                <a:gd name="T15" fmla="*/ 75 h 82"/>
                <a:gd name="T16" fmla="*/ 161 w 169"/>
                <a:gd name="T17" fmla="*/ 79 h 82"/>
                <a:gd name="T18" fmla="*/ 161 w 169"/>
                <a:gd name="T19" fmla="*/ 4 h 82"/>
                <a:gd name="T20" fmla="*/ 165 w 169"/>
                <a:gd name="T21" fmla="*/ 8 h 82"/>
                <a:gd name="T22" fmla="*/ 4 w 169"/>
                <a:gd name="T23" fmla="*/ 8 h 82"/>
                <a:gd name="T24" fmla="*/ 8 w 169"/>
                <a:gd name="T25" fmla="*/ 4 h 82"/>
                <a:gd name="T26" fmla="*/ 8 w 169"/>
                <a:gd name="T27" fmla="*/ 7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82">
                  <a:moveTo>
                    <a:pt x="0" y="0"/>
                  </a:moveTo>
                  <a:lnTo>
                    <a:pt x="169" y="0"/>
                  </a:lnTo>
                  <a:lnTo>
                    <a:pt x="169" y="82"/>
                  </a:lnTo>
                  <a:lnTo>
                    <a:pt x="0" y="82"/>
                  </a:lnTo>
                  <a:lnTo>
                    <a:pt x="0" y="0"/>
                  </a:lnTo>
                  <a:close/>
                  <a:moveTo>
                    <a:pt x="8" y="79"/>
                  </a:moveTo>
                  <a:lnTo>
                    <a:pt x="4" y="75"/>
                  </a:lnTo>
                  <a:lnTo>
                    <a:pt x="165" y="75"/>
                  </a:lnTo>
                  <a:lnTo>
                    <a:pt x="161" y="79"/>
                  </a:lnTo>
                  <a:lnTo>
                    <a:pt x="161" y="4"/>
                  </a:lnTo>
                  <a:lnTo>
                    <a:pt x="165" y="8"/>
                  </a:lnTo>
                  <a:lnTo>
                    <a:pt x="4" y="8"/>
                  </a:lnTo>
                  <a:lnTo>
                    <a:pt x="8" y="4"/>
                  </a:lnTo>
                  <a:lnTo>
                    <a:pt x="8" y="79"/>
                  </a:lnTo>
                  <a:close/>
                </a:path>
              </a:pathLst>
            </a:custGeom>
            <a:grpFill/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5" name="Rectangle 146"/>
            <p:cNvSpPr>
              <a:spLocks noChangeArrowheads="1"/>
            </p:cNvSpPr>
            <p:nvPr/>
          </p:nvSpPr>
          <p:spPr bwMode="auto">
            <a:xfrm>
              <a:off x="2858" y="1398"/>
              <a:ext cx="161" cy="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6" name="Freeform 147"/>
            <p:cNvSpPr>
              <a:spLocks noEditPoints="1"/>
            </p:cNvSpPr>
            <p:nvPr/>
          </p:nvSpPr>
          <p:spPr bwMode="auto">
            <a:xfrm>
              <a:off x="2854" y="1394"/>
              <a:ext cx="169" cy="82"/>
            </a:xfrm>
            <a:custGeom>
              <a:avLst/>
              <a:gdLst>
                <a:gd name="T0" fmla="*/ 0 w 169"/>
                <a:gd name="T1" fmla="*/ 0 h 82"/>
                <a:gd name="T2" fmla="*/ 169 w 169"/>
                <a:gd name="T3" fmla="*/ 0 h 82"/>
                <a:gd name="T4" fmla="*/ 169 w 169"/>
                <a:gd name="T5" fmla="*/ 82 h 82"/>
                <a:gd name="T6" fmla="*/ 0 w 169"/>
                <a:gd name="T7" fmla="*/ 82 h 82"/>
                <a:gd name="T8" fmla="*/ 0 w 169"/>
                <a:gd name="T9" fmla="*/ 0 h 82"/>
                <a:gd name="T10" fmla="*/ 8 w 169"/>
                <a:gd name="T11" fmla="*/ 79 h 82"/>
                <a:gd name="T12" fmla="*/ 4 w 169"/>
                <a:gd name="T13" fmla="*/ 75 h 82"/>
                <a:gd name="T14" fmla="*/ 165 w 169"/>
                <a:gd name="T15" fmla="*/ 75 h 82"/>
                <a:gd name="T16" fmla="*/ 161 w 169"/>
                <a:gd name="T17" fmla="*/ 79 h 82"/>
                <a:gd name="T18" fmla="*/ 161 w 169"/>
                <a:gd name="T19" fmla="*/ 4 h 82"/>
                <a:gd name="T20" fmla="*/ 165 w 169"/>
                <a:gd name="T21" fmla="*/ 8 h 82"/>
                <a:gd name="T22" fmla="*/ 4 w 169"/>
                <a:gd name="T23" fmla="*/ 8 h 82"/>
                <a:gd name="T24" fmla="*/ 8 w 169"/>
                <a:gd name="T25" fmla="*/ 4 h 82"/>
                <a:gd name="T26" fmla="*/ 8 w 169"/>
                <a:gd name="T27" fmla="*/ 7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82">
                  <a:moveTo>
                    <a:pt x="0" y="0"/>
                  </a:moveTo>
                  <a:lnTo>
                    <a:pt x="169" y="0"/>
                  </a:lnTo>
                  <a:lnTo>
                    <a:pt x="169" y="82"/>
                  </a:lnTo>
                  <a:lnTo>
                    <a:pt x="0" y="82"/>
                  </a:lnTo>
                  <a:lnTo>
                    <a:pt x="0" y="0"/>
                  </a:lnTo>
                  <a:close/>
                  <a:moveTo>
                    <a:pt x="8" y="79"/>
                  </a:moveTo>
                  <a:lnTo>
                    <a:pt x="4" y="75"/>
                  </a:lnTo>
                  <a:lnTo>
                    <a:pt x="165" y="75"/>
                  </a:lnTo>
                  <a:lnTo>
                    <a:pt x="161" y="79"/>
                  </a:lnTo>
                  <a:lnTo>
                    <a:pt x="161" y="4"/>
                  </a:lnTo>
                  <a:lnTo>
                    <a:pt x="165" y="8"/>
                  </a:lnTo>
                  <a:lnTo>
                    <a:pt x="4" y="8"/>
                  </a:lnTo>
                  <a:lnTo>
                    <a:pt x="8" y="4"/>
                  </a:lnTo>
                  <a:lnTo>
                    <a:pt x="8" y="79"/>
                  </a:lnTo>
                  <a:close/>
                </a:path>
              </a:pathLst>
            </a:custGeom>
            <a:grpFill/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7" name="Rectangle 148"/>
            <p:cNvSpPr>
              <a:spLocks noChangeArrowheads="1"/>
            </p:cNvSpPr>
            <p:nvPr/>
          </p:nvSpPr>
          <p:spPr bwMode="auto">
            <a:xfrm>
              <a:off x="1754" y="1730"/>
              <a:ext cx="161" cy="7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8" name="Freeform 149"/>
            <p:cNvSpPr>
              <a:spLocks noEditPoints="1"/>
            </p:cNvSpPr>
            <p:nvPr/>
          </p:nvSpPr>
          <p:spPr bwMode="auto">
            <a:xfrm>
              <a:off x="1750" y="1727"/>
              <a:ext cx="169" cy="81"/>
            </a:xfrm>
            <a:custGeom>
              <a:avLst/>
              <a:gdLst>
                <a:gd name="T0" fmla="*/ 0 w 169"/>
                <a:gd name="T1" fmla="*/ 0 h 81"/>
                <a:gd name="T2" fmla="*/ 169 w 169"/>
                <a:gd name="T3" fmla="*/ 0 h 81"/>
                <a:gd name="T4" fmla="*/ 169 w 169"/>
                <a:gd name="T5" fmla="*/ 81 h 81"/>
                <a:gd name="T6" fmla="*/ 0 w 169"/>
                <a:gd name="T7" fmla="*/ 81 h 81"/>
                <a:gd name="T8" fmla="*/ 0 w 169"/>
                <a:gd name="T9" fmla="*/ 0 h 81"/>
                <a:gd name="T10" fmla="*/ 8 w 169"/>
                <a:gd name="T11" fmla="*/ 77 h 81"/>
                <a:gd name="T12" fmla="*/ 4 w 169"/>
                <a:gd name="T13" fmla="*/ 74 h 81"/>
                <a:gd name="T14" fmla="*/ 165 w 169"/>
                <a:gd name="T15" fmla="*/ 74 h 81"/>
                <a:gd name="T16" fmla="*/ 161 w 169"/>
                <a:gd name="T17" fmla="*/ 77 h 81"/>
                <a:gd name="T18" fmla="*/ 161 w 169"/>
                <a:gd name="T19" fmla="*/ 3 h 81"/>
                <a:gd name="T20" fmla="*/ 165 w 169"/>
                <a:gd name="T21" fmla="*/ 7 h 81"/>
                <a:gd name="T22" fmla="*/ 4 w 169"/>
                <a:gd name="T23" fmla="*/ 7 h 81"/>
                <a:gd name="T24" fmla="*/ 8 w 169"/>
                <a:gd name="T25" fmla="*/ 3 h 81"/>
                <a:gd name="T26" fmla="*/ 8 w 169"/>
                <a:gd name="T27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81">
                  <a:moveTo>
                    <a:pt x="0" y="0"/>
                  </a:moveTo>
                  <a:lnTo>
                    <a:pt x="169" y="0"/>
                  </a:lnTo>
                  <a:lnTo>
                    <a:pt x="169" y="81"/>
                  </a:lnTo>
                  <a:lnTo>
                    <a:pt x="0" y="81"/>
                  </a:lnTo>
                  <a:lnTo>
                    <a:pt x="0" y="0"/>
                  </a:lnTo>
                  <a:close/>
                  <a:moveTo>
                    <a:pt x="8" y="77"/>
                  </a:moveTo>
                  <a:lnTo>
                    <a:pt x="4" y="74"/>
                  </a:lnTo>
                  <a:lnTo>
                    <a:pt x="165" y="74"/>
                  </a:lnTo>
                  <a:lnTo>
                    <a:pt x="161" y="77"/>
                  </a:lnTo>
                  <a:lnTo>
                    <a:pt x="161" y="3"/>
                  </a:lnTo>
                  <a:lnTo>
                    <a:pt x="165" y="7"/>
                  </a:lnTo>
                  <a:lnTo>
                    <a:pt x="4" y="7"/>
                  </a:lnTo>
                  <a:lnTo>
                    <a:pt x="8" y="3"/>
                  </a:lnTo>
                  <a:lnTo>
                    <a:pt x="8" y="77"/>
                  </a:lnTo>
                  <a:close/>
                </a:path>
              </a:pathLst>
            </a:custGeom>
            <a:grpFill/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46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IES BOCES Unit Planning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Day 1</a:t>
            </a:r>
          </a:p>
          <a:p>
            <a:pPr marL="36576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“Unpacking” the Common Core</a:t>
            </a:r>
          </a:p>
          <a:p>
            <a:pPr lvl="2"/>
            <a:r>
              <a:rPr lang="en-US" dirty="0" smtClean="0"/>
              <a:t>“What do we want students to know?”</a:t>
            </a:r>
          </a:p>
          <a:p>
            <a:pPr lvl="2"/>
            <a:r>
              <a:rPr lang="en-US" dirty="0" smtClean="0"/>
              <a:t>“What do we want students to be able to do?”</a:t>
            </a:r>
          </a:p>
          <a:p>
            <a:pPr lvl="1">
              <a:buClr>
                <a:srgbClr val="6EA0B0"/>
              </a:buClr>
            </a:pPr>
            <a:r>
              <a:rPr lang="en-US" dirty="0" smtClean="0">
                <a:solidFill>
                  <a:prstClr val="white"/>
                </a:solidFill>
              </a:rPr>
              <a:t>Essential Questions and Enduring Understandings</a:t>
            </a:r>
          </a:p>
          <a:p>
            <a:pPr lvl="1">
              <a:buClr>
                <a:srgbClr val="6EA0B0"/>
              </a:buClr>
            </a:pPr>
            <a:r>
              <a:rPr lang="en-US" dirty="0" smtClean="0">
                <a:solidFill>
                  <a:prstClr val="white"/>
                </a:solidFill>
              </a:rPr>
              <a:t>Related Misconceptions</a:t>
            </a:r>
          </a:p>
          <a:p>
            <a:pPr lvl="1">
              <a:buClr>
                <a:srgbClr val="6EA0B0"/>
              </a:buClr>
            </a:pPr>
            <a:r>
              <a:rPr lang="en-US" dirty="0" smtClean="0">
                <a:solidFill>
                  <a:prstClr val="white"/>
                </a:solidFill>
              </a:rPr>
              <a:t>Math Considerations</a:t>
            </a:r>
          </a:p>
          <a:p>
            <a:pPr lvl="2">
              <a:buClr>
                <a:srgbClr val="6EA0B0"/>
              </a:buClr>
            </a:pPr>
            <a:r>
              <a:rPr lang="en-US" dirty="0" smtClean="0">
                <a:solidFill>
                  <a:prstClr val="white"/>
                </a:solidFill>
              </a:rPr>
              <a:t>When?  Gaps/Scope and Sequence</a:t>
            </a:r>
          </a:p>
          <a:p>
            <a:pPr lvl="2">
              <a:buClr>
                <a:srgbClr val="6EA0B0"/>
              </a:buClr>
            </a:pPr>
            <a:r>
              <a:rPr lang="en-US" dirty="0" smtClean="0">
                <a:solidFill>
                  <a:prstClr val="white"/>
                </a:solidFill>
              </a:rPr>
              <a:t>Curricular Priorities</a:t>
            </a:r>
          </a:p>
          <a:p>
            <a:pPr lvl="2">
              <a:buClr>
                <a:srgbClr val="6EA0B0"/>
              </a:buClr>
            </a:pPr>
            <a:endParaRPr lang="en-US" dirty="0" smtClean="0">
              <a:solidFill>
                <a:prstClr val="white"/>
              </a:solidFill>
            </a:endParaRPr>
          </a:p>
          <a:p>
            <a:pPr lvl="2">
              <a:buClr>
                <a:srgbClr val="6EA0B0"/>
              </a:buClr>
            </a:pPr>
            <a:endParaRPr lang="en-US" dirty="0" smtClean="0">
              <a:solidFill>
                <a:prstClr val="white"/>
              </a:solidFill>
            </a:endParaRPr>
          </a:p>
          <a:p>
            <a:pPr lvl="1">
              <a:buClr>
                <a:srgbClr val="6EA0B0"/>
              </a:buClr>
            </a:pPr>
            <a:endParaRPr lang="en-US" dirty="0">
              <a:solidFill>
                <a:prstClr val="white"/>
              </a:solidFill>
            </a:endParaRPr>
          </a:p>
          <a:p>
            <a:pPr marL="749808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56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IES BOCES Unit Planning </a:t>
            </a:r>
            <a:r>
              <a:rPr lang="en-US" dirty="0" smtClean="0"/>
              <a:t>Overview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Day 2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Learning about the moments of assessment</a:t>
            </a:r>
          </a:p>
          <a:p>
            <a:pPr lvl="2"/>
            <a:r>
              <a:rPr lang="en-US" dirty="0" smtClean="0"/>
              <a:t>Baseline/Diagnostic</a:t>
            </a:r>
          </a:p>
          <a:p>
            <a:pPr lvl="2"/>
            <a:r>
              <a:rPr lang="en-US" dirty="0" smtClean="0"/>
              <a:t>Formative (Informal and Formal)</a:t>
            </a:r>
          </a:p>
          <a:p>
            <a:pPr lvl="2"/>
            <a:r>
              <a:rPr lang="en-US" dirty="0" smtClean="0"/>
              <a:t>Summative</a:t>
            </a:r>
          </a:p>
          <a:p>
            <a:pPr lvl="1"/>
            <a:r>
              <a:rPr lang="en-US" dirty="0" smtClean="0"/>
              <a:t>Designing the Summative Assessment </a:t>
            </a:r>
          </a:p>
          <a:p>
            <a:pPr lvl="2"/>
            <a:r>
              <a:rPr lang="en-US" dirty="0" smtClean="0"/>
              <a:t>Does it measure the “learning targets” from Day 1?</a:t>
            </a:r>
          </a:p>
          <a:p>
            <a:pPr lvl="2"/>
            <a:r>
              <a:rPr lang="en-US" dirty="0" smtClean="0"/>
              <a:t>How well?  Level of rigor?</a:t>
            </a:r>
          </a:p>
          <a:p>
            <a:pPr lvl="2"/>
            <a:r>
              <a:rPr lang="en-US" dirty="0" smtClean="0"/>
              <a:t>Create assessment and answer key/</a:t>
            </a:r>
            <a:r>
              <a:rPr lang="en-US" dirty="0" err="1" smtClean="0"/>
              <a:t>rubics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3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IES BOCES Unit Planning Overview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</a:p>
          <a:p>
            <a:pPr marL="36576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Putting it all together</a:t>
            </a:r>
          </a:p>
          <a:p>
            <a:pPr lvl="1"/>
            <a:r>
              <a:rPr lang="en-US" dirty="0" smtClean="0"/>
              <a:t>Resource inventory</a:t>
            </a:r>
          </a:p>
          <a:p>
            <a:pPr lvl="1"/>
            <a:r>
              <a:rPr lang="en-US" dirty="0" smtClean="0"/>
              <a:t>Day-to-day layout of unit</a:t>
            </a:r>
          </a:p>
          <a:p>
            <a:pPr lvl="1"/>
            <a:r>
              <a:rPr lang="en-US" dirty="0" smtClean="0"/>
              <a:t>“Work day”</a:t>
            </a:r>
          </a:p>
          <a:p>
            <a:pPr lvl="1"/>
            <a:r>
              <a:rPr lang="en-US" dirty="0" smtClean="0"/>
              <a:t>Final product</a:t>
            </a:r>
          </a:p>
          <a:p>
            <a:pPr lvl="1"/>
            <a:r>
              <a:rPr lang="en-US" dirty="0" smtClean="0"/>
              <a:t>Moodle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38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your district?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Creation of 2 </a:t>
            </a:r>
            <a:r>
              <a:rPr lang="en-US" dirty="0"/>
              <a:t>u</a:t>
            </a:r>
            <a:r>
              <a:rPr lang="en-US" dirty="0" smtClean="0"/>
              <a:t>nits aligned to Common Core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Have your teachers taught any of these units?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Have you/another administrator observed any of these lessons/units?</a:t>
            </a:r>
          </a:p>
          <a:p>
            <a:endParaRPr lang="en-US" dirty="0"/>
          </a:p>
          <a:p>
            <a:r>
              <a:rPr lang="en-US" dirty="0" smtClean="0"/>
              <a:t>What evidence do you have?</a:t>
            </a:r>
          </a:p>
          <a:p>
            <a:pPr marL="3657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222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Tri-State Quality Review Rating Guide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678363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endParaRPr lang="en-US" dirty="0"/>
          </a:p>
          <a:p>
            <a:r>
              <a:rPr lang="en-US" dirty="0"/>
              <a:t>This is the result of the collaboration between states as NYS is trying to collaborate and consolidate the work now that we have shared standards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THIS IS NOT A RUBRIC… It is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a checklist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SED has intended that it be used as a feedback tool - which is how we are using it </a:t>
            </a:r>
            <a:r>
              <a:rPr lang="en-US" dirty="0" smtClean="0"/>
              <a:t>(Theresa’s Email)</a:t>
            </a:r>
          </a:p>
          <a:p>
            <a:endParaRPr lang="en-US" dirty="0"/>
          </a:p>
          <a:p>
            <a:r>
              <a:rPr lang="en-US" dirty="0"/>
              <a:t>We modified the format (not the content) of the form so that teachers might use it </a:t>
            </a:r>
            <a:endParaRPr lang="en-US" dirty="0" smtClean="0"/>
          </a:p>
          <a:p>
            <a:pPr lvl="1"/>
            <a:r>
              <a:rPr lang="en-US" dirty="0" smtClean="0"/>
              <a:t>- Included the </a:t>
            </a:r>
            <a:r>
              <a:rPr lang="en-US" dirty="0"/>
              <a:t>feedback column right next to the checklist 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teachers </a:t>
            </a:r>
            <a:r>
              <a:rPr lang="en-US" dirty="0"/>
              <a:t>will be more likely to READ the feedback and not just look for their score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257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This has just recently become </a:t>
            </a:r>
            <a:r>
              <a:rPr lang="en-US" dirty="0" smtClean="0"/>
              <a:t>available</a:t>
            </a:r>
          </a:p>
          <a:p>
            <a:pPr marL="749808" lvl="2" indent="0">
              <a:buNone/>
            </a:pPr>
            <a:endParaRPr lang="en-US" dirty="0"/>
          </a:p>
          <a:p>
            <a:pPr lvl="2"/>
            <a:r>
              <a:rPr lang="en-US" dirty="0"/>
              <a:t>Teachers did not have this “rating” guide when developing </a:t>
            </a:r>
            <a:r>
              <a:rPr lang="en-US" dirty="0" smtClean="0"/>
              <a:t>units</a:t>
            </a:r>
          </a:p>
          <a:p>
            <a:pPr marL="749808" lvl="2" indent="0">
              <a:buNone/>
            </a:pPr>
            <a:endParaRPr lang="en-US" dirty="0"/>
          </a:p>
          <a:p>
            <a:pPr lvl="2"/>
            <a:r>
              <a:rPr lang="en-US" dirty="0"/>
              <a:t>This should be used as a guide for you/teacher to have a discussion about how they can more align their instruction to Common Core expectations</a:t>
            </a:r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609600"/>
            <a:ext cx="9067800" cy="5309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68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87</TotalTime>
  <Words>639</Words>
  <Application>Microsoft Office PowerPoint</Application>
  <PresentationFormat>On-screen Show (4:3)</PresentationFormat>
  <Paragraphs>178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Technic</vt:lpstr>
      <vt:lpstr>Common Core Unit Alignment  Erie 2 Math Updates/ Tri-State Feedback Tool</vt:lpstr>
      <vt:lpstr>Happy pi Day!!!</vt:lpstr>
      <vt:lpstr>IES BOCES Unit Planning Overview</vt:lpstr>
      <vt:lpstr>IES BOCES Unit Planning Overview (Contd.)</vt:lpstr>
      <vt:lpstr>IES BOCES Unit Planning Overview (Contd.)</vt:lpstr>
      <vt:lpstr>Where is your district? </vt:lpstr>
      <vt:lpstr>Tri-State Quality Review Rating Guide </vt:lpstr>
      <vt:lpstr>Important Considerations</vt:lpstr>
      <vt:lpstr>PowerPoint Presentation</vt:lpstr>
      <vt:lpstr>PowerPoint Presentation</vt:lpstr>
      <vt:lpstr>PowerPoint Presentation</vt:lpstr>
      <vt:lpstr>PowerPoint Presentation</vt:lpstr>
      <vt:lpstr>Using the Evaluation Tool </vt:lpstr>
      <vt:lpstr>Important Updates for Math </vt:lpstr>
      <vt:lpstr>PowerPoint Presentation</vt:lpstr>
      <vt:lpstr>Important Updates for Math (Contd.)</vt:lpstr>
      <vt:lpstr>PowerPoint Presentation</vt:lpstr>
      <vt:lpstr>Important Updates for Math (Contd.)</vt:lpstr>
      <vt:lpstr>Reminder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Core Unit Alignment  Tri-State Feedback Tool</dc:title>
  <dc:creator>Patrick Moses</dc:creator>
  <cp:lastModifiedBy>Patrick Moses</cp:lastModifiedBy>
  <cp:revision>10</cp:revision>
  <dcterms:created xsi:type="dcterms:W3CDTF">2012-03-14T00:15:54Z</dcterms:created>
  <dcterms:modified xsi:type="dcterms:W3CDTF">2012-03-14T13:01:57Z</dcterms:modified>
</cp:coreProperties>
</file>