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30"/>
  </p:notesMasterIdLst>
  <p:handoutMasterIdLst>
    <p:handoutMasterId r:id="rId31"/>
  </p:handoutMasterIdLst>
  <p:sldIdLst>
    <p:sldId id="285" r:id="rId3"/>
    <p:sldId id="286" r:id="rId4"/>
    <p:sldId id="287" r:id="rId5"/>
    <p:sldId id="288" r:id="rId6"/>
    <p:sldId id="289" r:id="rId7"/>
    <p:sldId id="2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4660"/>
  </p:normalViewPr>
  <p:slideViewPr>
    <p:cSldViewPr showGuides="1">
      <p:cViewPr>
        <p:scale>
          <a:sx n="106" d="100"/>
          <a:sy n="106" d="100"/>
        </p:scale>
        <p:origin x="318" y="354"/>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B7646E-8811-423A-9C42-2CBFADA00A96}" type="datetimeFigureOut">
              <a:rPr lang="en-US" smtClean="0"/>
              <a:pPr/>
              <a:t>12/19/2013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360E59-1627-4404-ACC5-51C744AB0F27}" type="slidenum">
              <a:rPr lang="en-US" smtClean="0"/>
              <a:pPr/>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1"/>
                </a:solidFill>
              </a:defRPr>
            </a:lvl1pPr>
          </a:lstStyle>
          <a:p>
            <a:fld id="{D677E230-58DD-43ED-96A1-552DDAB53532}" type="datetimeFigureOut">
              <a:rPr lang="en-US" smtClean="0"/>
              <a:pPr/>
              <a:t>12/19/2013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DB677-0C68-478C-AA59-6E37B233983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99025" y="6356351"/>
            <a:ext cx="1218883" cy="365125"/>
          </a:xfrm>
        </p:spPr>
        <p:txBody>
          <a:bodyPr/>
          <a:lstStyle>
            <a:lvl1pPr>
              <a:defRPr>
                <a:solidFill>
                  <a:schemeClr val="bg1"/>
                </a:solidFill>
              </a:defRPr>
            </a:lvl1pPr>
          </a:lstStyle>
          <a:p>
            <a:fld id="{EA321C1E-F4C4-428E-AB2C-0A968B3AEA02}" type="datetime1">
              <a:rPr lang="en-US" smtClean="0"/>
              <a:pPr/>
              <a:t>12/19/2013</a:t>
            </a:fld>
            <a:endParaRPr lang="en-US"/>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bg1"/>
                </a:solidFill>
              </a:defRPr>
            </a:lvl1pPr>
          </a:lstStyle>
          <a:p>
            <a:fld id="{7DC1BBB0-96F0-4077-A278-0F3FB5C104D3}" type="slidenum">
              <a:rPr lang="en-US" smtClean="0"/>
              <a:pPr/>
              <a:t>‹#›</a:t>
            </a:fld>
            <a:endParaRPr lang="en-US"/>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2428669" y="1600200"/>
            <a:ext cx="8329031" cy="2680127"/>
          </a:xfrm>
          <a:noFill/>
          <a:effectLst>
            <a:softEdge rad="31750"/>
          </a:effectLst>
        </p:spPr>
        <p:txBody>
          <a:bodyPr anchor="b">
            <a:noAutofit/>
          </a:bodyPr>
          <a:lstStyle>
            <a:lvl1pPr>
              <a:defRPr sz="5400">
                <a:solidFill>
                  <a:schemeClr val="bg1"/>
                </a:solidFill>
              </a:defRPr>
            </a:lvl1pPr>
          </a:lstStyle>
          <a:p>
            <a:r>
              <a:rPr lang="en-US" smtClean="0"/>
              <a:t>Click to edit Master title style</a:t>
            </a:r>
            <a:endParaRPr dirty="0"/>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50183B-2599-4C1D-AD6D-5B16EB7D3C87}" type="datetime1">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62E89-3582-4B1F-984C-F3ECC7AE9F55}" type="datetime1">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4F6C13-54DF-4C1D-865C-61E076D0D04F}" type="datetime1">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88C79F7B-F80B-466F-B0C8-AEA3BFB37BF1}" type="datetime1">
              <a:rPr lang="en-US" smtClean="0"/>
              <a:pPr/>
              <a:t>12/19/2013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AB0801-7BCB-48C4-8CDC-E750B9A4D358}" type="datetime1">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C23ED97-2A6F-4771-AFCD-9917647BC800}" type="datetime1">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a:p>
        </p:txBody>
      </p:sp>
      <p:sp>
        <p:nvSpPr>
          <p:cNvPr id="6" name="Content Placeholder 5"/>
          <p:cNvSpPr>
            <a:spLocks noGrp="1"/>
          </p:cNvSpPr>
          <p:nvPr>
            <p:ph sz="quarter" idx="4"/>
          </p:nvPr>
        </p:nvSpPr>
        <p:spPr>
          <a:xfrm>
            <a:off x="6609524"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609524"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93436" y="177800"/>
            <a:ext cx="9782801" cy="1239837"/>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5C437A-0FE7-4C86-BFB0-B6B8407562F9}" type="datetime1">
              <a:rPr lang="en-US" smtClean="0"/>
              <a:pPr/>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697BB-4962-43D1-8FB7-F31ABEEF66A1}" type="datetime1">
              <a:rPr lang="en-US" smtClean="0"/>
              <a:pPr/>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5" name="Date Placeholder 4"/>
          <p:cNvSpPr>
            <a:spLocks noGrp="1"/>
          </p:cNvSpPr>
          <p:nvPr>
            <p:ph type="dt" sz="half" idx="10"/>
          </p:nvPr>
        </p:nvSpPr>
        <p:spPr/>
        <p:txBody>
          <a:bodyPr/>
          <a:lstStyle/>
          <a:p>
            <a:fld id="{FE118707-E6E5-4948-AA0F-51CA07925AE1}" type="datetime1">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
        <p:nvSpPr>
          <p:cNvPr id="3" name="Content Placeholder 2"/>
          <p:cNvSpPr>
            <a:spLocks noGrp="1"/>
          </p:cNvSpPr>
          <p:nvPr>
            <p:ph idx="1"/>
          </p:nvPr>
        </p:nvSpPr>
        <p:spPr>
          <a:xfrm>
            <a:off x="5232426"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white">
          <a:xfrm>
            <a:off x="1598612"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bwMode="white">
          <a:xfrm>
            <a:off x="1598612" y="381000"/>
            <a:ext cx="3293422" cy="1371600"/>
          </a:xfrm>
        </p:spPr>
        <p:txBody>
          <a:bodyPr anchor="b">
            <a:normAutofit/>
          </a:bodyPr>
          <a:lstStyle>
            <a:lvl1pPr algn="l">
              <a:defRPr sz="2800" b="0" cap="all" baseline="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EAD71185-418D-40F3-80A2-3798EF34B440}" type="datetime1">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pPr/>
              <a:t>‹#›</a:t>
            </a:fld>
            <a:endParaRPr lang="en-US"/>
          </a:p>
        </p:txBody>
      </p:sp>
      <p:sp>
        <p:nvSpPr>
          <p:cNvPr id="3" name="Picture Placeholder 2"/>
          <p:cNvSpPr>
            <a:spLocks noGrp="1"/>
          </p:cNvSpPr>
          <p:nvPr>
            <p:ph type="pic" idx="1"/>
          </p:nvPr>
        </p:nvSpPr>
        <p:spPr bwMode="auto">
          <a:xfrm>
            <a:off x="5232426" y="482600"/>
            <a:ext cx="60435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1671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616718"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dirty="0"/>
          </a:p>
        </p:txBody>
      </p:sp>
      <p:sp>
        <p:nvSpPr>
          <p:cNvPr id="9" name="Rectangle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1ECAE35-1C35-4D77-9B3D-53EF4C69F436}" type="datetime1">
              <a:rPr lang="en-US" smtClean="0"/>
              <a:pPr/>
              <a:t>12/19/2013</a:t>
            </a:fld>
            <a:endParaRPr lang="en-US"/>
          </a:p>
        </p:txBody>
      </p:sp>
      <p:sp>
        <p:nvSpPr>
          <p:cNvPr id="5" name="Footer Placehold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en-US" smtClean="0"/>
              <a:pPr/>
              <a:t>‹#›</a:t>
            </a:fld>
            <a:endParaRPr lang="en-US"/>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CASE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nymasons.org/index.php?option=com_content&amp;view=article&amp;id=39:masonic-student-assistance-training-program-msat&amp;catid=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45632" y="2743200"/>
            <a:ext cx="8532178" cy="1752600"/>
          </a:xfrm>
        </p:spPr>
        <p:txBody>
          <a:bodyPr>
            <a:normAutofit/>
          </a:bodyPr>
          <a:lstStyle/>
          <a:p>
            <a:r>
              <a:rPr lang="en-US" sz="2800" dirty="0" smtClean="0">
                <a:solidFill>
                  <a:schemeClr val="tx1"/>
                </a:solidFill>
              </a:rPr>
              <a:t>Resources through the lens of the DTSDE Statements of Practice</a:t>
            </a:r>
          </a:p>
          <a:p>
            <a:r>
              <a:rPr lang="en-US" sz="2800" dirty="0" smtClean="0">
                <a:solidFill>
                  <a:schemeClr val="tx1"/>
                </a:solidFill>
              </a:rPr>
              <a:t>Ann Maguire and Linda Finn</a:t>
            </a:r>
            <a:endParaRPr lang="en-US" sz="2800" dirty="0">
              <a:solidFill>
                <a:schemeClr val="tx1"/>
              </a:solidFill>
            </a:endParaRPr>
          </a:p>
        </p:txBody>
      </p:sp>
      <p:sp>
        <p:nvSpPr>
          <p:cNvPr id="2" name="Title 1"/>
          <p:cNvSpPr>
            <a:spLocks noGrp="1"/>
          </p:cNvSpPr>
          <p:nvPr>
            <p:ph type="ctrTitle"/>
          </p:nvPr>
        </p:nvSpPr>
        <p:spPr>
          <a:xfrm>
            <a:off x="1015736" y="762001"/>
            <a:ext cx="10360501" cy="1470025"/>
          </a:xfrm>
        </p:spPr>
        <p:txBody>
          <a:bodyPr>
            <a:normAutofit/>
          </a:bodyPr>
          <a:lstStyle/>
          <a:p>
            <a:r>
              <a:rPr lang="en-US" sz="3600" dirty="0" smtClean="0">
                <a:solidFill>
                  <a:schemeClr val="tx1"/>
                </a:solidFill>
              </a:rPr>
              <a:t>Social and Emotional Developmental Health</a:t>
            </a:r>
            <a:endParaRPr lang="en-US" sz="3600" dirty="0">
              <a:solidFill>
                <a:schemeClr val="tx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40 Developmental Assets</a:t>
            </a:r>
          </a:p>
          <a:p>
            <a:r>
              <a:rPr lang="en-US" dirty="0" smtClean="0"/>
              <a:t>Tapestry/DOH Resources</a:t>
            </a:r>
          </a:p>
          <a:p>
            <a:r>
              <a:rPr lang="en-US" dirty="0" smtClean="0"/>
              <a:t>Mental Health Testing</a:t>
            </a:r>
            <a:endParaRPr lang="en-US" dirty="0"/>
          </a:p>
        </p:txBody>
      </p:sp>
      <p:sp>
        <p:nvSpPr>
          <p:cNvPr id="3" name="Title 2"/>
          <p:cNvSpPr>
            <a:spLocks noGrp="1"/>
          </p:cNvSpPr>
          <p:nvPr>
            <p:ph type="title"/>
          </p:nvPr>
        </p:nvSpPr>
        <p:spPr/>
        <p:txBody>
          <a:bodyPr>
            <a:normAutofit fontScale="90000"/>
          </a:bodyPr>
          <a:lstStyle/>
          <a:p>
            <a:r>
              <a:rPr lang="en-US" sz="2400" dirty="0" smtClean="0">
                <a:solidFill>
                  <a:schemeClr val="tx1"/>
                </a:solidFill>
              </a:rPr>
              <a:t>c.  The school strategically uses data to identify areas of need and leverages internal or external resources and cultivates partnerships that strongly impact the social and emotional developmental health of students.</a:t>
            </a:r>
            <a:endParaRPr lang="en-US" sz="2400" dirty="0">
              <a:solidFill>
                <a:schemeClr val="tx1"/>
              </a:solidFill>
            </a:endParaRPr>
          </a:p>
        </p:txBody>
      </p:sp>
    </p:spTree>
    <p:extLst>
      <p:ext uri="{BB962C8B-B14F-4D97-AF65-F5344CB8AC3E}">
        <p14:creationId xmlns:p14="http://schemas.microsoft.com/office/powerpoint/2010/main" val="272119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2400" dirty="0" smtClean="0">
                <a:solidFill>
                  <a:schemeClr val="tx1"/>
                </a:solidFill>
              </a:rPr>
              <a:t>5.3 The school articulates and systemically promotes a vision for social and emotional developmental health that is connected to learning experiences and results in building a safer and healthier environment for families, teachers, and students.</a:t>
            </a:r>
            <a:endParaRPr lang="en-US" sz="2400" dirty="0">
              <a:solidFill>
                <a:schemeClr val="tx1"/>
              </a:solidFill>
            </a:endParaRPr>
          </a:p>
        </p:txBody>
      </p:sp>
    </p:spTree>
    <p:extLst>
      <p:ext uri="{BB962C8B-B14F-4D97-AF65-F5344CB8AC3E}">
        <p14:creationId xmlns:p14="http://schemas.microsoft.com/office/powerpoint/2010/main" val="11134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Professional Development</a:t>
            </a:r>
          </a:p>
          <a:p>
            <a:r>
              <a:rPr lang="en-US" dirty="0" smtClean="0"/>
              <a:t>Coordinated School Health Model</a:t>
            </a:r>
          </a:p>
          <a:p>
            <a:r>
              <a:rPr lang="en-US" dirty="0" smtClean="0"/>
              <a:t>Whole Child (ASCD)</a:t>
            </a:r>
            <a:endParaRPr lang="en-US" dirty="0"/>
          </a:p>
        </p:txBody>
      </p:sp>
      <p:sp>
        <p:nvSpPr>
          <p:cNvPr id="4" name="Title 3"/>
          <p:cNvSpPr>
            <a:spLocks noGrp="1"/>
          </p:cNvSpPr>
          <p:nvPr>
            <p:ph type="title"/>
          </p:nvPr>
        </p:nvSpPr>
        <p:spPr/>
        <p:txBody>
          <a:bodyPr>
            <a:normAutofit fontScale="90000"/>
          </a:bodyPr>
          <a:lstStyle/>
          <a:p>
            <a:r>
              <a:rPr lang="en-US" sz="2400" dirty="0" smtClean="0">
                <a:solidFill>
                  <a:schemeClr val="tx1"/>
                </a:solidFill>
              </a:rPr>
              <a:t>a)  All school constituents can articulate a shared understanding of skills and behaviors that demonstrate social and emotional developmental health and how these behaviors are linked and lead to academic success.</a:t>
            </a:r>
            <a:endParaRPr lang="en-US" sz="2400" dirty="0">
              <a:solidFill>
                <a:schemeClr val="tx1"/>
              </a:solidFill>
            </a:endParaRPr>
          </a:p>
        </p:txBody>
      </p:sp>
    </p:spTree>
    <p:extLst>
      <p:ext uri="{BB962C8B-B14F-4D97-AF65-F5344CB8AC3E}">
        <p14:creationId xmlns:p14="http://schemas.microsoft.com/office/powerpoint/2010/main" val="226303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Michigan Model</a:t>
            </a:r>
          </a:p>
          <a:p>
            <a:r>
              <a:rPr lang="en-US" dirty="0" smtClean="0"/>
              <a:t>Second Step</a:t>
            </a:r>
          </a:p>
          <a:p>
            <a:r>
              <a:rPr lang="en-US" dirty="0" err="1" smtClean="0"/>
              <a:t>Olweus</a:t>
            </a:r>
            <a:endParaRPr lang="en-US" dirty="0" smtClean="0"/>
          </a:p>
          <a:p>
            <a:r>
              <a:rPr lang="en-US" dirty="0" smtClean="0"/>
              <a:t>Character Ed.</a:t>
            </a:r>
          </a:p>
          <a:p>
            <a:r>
              <a:rPr lang="en-US" dirty="0" smtClean="0"/>
              <a:t>MS/HS Health</a:t>
            </a:r>
            <a:endParaRPr lang="en-US" dirty="0"/>
          </a:p>
        </p:txBody>
      </p:sp>
      <p:sp>
        <p:nvSpPr>
          <p:cNvPr id="3" name="Title 2"/>
          <p:cNvSpPr>
            <a:spLocks noGrp="1"/>
          </p:cNvSpPr>
          <p:nvPr>
            <p:ph type="title"/>
          </p:nvPr>
        </p:nvSpPr>
        <p:spPr/>
        <p:txBody>
          <a:bodyPr>
            <a:normAutofit fontScale="90000"/>
          </a:bodyPr>
          <a:lstStyle/>
          <a:p>
            <a:r>
              <a:rPr lang="en-US" sz="2400" dirty="0" smtClean="0">
                <a:solidFill>
                  <a:schemeClr val="tx1"/>
                </a:solidFill>
              </a:rPr>
              <a:t>b) There is a rigorous and coherent curriculum/program in place that teaches, supports, and measures social and emotional developmental health for students that results in all students demonstrating these skills and a sense of belonging and ownership in the school community.</a:t>
            </a:r>
            <a:endParaRPr lang="en-US" sz="2400" dirty="0">
              <a:solidFill>
                <a:schemeClr val="tx1"/>
              </a:solidFill>
            </a:endParaRPr>
          </a:p>
        </p:txBody>
      </p:sp>
    </p:spTree>
    <p:extLst>
      <p:ext uri="{BB962C8B-B14F-4D97-AF65-F5344CB8AC3E}">
        <p14:creationId xmlns:p14="http://schemas.microsoft.com/office/powerpoint/2010/main" val="395210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3436" y="1828800"/>
            <a:ext cx="9782801" cy="4343400"/>
          </a:xfrm>
        </p:spPr>
        <p:txBody>
          <a:bodyPr/>
          <a:lstStyle/>
          <a:p>
            <a:r>
              <a:rPr lang="en-US" dirty="0" smtClean="0"/>
              <a:t>DASA Training</a:t>
            </a:r>
          </a:p>
          <a:p>
            <a:r>
              <a:rPr lang="en-US" dirty="0" smtClean="0"/>
              <a:t>SAVE Training</a:t>
            </a:r>
          </a:p>
          <a:p>
            <a:r>
              <a:rPr lang="en-US" dirty="0" smtClean="0"/>
              <a:t>Collaboration between IES and CSH to provide quality professional development</a:t>
            </a:r>
          </a:p>
          <a:p>
            <a:r>
              <a:rPr lang="en-US" dirty="0" smtClean="0"/>
              <a:t>Michigan Model Teacher Training</a:t>
            </a:r>
          </a:p>
          <a:p>
            <a:r>
              <a:rPr lang="en-US" dirty="0" smtClean="0"/>
              <a:t>Guidance Document Training (Health Ed.)</a:t>
            </a:r>
            <a:endParaRPr lang="en-US" dirty="0"/>
          </a:p>
        </p:txBody>
      </p:sp>
      <p:sp>
        <p:nvSpPr>
          <p:cNvPr id="3" name="Title 2"/>
          <p:cNvSpPr>
            <a:spLocks noGrp="1"/>
          </p:cNvSpPr>
          <p:nvPr>
            <p:ph type="title"/>
          </p:nvPr>
        </p:nvSpPr>
        <p:spPr>
          <a:xfrm>
            <a:off x="1293812" y="533400"/>
            <a:ext cx="9782801" cy="1239837"/>
          </a:xfrm>
        </p:spPr>
        <p:txBody>
          <a:bodyPr>
            <a:normAutofit fontScale="90000"/>
          </a:bodyPr>
          <a:lstStyle/>
          <a:p>
            <a:r>
              <a:rPr lang="en-US" sz="2400" dirty="0" smtClean="0">
                <a:solidFill>
                  <a:schemeClr val="tx1"/>
                </a:solidFill>
              </a:rPr>
              <a:t>c)  There is a deliberate professional development plan that builds adult capacity to facilitate learning experiences and to support social and emotional developmental health for all students, resulting in a safe and healthy environment that is conducive to learning across the school community and impacts student academic success.</a:t>
            </a:r>
            <a:endParaRPr lang="en-US" sz="2400" dirty="0">
              <a:solidFill>
                <a:schemeClr val="tx1"/>
              </a:solidFill>
            </a:endParaRPr>
          </a:p>
        </p:txBody>
      </p:sp>
    </p:spTree>
    <p:extLst>
      <p:ext uri="{BB962C8B-B14F-4D97-AF65-F5344CB8AC3E}">
        <p14:creationId xmlns:p14="http://schemas.microsoft.com/office/powerpoint/2010/main" val="11331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2400" dirty="0" smtClean="0">
                <a:solidFill>
                  <a:schemeClr val="tx1"/>
                </a:solidFill>
              </a:rPr>
              <a:t>5.4:  All school constituents are able to articulate how the school community is safe, conducive to learning, and fosters a sense of ownership that leads to greater student outcomes.</a:t>
            </a:r>
            <a:endParaRPr lang="en-US" sz="2400" dirty="0">
              <a:solidFill>
                <a:schemeClr val="tx1"/>
              </a:solidFill>
            </a:endParaRPr>
          </a:p>
        </p:txBody>
      </p:sp>
    </p:spTree>
    <p:extLst>
      <p:ext uri="{BB962C8B-B14F-4D97-AF65-F5344CB8AC3E}">
        <p14:creationId xmlns:p14="http://schemas.microsoft.com/office/powerpoint/2010/main" val="77087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Student Surveys (School Climate)</a:t>
            </a:r>
          </a:p>
          <a:p>
            <a:r>
              <a:rPr lang="en-US" dirty="0" smtClean="0"/>
              <a:t>Student representation on major decision making committees.</a:t>
            </a:r>
          </a:p>
          <a:p>
            <a:endParaRPr lang="en-US" dirty="0"/>
          </a:p>
          <a:p>
            <a:pPr marL="0" indent="0" algn="ctr">
              <a:buNone/>
            </a:pPr>
            <a:r>
              <a:rPr lang="en-US" dirty="0" smtClean="0"/>
              <a:t>“Don’t make decisions about us</a:t>
            </a:r>
            <a:r>
              <a:rPr lang="en-US" smtClean="0"/>
              <a:t>, without us.”</a:t>
            </a:r>
            <a:endParaRPr lang="en-US"/>
          </a:p>
        </p:txBody>
      </p:sp>
      <p:sp>
        <p:nvSpPr>
          <p:cNvPr id="4" name="Title 3"/>
          <p:cNvSpPr>
            <a:spLocks noGrp="1"/>
          </p:cNvSpPr>
          <p:nvPr>
            <p:ph type="title"/>
          </p:nvPr>
        </p:nvSpPr>
        <p:spPr/>
        <p:txBody>
          <a:bodyPr>
            <a:normAutofit fontScale="90000"/>
          </a:bodyPr>
          <a:lstStyle/>
          <a:p>
            <a:r>
              <a:rPr lang="en-US" sz="2400" dirty="0" smtClean="0">
                <a:solidFill>
                  <a:schemeClr val="tx1"/>
                </a:solidFill>
              </a:rPr>
              <a:t>a)  Across the school community, students are able to express that they feel safe, supported in their social and emotional developmental growth, and have a voice in decisions that impact their lives as students (as developmentally appropriate).</a:t>
            </a:r>
            <a:endParaRPr lang="en-US" sz="2400" dirty="0">
              <a:solidFill>
                <a:schemeClr val="tx1"/>
              </a:solidFill>
            </a:endParaRPr>
          </a:p>
        </p:txBody>
      </p:sp>
    </p:spTree>
    <p:extLst>
      <p:ext uri="{BB962C8B-B14F-4D97-AF65-F5344CB8AC3E}">
        <p14:creationId xmlns:p14="http://schemas.microsoft.com/office/powerpoint/2010/main" val="153213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Shared decision making</a:t>
            </a:r>
          </a:p>
          <a:p>
            <a:r>
              <a:rPr lang="en-US" dirty="0" smtClean="0"/>
              <a:t>Voice in PD opportunities</a:t>
            </a:r>
          </a:p>
          <a:p>
            <a:r>
              <a:rPr lang="en-US" dirty="0" smtClean="0"/>
              <a:t>Voice in curriculum/outside programming</a:t>
            </a:r>
            <a:endParaRPr lang="en-US" dirty="0"/>
          </a:p>
        </p:txBody>
      </p:sp>
      <p:sp>
        <p:nvSpPr>
          <p:cNvPr id="3" name="Title 2"/>
          <p:cNvSpPr>
            <a:spLocks noGrp="1"/>
          </p:cNvSpPr>
          <p:nvPr>
            <p:ph type="title"/>
          </p:nvPr>
        </p:nvSpPr>
        <p:spPr/>
        <p:txBody>
          <a:bodyPr>
            <a:normAutofit fontScale="90000"/>
          </a:bodyPr>
          <a:lstStyle/>
          <a:p>
            <a:r>
              <a:rPr lang="en-US" sz="2400" dirty="0" smtClean="0">
                <a:solidFill>
                  <a:schemeClr val="tx1"/>
                </a:solidFill>
              </a:rPr>
              <a:t>b)  Across the school community, teachers articulate their investment in the school vision and how they have a voice in decisions that impact the school environment and student learning.</a:t>
            </a:r>
            <a:endParaRPr lang="en-US" sz="2400" dirty="0">
              <a:solidFill>
                <a:schemeClr val="tx1"/>
              </a:solidFill>
            </a:endParaRPr>
          </a:p>
        </p:txBody>
      </p:sp>
    </p:spTree>
    <p:extLst>
      <p:ext uri="{BB962C8B-B14F-4D97-AF65-F5344CB8AC3E}">
        <p14:creationId xmlns:p14="http://schemas.microsoft.com/office/powerpoint/2010/main" val="142410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Looking at report cards-Are students given comments on or graded on SEL skills?</a:t>
            </a:r>
          </a:p>
          <a:p>
            <a:r>
              <a:rPr lang="en-US" dirty="0" smtClean="0"/>
              <a:t>Opportunities for parent engagement (Tenet 6)</a:t>
            </a:r>
            <a:endParaRPr lang="en-US" dirty="0"/>
          </a:p>
        </p:txBody>
      </p:sp>
      <p:sp>
        <p:nvSpPr>
          <p:cNvPr id="3" name="Title 2"/>
          <p:cNvSpPr>
            <a:spLocks noGrp="1"/>
          </p:cNvSpPr>
          <p:nvPr>
            <p:ph type="title"/>
          </p:nvPr>
        </p:nvSpPr>
        <p:spPr/>
        <p:txBody>
          <a:bodyPr>
            <a:normAutofit fontScale="90000"/>
          </a:bodyPr>
          <a:lstStyle/>
          <a:p>
            <a:r>
              <a:rPr lang="en-US" sz="2400" dirty="0" smtClean="0">
                <a:solidFill>
                  <a:schemeClr val="tx1"/>
                </a:solidFill>
              </a:rPr>
              <a:t>c)   Across the school community, parents are able to express how their children have demonstrated growth as a result of the school’s social and emotional developmental health support and how this support is tied to the school’s vision and students’ needs.</a:t>
            </a:r>
            <a:endParaRPr lang="en-US" sz="2400" dirty="0">
              <a:solidFill>
                <a:schemeClr val="tx1"/>
              </a:solidFill>
            </a:endParaRPr>
          </a:p>
        </p:txBody>
      </p:sp>
    </p:spTree>
    <p:extLst>
      <p:ext uri="{BB962C8B-B14F-4D97-AF65-F5344CB8AC3E}">
        <p14:creationId xmlns:p14="http://schemas.microsoft.com/office/powerpoint/2010/main" val="1410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Professional Development!</a:t>
            </a:r>
            <a:endParaRPr lang="en-US" dirty="0"/>
          </a:p>
        </p:txBody>
      </p:sp>
      <p:sp>
        <p:nvSpPr>
          <p:cNvPr id="4" name="Title 3"/>
          <p:cNvSpPr>
            <a:spLocks noGrp="1"/>
          </p:cNvSpPr>
          <p:nvPr>
            <p:ph type="title"/>
          </p:nvPr>
        </p:nvSpPr>
        <p:spPr>
          <a:xfrm>
            <a:off x="1446212" y="381000"/>
            <a:ext cx="8283272" cy="2654064"/>
          </a:xfrm>
        </p:spPr>
        <p:txBody>
          <a:bodyPr>
            <a:normAutofit/>
          </a:bodyPr>
          <a:lstStyle/>
          <a:p>
            <a:r>
              <a:rPr lang="en-US" sz="2400" dirty="0" smtClean="0">
                <a:solidFill>
                  <a:schemeClr val="tx1"/>
                </a:solidFill>
              </a:rPr>
              <a:t>5.5:  The school leader and student support staff work together to develop teachers’ ability to use data to respond to students’ social and emotional developmental health needs so students can become academically and socially successful.</a:t>
            </a:r>
            <a:endParaRPr lang="en-US" sz="2400" dirty="0">
              <a:solidFill>
                <a:schemeClr val="tx1"/>
              </a:solidFill>
            </a:endParaRPr>
          </a:p>
        </p:txBody>
      </p:sp>
    </p:spTree>
    <p:extLst>
      <p:ext uri="{BB962C8B-B14F-4D97-AF65-F5344CB8AC3E}">
        <p14:creationId xmlns:p14="http://schemas.microsoft.com/office/powerpoint/2010/main" val="111754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Current  national research on impact and specifics</a:t>
            </a:r>
          </a:p>
          <a:p>
            <a:pPr>
              <a:buNone/>
            </a:pPr>
            <a:r>
              <a:rPr lang="en-US" dirty="0" smtClean="0"/>
              <a:t>for best practice, including on Social and Emotional Learning (SEL)</a:t>
            </a:r>
          </a:p>
          <a:p>
            <a:pPr>
              <a:buNone/>
            </a:pPr>
            <a:endParaRPr lang="en-US" dirty="0" smtClean="0"/>
          </a:p>
        </p:txBody>
      </p:sp>
      <p:sp>
        <p:nvSpPr>
          <p:cNvPr id="2" name="Title 1"/>
          <p:cNvSpPr>
            <a:spLocks noGrp="1"/>
          </p:cNvSpPr>
          <p:nvPr>
            <p:ph type="title"/>
          </p:nvPr>
        </p:nvSpPr>
        <p:spPr/>
        <p:txBody>
          <a:bodyPr/>
          <a:lstStyle/>
          <a:p>
            <a:r>
              <a:rPr lang="en-US" dirty="0" smtClean="0">
                <a:solidFill>
                  <a:schemeClr val="tx1"/>
                </a:solidFill>
              </a:rPr>
              <a:t>Why this Focus for schools in need of improvement? </a:t>
            </a:r>
            <a:endParaRPr lang="en-US" dirty="0">
              <a:solidFill>
                <a:schemeClr val="tx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solidFill>
                  <a:schemeClr val="tx1"/>
                </a:solidFill>
              </a:rPr>
              <a:t>Putting all the pieces together</a:t>
            </a:r>
            <a:endParaRPr lang="en-US" dirty="0">
              <a:solidFill>
                <a:schemeClr val="tx1"/>
              </a:solidFill>
            </a:endParaRPr>
          </a:p>
        </p:txBody>
      </p:sp>
    </p:spTree>
    <p:extLst>
      <p:ext uri="{BB962C8B-B14F-4D97-AF65-F5344CB8AC3E}">
        <p14:creationId xmlns:p14="http://schemas.microsoft.com/office/powerpoint/2010/main" val="191538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412" y="-304800"/>
            <a:ext cx="72390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8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p:txBody>
          <a:bodyPr/>
          <a:lstStyle/>
          <a:p>
            <a:r>
              <a:rPr lang="en-US" dirty="0" smtClean="0">
                <a:solidFill>
                  <a:schemeClr val="tx1"/>
                </a:solidFill>
              </a:rPr>
              <a:t>Coordinated School Health</a:t>
            </a:r>
            <a:endParaRPr lang="en-US"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672" y="1676399"/>
            <a:ext cx="6817940" cy="457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2" y="1066800"/>
            <a:ext cx="9782801" cy="4572000"/>
          </a:xfrm>
        </p:spPr>
        <p:txBody>
          <a:bodyPr>
            <a:normAutofit fontScale="77500" lnSpcReduction="20000"/>
          </a:bodyPr>
          <a:lstStyle/>
          <a:p>
            <a:pPr marL="0" indent="0">
              <a:buNone/>
            </a:pPr>
            <a:r>
              <a:rPr lang="en-US" altLang="en-US" b="1" dirty="0">
                <a:solidFill>
                  <a:srgbClr val="003366"/>
                </a:solidFill>
              </a:rPr>
              <a:t/>
            </a:r>
            <a:br>
              <a:rPr lang="en-US" altLang="en-US" b="1" dirty="0">
                <a:solidFill>
                  <a:srgbClr val="003366"/>
                </a:solidFill>
              </a:rPr>
            </a:br>
            <a:r>
              <a:rPr lang="en-US" altLang="en-US" b="1" dirty="0">
                <a:solidFill>
                  <a:srgbClr val="003366"/>
                </a:solidFill>
              </a:rPr>
              <a:t>Social and Emotional Health </a:t>
            </a:r>
            <a:r>
              <a:rPr lang="en-US" altLang="en-US" b="1" dirty="0" smtClean="0">
                <a:solidFill>
                  <a:srgbClr val="003366"/>
                </a:solidFill>
              </a:rPr>
              <a:t>Topics</a:t>
            </a:r>
          </a:p>
          <a:p>
            <a:pPr marL="342900" indent="-342900">
              <a:spcBef>
                <a:spcPts val="400"/>
              </a:spcBef>
              <a:buFont typeface="Wingdings" pitchFamily="2" charset="2"/>
              <a:buChar char="§"/>
              <a:defRPr/>
            </a:pPr>
            <a:r>
              <a:rPr lang="en-US" kern="0" dirty="0"/>
              <a:t>Showing respect and caring</a:t>
            </a:r>
          </a:p>
          <a:p>
            <a:pPr marL="342900" indent="-342900">
              <a:spcBef>
                <a:spcPts val="400"/>
              </a:spcBef>
              <a:buFont typeface="Wingdings" pitchFamily="2" charset="2"/>
              <a:buChar char="§"/>
              <a:defRPr/>
            </a:pPr>
            <a:r>
              <a:rPr lang="en-US" kern="0" dirty="0"/>
              <a:t>Appreciating and respecting individual differences</a:t>
            </a:r>
          </a:p>
          <a:p>
            <a:pPr marL="342900" indent="-342900">
              <a:spcBef>
                <a:spcPts val="400"/>
              </a:spcBef>
              <a:buFont typeface="Wingdings" pitchFamily="2" charset="2"/>
              <a:buChar char="§"/>
              <a:defRPr/>
            </a:pPr>
            <a:r>
              <a:rPr lang="en-US" kern="0" dirty="0"/>
              <a:t>Making and keeping positive friends</a:t>
            </a:r>
          </a:p>
          <a:p>
            <a:pPr marL="342900" indent="-342900">
              <a:spcBef>
                <a:spcPts val="400"/>
              </a:spcBef>
              <a:buFont typeface="Wingdings" pitchFamily="2" charset="2"/>
              <a:buChar char="§"/>
              <a:defRPr/>
            </a:pPr>
            <a:r>
              <a:rPr lang="en-US" kern="0" dirty="0"/>
              <a:t>Identifying and managing emotions</a:t>
            </a:r>
          </a:p>
          <a:p>
            <a:pPr marL="342900" indent="-342900">
              <a:spcBef>
                <a:spcPts val="400"/>
              </a:spcBef>
              <a:buFont typeface="Wingdings" pitchFamily="2" charset="2"/>
              <a:buChar char="§"/>
              <a:defRPr/>
            </a:pPr>
            <a:r>
              <a:rPr lang="en-US" kern="0" dirty="0"/>
              <a:t>Protecting self and others from bullying</a:t>
            </a:r>
          </a:p>
          <a:p>
            <a:pPr marL="342900" indent="-342900">
              <a:spcBef>
                <a:spcPts val="400"/>
              </a:spcBef>
              <a:buFont typeface="Wingdings" pitchFamily="2" charset="2"/>
              <a:buChar char="§"/>
              <a:defRPr/>
            </a:pPr>
            <a:r>
              <a:rPr lang="en-US" kern="0" dirty="0"/>
              <a:t>Solving problems and making decisions</a:t>
            </a:r>
          </a:p>
          <a:p>
            <a:pPr marL="342900" indent="-342900">
              <a:spcBef>
                <a:spcPts val="400"/>
              </a:spcBef>
              <a:buFont typeface="Wingdings" pitchFamily="2" charset="2"/>
              <a:buChar char="§"/>
              <a:defRPr/>
            </a:pPr>
            <a:r>
              <a:rPr lang="en-US" kern="0" dirty="0"/>
              <a:t>Communicating effectively and interacting appropriately </a:t>
            </a:r>
          </a:p>
          <a:p>
            <a:pPr marL="342900" indent="-342900">
              <a:spcBef>
                <a:spcPts val="400"/>
              </a:spcBef>
              <a:buFont typeface="Wingdings" pitchFamily="2" charset="2"/>
              <a:buChar char="§"/>
              <a:defRPr/>
            </a:pPr>
            <a:r>
              <a:rPr lang="en-US" kern="0" dirty="0"/>
              <a:t>Helping others</a:t>
            </a:r>
          </a:p>
          <a:p>
            <a:pPr marL="342900" indent="-342900">
              <a:spcBef>
                <a:spcPts val="400"/>
              </a:spcBef>
              <a:buFont typeface="Wingdings" pitchFamily="2" charset="2"/>
              <a:buChar char="§"/>
              <a:defRPr/>
            </a:pPr>
            <a:r>
              <a:rPr lang="en-US" kern="0" dirty="0"/>
              <a:t>Knowing when and how to get help from trusted adults</a:t>
            </a:r>
          </a:p>
          <a:p>
            <a:pPr marL="342900" indent="-342900">
              <a:spcBef>
                <a:spcPts val="400"/>
              </a:spcBef>
              <a:buFont typeface="Wingdings" pitchFamily="2" charset="2"/>
              <a:buChar char="§"/>
              <a:defRPr/>
            </a:pPr>
            <a:r>
              <a:rPr lang="en-US" kern="0" dirty="0"/>
              <a:t>Resolving conflicts non-violently</a:t>
            </a:r>
          </a:p>
          <a:p>
            <a:pPr marL="342900" indent="-342900">
              <a:spcBef>
                <a:spcPts val="400"/>
              </a:spcBef>
              <a:buFont typeface="Wingdings" pitchFamily="2" charset="2"/>
              <a:buChar char="§"/>
              <a:defRPr/>
            </a:pPr>
            <a:r>
              <a:rPr lang="en-US" kern="0" dirty="0"/>
              <a:t>Setting goals</a:t>
            </a:r>
          </a:p>
          <a:p>
            <a:pPr marL="342900" indent="-342900">
              <a:spcBef>
                <a:spcPts val="400"/>
              </a:spcBef>
              <a:buFont typeface="Wingdings" pitchFamily="2" charset="2"/>
              <a:buChar char="§"/>
              <a:defRPr/>
            </a:pPr>
            <a:r>
              <a:rPr lang="en-US" kern="0" dirty="0"/>
              <a:t>Advocating for positive behavior</a:t>
            </a:r>
          </a:p>
          <a:p>
            <a:pPr marL="342900" indent="-342900">
              <a:spcBef>
                <a:spcPts val="400"/>
              </a:spcBef>
              <a:buFont typeface="Wingdings" pitchFamily="2" charset="2"/>
              <a:buChar char="§"/>
              <a:defRPr/>
            </a:pPr>
            <a:r>
              <a:rPr lang="en-US" kern="0" dirty="0"/>
              <a:t>Managing stress </a:t>
            </a:r>
          </a:p>
          <a:p>
            <a:pPr marL="0" indent="0">
              <a:buNone/>
            </a:pPr>
            <a:endParaRPr lang="en-US" dirty="0"/>
          </a:p>
        </p:txBody>
      </p:sp>
      <p:sp>
        <p:nvSpPr>
          <p:cNvPr id="3" name="Title 2"/>
          <p:cNvSpPr>
            <a:spLocks noGrp="1"/>
          </p:cNvSpPr>
          <p:nvPr>
            <p:ph type="title"/>
          </p:nvPr>
        </p:nvSpPr>
        <p:spPr>
          <a:xfrm>
            <a:off x="1674812" y="152400"/>
            <a:ext cx="9396625" cy="884237"/>
          </a:xfrm>
        </p:spPr>
        <p:txBody>
          <a:bodyPr/>
          <a:lstStyle/>
          <a:p>
            <a:r>
              <a:rPr lang="en-US" dirty="0" smtClean="0">
                <a:solidFill>
                  <a:schemeClr val="tx1"/>
                </a:solidFill>
              </a:rPr>
              <a:t>Michigan Model</a:t>
            </a:r>
            <a:endParaRPr lang="en-US" dirty="0">
              <a:solidFill>
                <a:schemeClr val="tx1"/>
              </a:solidFill>
            </a:endParaRPr>
          </a:p>
        </p:txBody>
      </p:sp>
    </p:spTree>
    <p:extLst>
      <p:ext uri="{BB962C8B-B14F-4D97-AF65-F5344CB8AC3E}">
        <p14:creationId xmlns:p14="http://schemas.microsoft.com/office/powerpoint/2010/main" val="40460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2" y="-76200"/>
            <a:ext cx="115062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7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0012" y="0"/>
            <a:ext cx="9982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4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212" y="1752600"/>
            <a:ext cx="1043940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81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12" y="990600"/>
            <a:ext cx="9782801" cy="4572000"/>
          </a:xfrm>
        </p:spPr>
        <p:txBody>
          <a:bodyPr>
            <a:normAutofit fontScale="55000" lnSpcReduction="20000"/>
          </a:bodyPr>
          <a:lstStyle/>
          <a:p>
            <a:endParaRPr lang="en-US" dirty="0"/>
          </a:p>
          <a:p>
            <a:r>
              <a:rPr lang="en-US" i="1" dirty="0"/>
              <a:t>Safe and Sound: An Educational Leaders Guide to Evidence-Based Social and Emotional Learning Programs</a:t>
            </a:r>
            <a:r>
              <a:rPr lang="en-US" dirty="0"/>
              <a:t>, Collaborative for Academic, Social and Emotional Learning (CASEL, 2003).</a:t>
            </a:r>
          </a:p>
          <a:p>
            <a:r>
              <a:rPr lang="en-US" dirty="0"/>
              <a:t> Payton, J., </a:t>
            </a:r>
            <a:r>
              <a:rPr lang="en-US" dirty="0" err="1"/>
              <a:t>Weissberg</a:t>
            </a:r>
            <a:r>
              <a:rPr lang="en-US" dirty="0"/>
              <a:t>, R.P., </a:t>
            </a:r>
            <a:r>
              <a:rPr lang="en-US" dirty="0" err="1"/>
              <a:t>Durlak</a:t>
            </a:r>
            <a:r>
              <a:rPr lang="en-US" dirty="0"/>
              <a:t>, J.A., </a:t>
            </a:r>
            <a:r>
              <a:rPr lang="en-US" dirty="0" err="1"/>
              <a:t>Dymnicki</a:t>
            </a:r>
            <a:r>
              <a:rPr lang="en-US" dirty="0"/>
              <a:t>, A.B., Taylor, R.D., </a:t>
            </a:r>
            <a:r>
              <a:rPr lang="en-US" dirty="0" err="1"/>
              <a:t>Schellinger</a:t>
            </a:r>
            <a:r>
              <a:rPr lang="en-US" dirty="0"/>
              <a:t>, K.B., &amp; </a:t>
            </a:r>
            <a:r>
              <a:rPr lang="en-US" dirty="0" err="1"/>
              <a:t>Pachan</a:t>
            </a:r>
            <a:r>
              <a:rPr lang="en-US" dirty="0"/>
              <a:t>, M. (2008).</a:t>
            </a:r>
            <a:r>
              <a:rPr lang="en-US" i="1" dirty="0"/>
              <a:t>The positive impact of social and emotional learning for kindergarten to</a:t>
            </a:r>
            <a:r>
              <a:rPr lang="en-US" dirty="0"/>
              <a:t> </a:t>
            </a:r>
            <a:r>
              <a:rPr lang="en-US" i="1" dirty="0"/>
              <a:t>eighth-grade students: Findings from three scientific reviews. </a:t>
            </a:r>
            <a:r>
              <a:rPr lang="en-US" dirty="0"/>
              <a:t>Chicago, IL: Collaborative for Academic, Social, and Emotional Learning.</a:t>
            </a:r>
          </a:p>
          <a:p>
            <a:r>
              <a:rPr lang="en-US" dirty="0"/>
              <a:t> Collaborative for Academic, Social, and Emotional Learning (CASEL), 2005; Elias, </a:t>
            </a:r>
            <a:r>
              <a:rPr lang="en-US" dirty="0" err="1"/>
              <a:t>Zins</a:t>
            </a:r>
            <a:r>
              <a:rPr lang="en-US" dirty="0"/>
              <a:t>, </a:t>
            </a:r>
            <a:r>
              <a:rPr lang="en-US" dirty="0" err="1"/>
              <a:t>Weissberg</a:t>
            </a:r>
            <a:r>
              <a:rPr lang="en-US" dirty="0"/>
              <a:t>, Frey, Greenberg, Haynes, Kessler, Schwab-Stone, &amp; Shriver, 1997; </a:t>
            </a:r>
            <a:r>
              <a:rPr lang="en-US" dirty="0" err="1"/>
              <a:t>Zins</a:t>
            </a:r>
            <a:r>
              <a:rPr lang="en-US" dirty="0"/>
              <a:t> &amp; Elias, 2006. </a:t>
            </a:r>
            <a:r>
              <a:rPr lang="en-US" dirty="0">
                <a:hlinkClick r:id="rId2"/>
              </a:rPr>
              <a:t>http://www.CASEL.org.  </a:t>
            </a:r>
          </a:p>
          <a:p>
            <a:endParaRPr lang="en-US" dirty="0"/>
          </a:p>
          <a:p>
            <a:r>
              <a:rPr lang="en-US" dirty="0"/>
              <a:t> </a:t>
            </a:r>
            <a:r>
              <a:rPr lang="en-US" dirty="0" err="1"/>
              <a:t>Durlak</a:t>
            </a:r>
            <a:r>
              <a:rPr lang="en-US" dirty="0"/>
              <a:t>, J.A. </a:t>
            </a:r>
            <a:r>
              <a:rPr lang="en-US" dirty="0" err="1"/>
              <a:t>Weissberg</a:t>
            </a:r>
            <a:r>
              <a:rPr lang="en-US" dirty="0"/>
              <a:t>, R.P., </a:t>
            </a:r>
            <a:r>
              <a:rPr lang="en-US" dirty="0" err="1"/>
              <a:t>Dymnicki</a:t>
            </a:r>
            <a:r>
              <a:rPr lang="en-US" dirty="0"/>
              <a:t>, A.B., Taylor, B.D., &amp; </a:t>
            </a:r>
            <a:r>
              <a:rPr lang="en-US" dirty="0" err="1"/>
              <a:t>Schellinger</a:t>
            </a:r>
            <a:r>
              <a:rPr lang="en-US" dirty="0"/>
              <a:t>, K.B.  </a:t>
            </a:r>
            <a:r>
              <a:rPr lang="en-US" i="1" dirty="0"/>
              <a:t>The impact of enhancing students’ social and emotional learning: A meta-analysis of school-based universal interventions (2010)</a:t>
            </a:r>
            <a:r>
              <a:rPr lang="en-US" dirty="0"/>
              <a:t>.</a:t>
            </a:r>
          </a:p>
          <a:p>
            <a:endParaRPr lang="en-US" dirty="0"/>
          </a:p>
          <a:p>
            <a:r>
              <a:rPr lang="en-US" dirty="0"/>
              <a:t> </a:t>
            </a:r>
            <a:r>
              <a:rPr lang="en-US" i="1" dirty="0"/>
              <a:t>Connecting Social Emotional Learning with Mental Health</a:t>
            </a:r>
            <a:r>
              <a:rPr lang="en-US" dirty="0"/>
              <a:t>. National Center for Mental Health Promotion and Youth Violence Prevention by the Collaborative for Academic, Social, and Emotional Learning at the University of Illinois at Chicago. January 2008.</a:t>
            </a:r>
          </a:p>
        </p:txBody>
      </p:sp>
      <p:sp>
        <p:nvSpPr>
          <p:cNvPr id="2" name="Title 1"/>
          <p:cNvSpPr>
            <a:spLocks noGrp="1"/>
          </p:cNvSpPr>
          <p:nvPr>
            <p:ph type="title"/>
          </p:nvPr>
        </p:nvSpPr>
        <p:spPr>
          <a:xfrm>
            <a:off x="1751012" y="228600"/>
            <a:ext cx="9549025" cy="808037"/>
          </a:xfrm>
        </p:spPr>
        <p:txBody>
          <a:bodyPr/>
          <a:lstStyle/>
          <a:p>
            <a:r>
              <a:rPr lang="en-US" dirty="0" smtClean="0">
                <a:solidFill>
                  <a:schemeClr val="tx1"/>
                </a:solidFill>
              </a:rPr>
              <a:t>Resources</a:t>
            </a:r>
            <a:endParaRPr lang="en-US" dirty="0">
              <a:solidFill>
                <a:schemeClr val="tx1"/>
              </a:solidFill>
            </a:endParaRPr>
          </a:p>
        </p:txBody>
      </p:sp>
    </p:spTree>
    <p:extLst>
      <p:ext uri="{BB962C8B-B14F-4D97-AF65-F5344CB8AC3E}">
        <p14:creationId xmlns:p14="http://schemas.microsoft.com/office/powerpoint/2010/main" val="107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Six tenets</a:t>
            </a:r>
          </a:p>
          <a:p>
            <a:r>
              <a:rPr lang="en-US" dirty="0" smtClean="0"/>
              <a:t>Overarching statements</a:t>
            </a:r>
          </a:p>
          <a:p>
            <a:r>
              <a:rPr lang="en-US" dirty="0" smtClean="0"/>
              <a:t>Statements of practice for each element of the rubric (aka SOP)</a:t>
            </a:r>
          </a:p>
          <a:p>
            <a:r>
              <a:rPr lang="en-US" dirty="0" smtClean="0"/>
              <a:t>Sub-statements of practice for each SOP</a:t>
            </a:r>
          </a:p>
          <a:p>
            <a:r>
              <a:rPr lang="en-US" dirty="0" smtClean="0"/>
              <a:t>Every sub-statement of practice includes references to planning, implementation and reviewing/reassessing efforts. </a:t>
            </a:r>
            <a:endParaRPr lang="en-US" dirty="0"/>
          </a:p>
        </p:txBody>
      </p:sp>
      <p:sp>
        <p:nvSpPr>
          <p:cNvPr id="2" name="Title 1"/>
          <p:cNvSpPr>
            <a:spLocks noGrp="1"/>
          </p:cNvSpPr>
          <p:nvPr>
            <p:ph type="title"/>
          </p:nvPr>
        </p:nvSpPr>
        <p:spPr/>
        <p:txBody>
          <a:bodyPr/>
          <a:lstStyle/>
          <a:p>
            <a:r>
              <a:rPr lang="en-US" dirty="0" smtClean="0">
                <a:solidFill>
                  <a:schemeClr val="tx1"/>
                </a:solidFill>
              </a:rPr>
              <a:t>Current Structure of DTSDE Rubric</a:t>
            </a:r>
            <a:endParaRPr lang="en-US" dirty="0">
              <a:solidFill>
                <a:schemeClr val="tx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t>Circle</a:t>
            </a:r>
            <a:r>
              <a:rPr lang="en-US" sz="2800" dirty="0" smtClean="0"/>
              <a:t> the details that look to be different from your current definition of best practices.</a:t>
            </a:r>
          </a:p>
          <a:p>
            <a:r>
              <a:rPr lang="en-US" sz="2800" b="1" dirty="0" smtClean="0"/>
              <a:t>Underline</a:t>
            </a:r>
            <a:r>
              <a:rPr lang="en-US" sz="2800" dirty="0" smtClean="0"/>
              <a:t> the ones that confirm what you are already doing in your district.</a:t>
            </a:r>
          </a:p>
          <a:p>
            <a:r>
              <a:rPr lang="en-US" sz="2800" b="1" dirty="0" smtClean="0"/>
              <a:t>Highlight</a:t>
            </a:r>
            <a:r>
              <a:rPr lang="en-US" sz="2800" dirty="0" smtClean="0"/>
              <a:t> the ones you question.</a:t>
            </a:r>
            <a:endParaRPr lang="en-US" sz="2800" dirty="0"/>
          </a:p>
        </p:txBody>
      </p:sp>
      <p:sp>
        <p:nvSpPr>
          <p:cNvPr id="2" name="Title 1"/>
          <p:cNvSpPr>
            <a:spLocks noGrp="1"/>
          </p:cNvSpPr>
          <p:nvPr>
            <p:ph type="title"/>
          </p:nvPr>
        </p:nvSpPr>
        <p:spPr/>
        <p:txBody>
          <a:bodyPr/>
          <a:lstStyle/>
          <a:p>
            <a:r>
              <a:rPr lang="en-US" dirty="0" smtClean="0">
                <a:solidFill>
                  <a:schemeClr val="tx1"/>
                </a:solidFill>
              </a:rPr>
              <a:t>Digging into DTSDE Tenet 5 in Detail</a:t>
            </a:r>
            <a:endParaRPr lang="en-US" dirty="0">
              <a:solidFill>
                <a:schemeClr val="tx1"/>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Proactive vs. reactive approach focusing on all students and all stakeholders</a:t>
            </a:r>
          </a:p>
          <a:p>
            <a:r>
              <a:rPr lang="en-US" dirty="0" smtClean="0"/>
              <a:t>All stakeholders own the outcomes. </a:t>
            </a:r>
          </a:p>
          <a:p>
            <a:r>
              <a:rPr lang="en-US" dirty="0" smtClean="0"/>
              <a:t>School leaders allocate curriculum resources and instructional time for deliberate instruction to support student learning about </a:t>
            </a:r>
            <a:r>
              <a:rPr lang="en-US" smtClean="0"/>
              <a:t>SEL.</a:t>
            </a:r>
            <a:endParaRPr lang="en-US" dirty="0"/>
          </a:p>
        </p:txBody>
      </p:sp>
      <p:sp>
        <p:nvSpPr>
          <p:cNvPr id="2" name="Title 1"/>
          <p:cNvSpPr>
            <a:spLocks noGrp="1"/>
          </p:cNvSpPr>
          <p:nvPr>
            <p:ph type="title"/>
          </p:nvPr>
        </p:nvSpPr>
        <p:spPr/>
        <p:txBody>
          <a:bodyPr/>
          <a:lstStyle/>
          <a:p>
            <a:r>
              <a:rPr lang="en-US" dirty="0" smtClean="0">
                <a:solidFill>
                  <a:schemeClr val="tx1"/>
                </a:solidFill>
              </a:rPr>
              <a:t>Major Shifts embedded in Tenet 5</a:t>
            </a:r>
            <a:endParaRPr lang="en-US" dirty="0">
              <a:solidFill>
                <a:schemeClr val="tx1"/>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tx1"/>
                </a:solidFill>
              </a:rPr>
              <a:t>Resources</a:t>
            </a:r>
            <a:endParaRPr lang="en-US" dirty="0">
              <a:solidFill>
                <a:schemeClr val="tx1"/>
              </a:solidFill>
            </a:endParaRPr>
          </a:p>
        </p:txBody>
      </p:sp>
      <p:sp>
        <p:nvSpPr>
          <p:cNvPr id="2" name="Title 1"/>
          <p:cNvSpPr>
            <a:spLocks noGrp="1"/>
          </p:cNvSpPr>
          <p:nvPr>
            <p:ph type="ctrTitle"/>
          </p:nvPr>
        </p:nvSpPr>
        <p:spPr/>
        <p:txBody>
          <a:bodyPr/>
          <a:lstStyle/>
          <a:p>
            <a:r>
              <a:rPr lang="en-US" dirty="0" smtClean="0">
                <a:solidFill>
                  <a:schemeClr val="tx1"/>
                </a:solidFill>
              </a:rPr>
              <a:t>Social and Emotional Health</a:t>
            </a:r>
            <a:endParaRPr lang="en-US" dirty="0">
              <a:solidFill>
                <a:schemeClr val="tx1"/>
              </a:solidFill>
            </a:endParaRPr>
          </a:p>
        </p:txBody>
      </p:sp>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a:xfrm>
            <a:off x="1598613" y="838200"/>
            <a:ext cx="8283272" cy="3416065"/>
          </a:xfrm>
        </p:spPr>
        <p:txBody>
          <a:bodyPr>
            <a:noAutofit/>
          </a:bodyPr>
          <a:lstStyle/>
          <a:p>
            <a:r>
              <a:rPr lang="en-US" sz="4000" dirty="0" smtClean="0">
                <a:solidFill>
                  <a:schemeClr val="tx1"/>
                </a:solidFill>
              </a:rPr>
              <a:t>5.2:  The school cultivates the development of overarching systems and partnerships that support and sustain social and emotional developmental health.</a:t>
            </a:r>
            <a:endParaRPr lang="en-US" sz="4000" dirty="0">
              <a:solidFill>
                <a:schemeClr val="tx1"/>
              </a:solidFill>
            </a:endParaRPr>
          </a:p>
        </p:txBody>
      </p:sp>
    </p:spTree>
    <p:extLst>
      <p:ext uri="{BB962C8B-B14F-4D97-AF65-F5344CB8AC3E}">
        <p14:creationId xmlns:p14="http://schemas.microsoft.com/office/powerpoint/2010/main" val="27118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Professional development around relationships</a:t>
            </a:r>
          </a:p>
          <a:p>
            <a:r>
              <a:rPr lang="en-US" dirty="0" smtClean="0"/>
              <a:t>Making students feel connected-ample opportunity</a:t>
            </a:r>
          </a:p>
          <a:p>
            <a:r>
              <a:rPr lang="en-US" dirty="0" smtClean="0"/>
              <a:t>Index card/student names/stickers activity for teachers</a:t>
            </a:r>
          </a:p>
          <a:p>
            <a:r>
              <a:rPr lang="en-US" dirty="0" smtClean="0"/>
              <a:t>Being aware of student affinities and using them to leverage learning</a:t>
            </a:r>
            <a:endParaRPr lang="en-US" dirty="0"/>
          </a:p>
        </p:txBody>
      </p:sp>
      <p:sp>
        <p:nvSpPr>
          <p:cNvPr id="4" name="Title 3"/>
          <p:cNvSpPr>
            <a:spLocks noGrp="1"/>
          </p:cNvSpPr>
          <p:nvPr>
            <p:ph type="title"/>
          </p:nvPr>
        </p:nvSpPr>
        <p:spPr/>
        <p:txBody>
          <a:bodyPr>
            <a:normAutofit fontScale="90000"/>
          </a:bodyPr>
          <a:lstStyle/>
          <a:p>
            <a:r>
              <a:rPr lang="en-US" sz="2400" b="1" dirty="0" smtClean="0">
                <a:solidFill>
                  <a:schemeClr val="tx1"/>
                </a:solidFill>
              </a:rPr>
              <a:t>a)  A deliberate system has been established that allows each child to be well-known by a designated adult who coordinates social and emotional health needs in a system that positively reinforces academic success for all students.</a:t>
            </a:r>
            <a:endParaRPr lang="en-US" sz="2400" b="1" dirty="0">
              <a:solidFill>
                <a:schemeClr val="tx1"/>
              </a:solidFill>
            </a:endParaRPr>
          </a:p>
        </p:txBody>
      </p:sp>
    </p:spTree>
    <p:extLst>
      <p:ext uri="{BB962C8B-B14F-4D97-AF65-F5344CB8AC3E}">
        <p14:creationId xmlns:p14="http://schemas.microsoft.com/office/powerpoint/2010/main" val="21040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Masonic Model (MSAT) addresses:  high risk behavior, depression/suicide, children from families in pain, enabling, life skills, effective communication</a:t>
            </a:r>
          </a:p>
          <a:p>
            <a:pPr marL="0" indent="0">
              <a:buNone/>
            </a:pPr>
            <a:r>
              <a:rPr lang="en-US" dirty="0"/>
              <a:t>	</a:t>
            </a:r>
            <a:r>
              <a:rPr lang="en-US" dirty="0">
                <a:hlinkClick r:id="rId2"/>
              </a:rPr>
              <a:t>http://</a:t>
            </a:r>
            <a:r>
              <a:rPr lang="en-US" dirty="0" smtClean="0">
                <a:hlinkClick r:id="rId2"/>
              </a:rPr>
              <a:t>www.nymasons.org/index.php?option=com_content&amp;view=article&amp;id=39:masonic-student-assistance-training-program-msat&amp;catid=18</a:t>
            </a:r>
            <a:endParaRPr lang="en-US" dirty="0" smtClean="0"/>
          </a:p>
          <a:p>
            <a:r>
              <a:rPr lang="en-US" dirty="0" smtClean="0"/>
              <a:t>Crisis Intervention Teams</a:t>
            </a:r>
          </a:p>
          <a:p>
            <a:r>
              <a:rPr lang="en-US" dirty="0" smtClean="0"/>
              <a:t>Role of Guidance Counselor/Social Worker</a:t>
            </a:r>
          </a:p>
          <a:p>
            <a:r>
              <a:rPr lang="en-US" dirty="0" smtClean="0"/>
              <a:t>40 Developmental Assets</a:t>
            </a:r>
            <a:endParaRPr lang="en-US" dirty="0"/>
          </a:p>
        </p:txBody>
      </p:sp>
      <p:sp>
        <p:nvSpPr>
          <p:cNvPr id="3" name="Title 2"/>
          <p:cNvSpPr>
            <a:spLocks noGrp="1"/>
          </p:cNvSpPr>
          <p:nvPr>
            <p:ph type="title"/>
          </p:nvPr>
        </p:nvSpPr>
        <p:spPr/>
        <p:txBody>
          <a:bodyPr>
            <a:normAutofit fontScale="90000"/>
          </a:bodyPr>
          <a:lstStyle/>
          <a:p>
            <a:r>
              <a:rPr lang="en-US" sz="2400" dirty="0" smtClean="0">
                <a:solidFill>
                  <a:schemeClr val="tx1"/>
                </a:solidFill>
              </a:rPr>
              <a:t>b)  There is a strategic and comprehensive system for referral and support for all students t hat effectively addresses barriers to social and emotional developmental health and academic success. </a:t>
            </a:r>
            <a:endParaRPr lang="en-US" dirty="0">
              <a:solidFill>
                <a:schemeClr val="tx1"/>
              </a:solidFill>
            </a:endParaRPr>
          </a:p>
        </p:txBody>
      </p:sp>
    </p:spTree>
    <p:extLst>
      <p:ext uri="{BB962C8B-B14F-4D97-AF65-F5344CB8AC3E}">
        <p14:creationId xmlns:p14="http://schemas.microsoft.com/office/powerpoint/2010/main" val="368598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60579">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Snowflakes design template" id="{2618DECD-A475-45B8-BA96-9EC0437A6A93}" vid="{5ABF5A55-EA92-4AA4-9786-855F61ED68CC}"/>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42704E-273C-49AF-B97A-25B33E660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1069</Words>
  <Application>Microsoft Office PowerPoint</Application>
  <PresentationFormat>Custom</PresentationFormat>
  <Paragraphs>98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TS103460579</vt:lpstr>
      <vt:lpstr>Social and Emotional Developmental Health</vt:lpstr>
      <vt:lpstr>Why this Focus for schools in need of improvement? </vt:lpstr>
      <vt:lpstr>Current Structure of DTSDE Rubric</vt:lpstr>
      <vt:lpstr>Digging into DTSDE Tenet 5 in Detail</vt:lpstr>
      <vt:lpstr>Major Shifts embedded in Tenet 5</vt:lpstr>
      <vt:lpstr>Social and Emotional Health</vt:lpstr>
      <vt:lpstr>5.2:  The school cultivates the development of overarching systems and partnerships that support and sustain social and emotional developmental health.</vt:lpstr>
      <vt:lpstr>a)  A deliberate system has been established that allows each child to be well-known by a designated adult who coordinates social and emotional health needs in a system that positively reinforces academic success for all students.</vt:lpstr>
      <vt:lpstr>b)  There is a strategic and comprehensive system for referral and support for all students t hat effectively addresses barriers to social and emotional developmental health and academic success. </vt:lpstr>
      <vt:lpstr>c.  The school strategically uses data to identify areas of need and leverages internal or external resources and cultivates partnerships that strongly impact the social and emotional developmental health of students.</vt:lpstr>
      <vt:lpstr>5.3 The school articulates and systemically promotes a vision for social and emotional developmental health that is connected to learning experiences and results in building a safer and healthier environment for families, teachers, and students.</vt:lpstr>
      <vt:lpstr>a)  All school constituents can articulate a shared understanding of skills and behaviors that demonstrate social and emotional developmental health and how these behaviors are linked and lead to academic success.</vt:lpstr>
      <vt:lpstr>b) There is a rigorous and coherent curriculum/program in place that teaches, supports, and measures social and emotional developmental health for students that results in all students demonstrating these skills and a sense of belonging and ownership in the school community.</vt:lpstr>
      <vt:lpstr>c)  There is a deliberate professional development plan that builds adult capacity to facilitate learning experiences and to support social and emotional developmental health for all students, resulting in a safe and healthy environment that is conducive to learning across the school community and impacts student academic success.</vt:lpstr>
      <vt:lpstr>5.4:  All school constituents are able to articulate how the school community is safe, conducive to learning, and fosters a sense of ownership that leads to greater student outcomes.</vt:lpstr>
      <vt:lpstr>a)  Across the school community, students are able to express that they feel safe, supported in their social and emotional developmental growth, and have a voice in decisions that impact their lives as students (as developmentally appropriate).</vt:lpstr>
      <vt:lpstr>b)  Across the school community, teachers articulate their investment in the school vision and how they have a voice in decisions that impact the school environment and student learning.</vt:lpstr>
      <vt:lpstr>c)   Across the school community, parents are able to express how their children have demonstrated growth as a result of the school’s social and emotional developmental health support and how this support is tied to the school’s vision and students’ needs.</vt:lpstr>
      <vt:lpstr>5.5:  The school leader and student support staff work together to develop teachers’ ability to use data to respond to students’ social and emotional developmental health needs so students can become academically and socially successful.</vt:lpstr>
      <vt:lpstr>Putting all the pieces together</vt:lpstr>
      <vt:lpstr>PowerPoint Presentation</vt:lpstr>
      <vt:lpstr>Coordinated School Health</vt:lpstr>
      <vt:lpstr>Michigan Model</vt:lpstr>
      <vt:lpstr>PowerPoint Presentation</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2013-12-17T16:53:50Z</dcterms:created>
  <dcterms:modified xsi:type="dcterms:W3CDTF">2013-12-19T15:35:49Z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TC034605799991</vt:lpwstr>
  </property>
</Properties>
</file>