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9"/>
  </p:notesMasterIdLst>
  <p:handoutMasterIdLst>
    <p:handoutMasterId r:id="rId20"/>
  </p:handoutMasterIdLst>
  <p:sldIdLst>
    <p:sldId id="350" r:id="rId2"/>
    <p:sldId id="460" r:id="rId3"/>
    <p:sldId id="455" r:id="rId4"/>
    <p:sldId id="457" r:id="rId5"/>
    <p:sldId id="471" r:id="rId6"/>
    <p:sldId id="468" r:id="rId7"/>
    <p:sldId id="459" r:id="rId8"/>
    <p:sldId id="403" r:id="rId9"/>
    <p:sldId id="351" r:id="rId10"/>
    <p:sldId id="405" r:id="rId11"/>
    <p:sldId id="462" r:id="rId12"/>
    <p:sldId id="466" r:id="rId13"/>
    <p:sldId id="467" r:id="rId14"/>
    <p:sldId id="472" r:id="rId15"/>
    <p:sldId id="465" r:id="rId16"/>
    <p:sldId id="469" r:id="rId17"/>
    <p:sldId id="470" r:id="rId18"/>
  </p:sldIdLst>
  <p:sldSz cx="9144000" cy="6858000" type="screen4x3"/>
  <p:notesSz cx="6881813" cy="9296400"/>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F0000"/>
    <a:srgbClr val="FFCF01"/>
    <a:srgbClr val="0A2D6B"/>
    <a:srgbClr val="A4A926"/>
    <a:srgbClr val="FFFF00"/>
    <a:srgbClr val="A69372"/>
    <a:srgbClr val="EFEACC"/>
    <a:srgbClr val="C7C7C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292" autoAdjust="0"/>
    <p:restoredTop sz="84195" autoAdjust="0"/>
  </p:normalViewPr>
  <p:slideViewPr>
    <p:cSldViewPr snapToGrid="0" snapToObjects="1">
      <p:cViewPr>
        <p:scale>
          <a:sx n="75" d="100"/>
          <a:sy n="75" d="100"/>
        </p:scale>
        <p:origin x="-58"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31DD1-3F0B-41A5-AD1F-18B19303D025}" type="doc">
      <dgm:prSet loTypeId="urn:microsoft.com/office/officeart/2005/8/layout/venn3" loCatId="relationship" qsTypeId="urn:microsoft.com/office/officeart/2005/8/quickstyle/simple1#2" qsCatId="simple" csTypeId="urn:microsoft.com/office/officeart/2005/8/colors/accent6_5" csCatId="accent6" phldr="1"/>
      <dgm:spPr/>
      <dgm:t>
        <a:bodyPr/>
        <a:lstStyle/>
        <a:p>
          <a:endParaRPr lang="en-US"/>
        </a:p>
      </dgm:t>
    </dgm:pt>
    <dgm:pt modelId="{015DD36B-C6CC-4551-B81C-8A7DD9D80505}">
      <dgm:prSet phldrT="[Text]" custT="1"/>
      <dgm:spPr>
        <a:solidFill>
          <a:srgbClr val="0A2D6B"/>
        </a:solidFill>
      </dgm:spPr>
      <dgm:t>
        <a:bodyPr/>
        <a:lstStyle/>
        <a:p>
          <a:r>
            <a:rPr lang="en-US" sz="2000" baseline="0" dirty="0" smtClean="0">
              <a:solidFill>
                <a:schemeClr val="bg1"/>
              </a:solidFill>
            </a:rPr>
            <a:t>Common Core</a:t>
          </a:r>
          <a:endParaRPr lang="en-US" sz="2000" baseline="0" dirty="0">
            <a:solidFill>
              <a:schemeClr val="bg1"/>
            </a:solidFill>
          </a:endParaRPr>
        </a:p>
      </dgm:t>
    </dgm:pt>
    <dgm:pt modelId="{AE35B1CC-006E-40AD-94B5-A39DB2544644}" type="parTrans" cxnId="{2543C3B6-C55F-4C58-BB72-47EFFC1FF1F4}">
      <dgm:prSet/>
      <dgm:spPr/>
      <dgm:t>
        <a:bodyPr/>
        <a:lstStyle/>
        <a:p>
          <a:endParaRPr lang="en-US"/>
        </a:p>
      </dgm:t>
    </dgm:pt>
    <dgm:pt modelId="{4EB5FD01-A795-4537-BA36-D21FC1FAB656}" type="sibTrans" cxnId="{2543C3B6-C55F-4C58-BB72-47EFFC1FF1F4}">
      <dgm:prSet/>
      <dgm:spPr/>
      <dgm:t>
        <a:bodyPr/>
        <a:lstStyle/>
        <a:p>
          <a:endParaRPr lang="en-US"/>
        </a:p>
      </dgm:t>
    </dgm:pt>
    <dgm:pt modelId="{38F11AC0-47D8-4CA0-8BD8-F13DFF8B6727}">
      <dgm:prSet phldrT="[Text]" custT="1"/>
      <dgm:spPr>
        <a:solidFill>
          <a:srgbClr val="6F0000"/>
        </a:solidFill>
      </dgm:spPr>
      <dgm:t>
        <a:bodyPr/>
        <a:lstStyle/>
        <a:p>
          <a:r>
            <a:rPr lang="en-US" sz="2000" baseline="0" dirty="0" smtClean="0">
              <a:solidFill>
                <a:schemeClr val="bg1"/>
              </a:solidFill>
            </a:rPr>
            <a:t>Data Driven Instruction</a:t>
          </a:r>
          <a:endParaRPr lang="en-US" sz="2000" baseline="0" dirty="0">
            <a:solidFill>
              <a:schemeClr val="bg1"/>
            </a:solidFill>
          </a:endParaRPr>
        </a:p>
      </dgm:t>
    </dgm:pt>
    <dgm:pt modelId="{7290C0C7-EF3B-4607-A004-27C64FB1DB97}" type="parTrans" cxnId="{792108ED-F216-4C73-9D33-75AA71651BF9}">
      <dgm:prSet/>
      <dgm:spPr/>
      <dgm:t>
        <a:bodyPr/>
        <a:lstStyle/>
        <a:p>
          <a:endParaRPr lang="en-US"/>
        </a:p>
      </dgm:t>
    </dgm:pt>
    <dgm:pt modelId="{71DD9309-B7D1-4634-A08B-5137F7D88995}" type="sibTrans" cxnId="{792108ED-F216-4C73-9D33-75AA71651BF9}">
      <dgm:prSet/>
      <dgm:spPr/>
      <dgm:t>
        <a:bodyPr/>
        <a:lstStyle/>
        <a:p>
          <a:endParaRPr lang="en-US"/>
        </a:p>
      </dgm:t>
    </dgm:pt>
    <dgm:pt modelId="{035B57B7-F386-4ED4-905E-A23F565C5674}">
      <dgm:prSet phldrT="[Text]" custT="1"/>
      <dgm:spPr>
        <a:solidFill>
          <a:srgbClr val="FFCF01"/>
        </a:solidFill>
      </dgm:spPr>
      <dgm:t>
        <a:bodyPr/>
        <a:lstStyle/>
        <a:p>
          <a:r>
            <a:rPr lang="en-US" sz="2000" baseline="0" dirty="0" smtClean="0">
              <a:solidFill>
                <a:schemeClr val="bg1"/>
              </a:solidFill>
            </a:rPr>
            <a:t>Effective Teachers and Leaders</a:t>
          </a:r>
          <a:endParaRPr lang="en-US" sz="2000" baseline="0" dirty="0">
            <a:solidFill>
              <a:schemeClr val="bg1"/>
            </a:solidFill>
          </a:endParaRPr>
        </a:p>
      </dgm:t>
    </dgm:pt>
    <dgm:pt modelId="{C9BAEF84-E8F1-4EBD-8C29-0AF72D0AB04E}" type="parTrans" cxnId="{97C9BD99-2410-4AE5-9679-DEAEDAA040D6}">
      <dgm:prSet/>
      <dgm:spPr/>
      <dgm:t>
        <a:bodyPr/>
        <a:lstStyle/>
        <a:p>
          <a:endParaRPr lang="en-US"/>
        </a:p>
      </dgm:t>
    </dgm:pt>
    <dgm:pt modelId="{69B9E40D-38EA-4DF1-A71D-809B27892CFA}" type="sibTrans" cxnId="{97C9BD99-2410-4AE5-9679-DEAEDAA040D6}">
      <dgm:prSet/>
      <dgm:spPr/>
      <dgm:t>
        <a:bodyPr/>
        <a:lstStyle/>
        <a:p>
          <a:endParaRPr lang="en-US"/>
        </a:p>
      </dgm:t>
    </dgm:pt>
    <dgm:pt modelId="{1C1D89CF-B0BE-4A5F-8DF8-8DD7AE2DC63C}" type="pres">
      <dgm:prSet presAssocID="{85331DD1-3F0B-41A5-AD1F-18B19303D025}" presName="Name0" presStyleCnt="0">
        <dgm:presLayoutVars>
          <dgm:dir/>
          <dgm:resizeHandles val="exact"/>
        </dgm:presLayoutVars>
      </dgm:prSet>
      <dgm:spPr/>
      <dgm:t>
        <a:bodyPr/>
        <a:lstStyle/>
        <a:p>
          <a:endParaRPr lang="en-US"/>
        </a:p>
      </dgm:t>
    </dgm:pt>
    <dgm:pt modelId="{C23FC4C3-CEDD-427D-822D-3BE8D80BBF7F}" type="pres">
      <dgm:prSet presAssocID="{015DD36B-C6CC-4551-B81C-8A7DD9D80505}" presName="Name5" presStyleLbl="vennNode1" presStyleIdx="0" presStyleCnt="3" custScaleX="120472" custLinFactNeighborX="-3000" custLinFactNeighborY="-19148">
        <dgm:presLayoutVars>
          <dgm:bulletEnabled val="1"/>
        </dgm:presLayoutVars>
      </dgm:prSet>
      <dgm:spPr/>
      <dgm:t>
        <a:bodyPr/>
        <a:lstStyle/>
        <a:p>
          <a:endParaRPr lang="en-US"/>
        </a:p>
      </dgm:t>
    </dgm:pt>
    <dgm:pt modelId="{FFB5665A-835E-4E34-A686-68B842B4358C}" type="pres">
      <dgm:prSet presAssocID="{4EB5FD01-A795-4537-BA36-D21FC1FAB656}" presName="space" presStyleCnt="0"/>
      <dgm:spPr/>
      <dgm:t>
        <a:bodyPr/>
        <a:lstStyle/>
        <a:p>
          <a:endParaRPr lang="en-US"/>
        </a:p>
      </dgm:t>
    </dgm:pt>
    <dgm:pt modelId="{12DB5CFE-01FC-472C-B0EE-CCC5916E12F5}" type="pres">
      <dgm:prSet presAssocID="{38F11AC0-47D8-4CA0-8BD8-F13DFF8B6727}" presName="Name5" presStyleLbl="vennNode1" presStyleIdx="1" presStyleCnt="3" custScaleX="120472" custLinFactNeighborX="-3000" custLinFactNeighborY="-19148">
        <dgm:presLayoutVars>
          <dgm:bulletEnabled val="1"/>
        </dgm:presLayoutVars>
      </dgm:prSet>
      <dgm:spPr/>
      <dgm:t>
        <a:bodyPr/>
        <a:lstStyle/>
        <a:p>
          <a:endParaRPr lang="en-US"/>
        </a:p>
      </dgm:t>
    </dgm:pt>
    <dgm:pt modelId="{51CD5E97-D522-43E3-ACB6-024F6109BBAE}" type="pres">
      <dgm:prSet presAssocID="{71DD9309-B7D1-4634-A08B-5137F7D88995}" presName="space" presStyleCnt="0"/>
      <dgm:spPr/>
      <dgm:t>
        <a:bodyPr/>
        <a:lstStyle/>
        <a:p>
          <a:endParaRPr lang="en-US"/>
        </a:p>
      </dgm:t>
    </dgm:pt>
    <dgm:pt modelId="{B1C86FA3-139D-4800-9DCA-AFB242A12B91}" type="pres">
      <dgm:prSet presAssocID="{035B57B7-F386-4ED4-905E-A23F565C5674}" presName="Name5" presStyleLbl="vennNode1" presStyleIdx="2" presStyleCnt="3" custScaleX="120472" custLinFactNeighborX="-8648" custLinFactNeighborY="-8875">
        <dgm:presLayoutVars>
          <dgm:bulletEnabled val="1"/>
        </dgm:presLayoutVars>
      </dgm:prSet>
      <dgm:spPr/>
      <dgm:t>
        <a:bodyPr/>
        <a:lstStyle/>
        <a:p>
          <a:endParaRPr lang="en-US"/>
        </a:p>
      </dgm:t>
    </dgm:pt>
  </dgm:ptLst>
  <dgm:cxnLst>
    <dgm:cxn modelId="{2543C3B6-C55F-4C58-BB72-47EFFC1FF1F4}" srcId="{85331DD1-3F0B-41A5-AD1F-18B19303D025}" destId="{015DD36B-C6CC-4551-B81C-8A7DD9D80505}" srcOrd="0" destOrd="0" parTransId="{AE35B1CC-006E-40AD-94B5-A39DB2544644}" sibTransId="{4EB5FD01-A795-4537-BA36-D21FC1FAB656}"/>
    <dgm:cxn modelId="{F5C071AE-6663-4A02-AC81-9E56F4F14CC9}" type="presOf" srcId="{85331DD1-3F0B-41A5-AD1F-18B19303D025}" destId="{1C1D89CF-B0BE-4A5F-8DF8-8DD7AE2DC63C}" srcOrd="0" destOrd="0" presId="urn:microsoft.com/office/officeart/2005/8/layout/venn3"/>
    <dgm:cxn modelId="{97C9BD99-2410-4AE5-9679-DEAEDAA040D6}" srcId="{85331DD1-3F0B-41A5-AD1F-18B19303D025}" destId="{035B57B7-F386-4ED4-905E-A23F565C5674}" srcOrd="2" destOrd="0" parTransId="{C9BAEF84-E8F1-4EBD-8C29-0AF72D0AB04E}" sibTransId="{69B9E40D-38EA-4DF1-A71D-809B27892CFA}"/>
    <dgm:cxn modelId="{792108ED-F216-4C73-9D33-75AA71651BF9}" srcId="{85331DD1-3F0B-41A5-AD1F-18B19303D025}" destId="{38F11AC0-47D8-4CA0-8BD8-F13DFF8B6727}" srcOrd="1" destOrd="0" parTransId="{7290C0C7-EF3B-4607-A004-27C64FB1DB97}" sibTransId="{71DD9309-B7D1-4634-A08B-5137F7D88995}"/>
    <dgm:cxn modelId="{F5BF33B3-7B09-4739-A201-49A6B3976E1D}" type="presOf" srcId="{38F11AC0-47D8-4CA0-8BD8-F13DFF8B6727}" destId="{12DB5CFE-01FC-472C-B0EE-CCC5916E12F5}" srcOrd="0" destOrd="0" presId="urn:microsoft.com/office/officeart/2005/8/layout/venn3"/>
    <dgm:cxn modelId="{1A63A9C4-A9FA-4AE9-BD1D-F06677F1EE45}" type="presOf" srcId="{015DD36B-C6CC-4551-B81C-8A7DD9D80505}" destId="{C23FC4C3-CEDD-427D-822D-3BE8D80BBF7F}" srcOrd="0" destOrd="0" presId="urn:microsoft.com/office/officeart/2005/8/layout/venn3"/>
    <dgm:cxn modelId="{FC304D06-4AE6-471A-9A51-0B9AB2377296}" type="presOf" srcId="{035B57B7-F386-4ED4-905E-A23F565C5674}" destId="{B1C86FA3-139D-4800-9DCA-AFB242A12B91}" srcOrd="0" destOrd="0" presId="urn:microsoft.com/office/officeart/2005/8/layout/venn3"/>
    <dgm:cxn modelId="{CEB81F97-E976-4777-91FC-DB8923424945}" type="presParOf" srcId="{1C1D89CF-B0BE-4A5F-8DF8-8DD7AE2DC63C}" destId="{C23FC4C3-CEDD-427D-822D-3BE8D80BBF7F}" srcOrd="0" destOrd="0" presId="urn:microsoft.com/office/officeart/2005/8/layout/venn3"/>
    <dgm:cxn modelId="{608FDEFC-6FB7-4FB8-88E6-C3C78D98EBC1}" type="presParOf" srcId="{1C1D89CF-B0BE-4A5F-8DF8-8DD7AE2DC63C}" destId="{FFB5665A-835E-4E34-A686-68B842B4358C}" srcOrd="1" destOrd="0" presId="urn:microsoft.com/office/officeart/2005/8/layout/venn3"/>
    <dgm:cxn modelId="{136BDB61-C80A-4E33-8273-ED39E6D0FAAE}" type="presParOf" srcId="{1C1D89CF-B0BE-4A5F-8DF8-8DD7AE2DC63C}" destId="{12DB5CFE-01FC-472C-B0EE-CCC5916E12F5}" srcOrd="2" destOrd="0" presId="urn:microsoft.com/office/officeart/2005/8/layout/venn3"/>
    <dgm:cxn modelId="{DA66E594-2E5E-4910-9E15-663342062D59}" type="presParOf" srcId="{1C1D89CF-B0BE-4A5F-8DF8-8DD7AE2DC63C}" destId="{51CD5E97-D522-43E3-ACB6-024F6109BBAE}" srcOrd="3" destOrd="0" presId="urn:microsoft.com/office/officeart/2005/8/layout/venn3"/>
    <dgm:cxn modelId="{3045B996-60FC-405E-B6F1-5CE77F76A2FF}" type="presParOf" srcId="{1C1D89CF-B0BE-4A5F-8DF8-8DD7AE2DC63C}" destId="{B1C86FA3-139D-4800-9DCA-AFB242A12B91}" srcOrd="4" destOrd="0" presId="urn:microsoft.com/office/officeart/2005/8/layout/venn3"/>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F8088A70-47C7-48A0-9A86-0775C403A421}" type="doc">
      <dgm:prSet loTypeId="urn:microsoft.com/office/officeart/2005/8/layout/arrow5" loCatId="process" qsTypeId="urn:microsoft.com/office/officeart/2005/8/quickstyle/simple1#3" qsCatId="simple" csTypeId="urn:microsoft.com/office/officeart/2005/8/colors/accent5_3" csCatId="accent5" phldr="1"/>
      <dgm:spPr/>
      <dgm:t>
        <a:bodyPr/>
        <a:lstStyle/>
        <a:p>
          <a:endParaRPr lang="en-US"/>
        </a:p>
      </dgm:t>
    </dgm:pt>
    <dgm:pt modelId="{07ABDC88-BB55-4CCC-B209-4260CE0F0165}">
      <dgm:prSet phldrT="[Text]"/>
      <dgm:spPr>
        <a:solidFill>
          <a:srgbClr val="A4A926"/>
        </a:solidFill>
      </dgm:spPr>
      <dgm:t>
        <a:bodyPr/>
        <a:lstStyle/>
        <a:p>
          <a:r>
            <a:rPr lang="en-US" dirty="0" smtClean="0"/>
            <a:t>Culture</a:t>
          </a:r>
          <a:endParaRPr lang="en-US" dirty="0"/>
        </a:p>
      </dgm:t>
    </dgm:pt>
    <dgm:pt modelId="{1BFCD9F0-316D-413B-990E-29AB888F083F}" type="parTrans" cxnId="{1E1FF856-A279-4603-9CFF-E0E455262ACA}">
      <dgm:prSet/>
      <dgm:spPr/>
      <dgm:t>
        <a:bodyPr/>
        <a:lstStyle/>
        <a:p>
          <a:endParaRPr lang="en-US"/>
        </a:p>
      </dgm:t>
    </dgm:pt>
    <dgm:pt modelId="{6C0ECBA4-1016-4B8E-BBE7-7CE552F51673}" type="sibTrans" cxnId="{1E1FF856-A279-4603-9CFF-E0E455262ACA}">
      <dgm:prSet/>
      <dgm:spPr/>
      <dgm:t>
        <a:bodyPr/>
        <a:lstStyle/>
        <a:p>
          <a:endParaRPr lang="en-US"/>
        </a:p>
      </dgm:t>
    </dgm:pt>
    <dgm:pt modelId="{ED026B2A-4048-41A4-BFDF-0301A05F8B2B}" type="pres">
      <dgm:prSet presAssocID="{F8088A70-47C7-48A0-9A86-0775C403A421}" presName="diagram" presStyleCnt="0">
        <dgm:presLayoutVars>
          <dgm:dir/>
          <dgm:resizeHandles val="exact"/>
        </dgm:presLayoutVars>
      </dgm:prSet>
      <dgm:spPr/>
      <dgm:t>
        <a:bodyPr/>
        <a:lstStyle/>
        <a:p>
          <a:endParaRPr lang="en-US"/>
        </a:p>
      </dgm:t>
    </dgm:pt>
    <dgm:pt modelId="{5A549D65-4E27-4A59-B8E1-44889779EAD1}" type="pres">
      <dgm:prSet presAssocID="{07ABDC88-BB55-4CCC-B209-4260CE0F0165}" presName="arrow" presStyleLbl="node1" presStyleIdx="0" presStyleCnt="1" custScaleX="928317" custScaleY="100079" custRadScaleRad="100189" custRadScaleInc="-954">
        <dgm:presLayoutVars>
          <dgm:bulletEnabled val="1"/>
        </dgm:presLayoutVars>
      </dgm:prSet>
      <dgm:spPr>
        <a:prstGeom prst="flowChartProcess">
          <a:avLst/>
        </a:prstGeom>
      </dgm:spPr>
      <dgm:t>
        <a:bodyPr/>
        <a:lstStyle/>
        <a:p>
          <a:endParaRPr lang="en-US"/>
        </a:p>
      </dgm:t>
    </dgm:pt>
  </dgm:ptLst>
  <dgm:cxnLst>
    <dgm:cxn modelId="{1CA7C4B1-58A6-4EAC-A085-97130F10125A}" type="presOf" srcId="{07ABDC88-BB55-4CCC-B209-4260CE0F0165}" destId="{5A549D65-4E27-4A59-B8E1-44889779EAD1}" srcOrd="0" destOrd="0" presId="urn:microsoft.com/office/officeart/2005/8/layout/arrow5"/>
    <dgm:cxn modelId="{1E1FF856-A279-4603-9CFF-E0E455262ACA}" srcId="{F8088A70-47C7-48A0-9A86-0775C403A421}" destId="{07ABDC88-BB55-4CCC-B209-4260CE0F0165}" srcOrd="0" destOrd="0" parTransId="{1BFCD9F0-316D-413B-990E-29AB888F083F}" sibTransId="{6C0ECBA4-1016-4B8E-BBE7-7CE552F51673}"/>
    <dgm:cxn modelId="{A33BF399-7047-4B2A-845C-08A2FAB67A70}" type="presOf" srcId="{F8088A70-47C7-48A0-9A86-0775C403A421}" destId="{ED026B2A-4048-41A4-BFDF-0301A05F8B2B}" srcOrd="0" destOrd="0" presId="urn:microsoft.com/office/officeart/2005/8/layout/arrow5"/>
    <dgm:cxn modelId="{1C939456-13DE-4857-B6DC-34DB231DC9C7}" type="presParOf" srcId="{ED026B2A-4048-41A4-BFDF-0301A05F8B2B}" destId="{5A549D65-4E27-4A59-B8E1-44889779EAD1}" srcOrd="0" destOrd="0" presId="urn:microsoft.com/office/officeart/2005/8/layout/arrow5"/>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225283" name="Rectangle 3"/>
          <p:cNvSpPr>
            <a:spLocks noGrp="1" noChangeArrowheads="1"/>
          </p:cNvSpPr>
          <p:nvPr>
            <p:ph type="dt" sz="quarter" idx="1"/>
          </p:nvPr>
        </p:nvSpPr>
        <p:spPr bwMode="auto">
          <a:xfrm>
            <a:off x="3897313" y="0"/>
            <a:ext cx="2982912"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defRPr>
            </a:lvl1pPr>
          </a:lstStyle>
          <a:p>
            <a:pPr>
              <a:defRPr/>
            </a:pPr>
            <a:fld id="{FFB338D6-C440-4AE9-A9B8-28F36B8E6338}" type="datetimeFigureOut">
              <a:rPr lang="en-US"/>
              <a:pPr>
                <a:defRPr/>
              </a:pPr>
              <a:t>10/3/2011</a:t>
            </a:fld>
            <a:endParaRPr lang="en-US"/>
          </a:p>
        </p:txBody>
      </p:sp>
      <p:sp>
        <p:nvSpPr>
          <p:cNvPr id="225284" name="Rectangle 4"/>
          <p:cNvSpPr>
            <a:spLocks noGrp="1" noChangeArrowheads="1"/>
          </p:cNvSpPr>
          <p:nvPr>
            <p:ph type="ftr" sz="quarter" idx="2"/>
          </p:nvPr>
        </p:nvSpPr>
        <p:spPr bwMode="auto">
          <a:xfrm>
            <a:off x="0" y="8829675"/>
            <a:ext cx="2982913"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defRPr>
            </a:lvl1pPr>
          </a:lstStyle>
          <a:p>
            <a:pPr>
              <a:defRPr/>
            </a:pPr>
            <a:endParaRPr lang="en-US"/>
          </a:p>
        </p:txBody>
      </p:sp>
      <p:sp>
        <p:nvSpPr>
          <p:cNvPr id="225285" name="Rectangle 5"/>
          <p:cNvSpPr>
            <a:spLocks noGrp="1" noChangeArrowheads="1"/>
          </p:cNvSpPr>
          <p:nvPr>
            <p:ph type="sldNum" sz="quarter" idx="3"/>
          </p:nvPr>
        </p:nvSpPr>
        <p:spPr bwMode="auto">
          <a:xfrm>
            <a:off x="3897313" y="8829675"/>
            <a:ext cx="2982912"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defRPr>
            </a:lvl1pPr>
          </a:lstStyle>
          <a:p>
            <a:pPr>
              <a:defRPr/>
            </a:pPr>
            <a:fld id="{0319893D-8684-42FC-B5A4-444F98C3784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pPr>
              <a:defRPr/>
            </a:pPr>
            <a:fld id="{0B69D196-9D1D-43E4-A490-13F3274A6A7A}" type="datetimeFigureOut">
              <a:rPr lang="en-US"/>
              <a:pPr>
                <a:defRPr/>
              </a:pPr>
              <a:t>10/3/2011</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8975" y="4416425"/>
            <a:ext cx="5503863"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pPr>
              <a:defRPr/>
            </a:pPr>
            <a:fld id="{43A8BB79-4511-4CA9-A828-75B026C778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3177" tIns="46589" rIns="93177" bIns="46589" anchor="b"/>
          <a:lstStyle/>
          <a:p>
            <a:pPr algn="r" defTabSz="931863"/>
            <a:fld id="{98D98DB6-2688-4187-A25F-49241934E753}" type="slidenum">
              <a:rPr lang="en-US" sz="1200">
                <a:latin typeface="Calibri" pitchFamily="34" charset="0"/>
              </a:rPr>
              <a:pPr algn="r" defTabSz="931863"/>
              <a:t>1</a:t>
            </a:fld>
            <a:endParaRPr lang="en-US" sz="1200">
              <a:latin typeface="Calibri" pitchFamily="34"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Notes Placeholder 3"/>
          <p:cNvSpPr>
            <a:spLocks noGrp="1"/>
          </p:cNvSpPr>
          <p:nvPr>
            <p:ph type="body" idx="1"/>
          </p:nvPr>
        </p:nvSpPr>
        <p:spPr>
          <a:noFill/>
          <a:ln/>
        </p:spPr>
        <p:txBody>
          <a:bodyPr/>
          <a:lstStyle/>
          <a:p>
            <a:pPr eaLnBrk="1" hangingPunct="1"/>
            <a:r>
              <a:rPr lang="en-US" smtClean="0"/>
              <a:t>KEN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a:noFill/>
          <a:ln/>
        </p:spPr>
        <p:txBody>
          <a:bodyPr/>
          <a:lstStyle/>
          <a:p>
            <a:r>
              <a:rPr lang="en-US" b="1" smtClean="0"/>
              <a:t>DAVID</a:t>
            </a:r>
          </a:p>
          <a:p>
            <a:endParaRPr lang="en-US" b="1" smtClean="0"/>
          </a:p>
        </p:txBody>
      </p:sp>
      <p:sp>
        <p:nvSpPr>
          <p:cNvPr id="36867" name="Slide Number Placeholder 3"/>
          <p:cNvSpPr>
            <a:spLocks noGrp="1"/>
          </p:cNvSpPr>
          <p:nvPr>
            <p:ph type="sldNum" sz="quarter" idx="5"/>
          </p:nvPr>
        </p:nvSpPr>
        <p:spPr>
          <a:noFill/>
        </p:spPr>
        <p:txBody>
          <a:bodyPr/>
          <a:lstStyle/>
          <a:p>
            <a:fld id="{668A9C9B-2C96-42D1-BD6D-934AA8BFF237}"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a:noFill/>
          <a:ln/>
        </p:spPr>
        <p:txBody>
          <a:bodyPr/>
          <a:lstStyle/>
          <a:p>
            <a:r>
              <a:rPr lang="en-US" b="1" smtClean="0"/>
              <a:t>DAVID</a:t>
            </a:r>
          </a:p>
        </p:txBody>
      </p:sp>
      <p:sp>
        <p:nvSpPr>
          <p:cNvPr id="38915" name="Slide Number Placeholder 3"/>
          <p:cNvSpPr>
            <a:spLocks noGrp="1"/>
          </p:cNvSpPr>
          <p:nvPr>
            <p:ph type="sldNum" sz="quarter" idx="5"/>
          </p:nvPr>
        </p:nvSpPr>
        <p:spPr>
          <a:noFill/>
        </p:spPr>
        <p:txBody>
          <a:bodyPr/>
          <a:lstStyle/>
          <a:p>
            <a:fld id="{2C4BD241-1BF9-4722-A568-37C7D294F7C8}"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a:noFill/>
          <a:ln/>
        </p:spPr>
        <p:txBody>
          <a:bodyPr/>
          <a:lstStyle/>
          <a:p>
            <a:r>
              <a:rPr lang="en-US" b="1" smtClean="0"/>
              <a:t>KRISTEN</a:t>
            </a:r>
          </a:p>
        </p:txBody>
      </p:sp>
      <p:sp>
        <p:nvSpPr>
          <p:cNvPr id="40963" name="Slide Number Placeholder 3"/>
          <p:cNvSpPr>
            <a:spLocks noGrp="1"/>
          </p:cNvSpPr>
          <p:nvPr>
            <p:ph type="sldNum" sz="quarter" idx="5"/>
          </p:nvPr>
        </p:nvSpPr>
        <p:spPr>
          <a:noFill/>
        </p:spPr>
        <p:txBody>
          <a:bodyPr/>
          <a:lstStyle/>
          <a:p>
            <a:fld id="{E85D5D3E-A873-40E1-BA02-504E27F05281}"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a:noFill/>
          <a:ln/>
        </p:spPr>
        <p:txBody>
          <a:bodyPr/>
          <a:lstStyle/>
          <a:p>
            <a:pPr eaLnBrk="1" hangingPunct="1">
              <a:spcBef>
                <a:spcPct val="0"/>
              </a:spcBef>
            </a:pPr>
            <a:r>
              <a:rPr lang="en-US" b="1" smtClean="0"/>
              <a:t>KRISTEN</a:t>
            </a:r>
            <a:r>
              <a:rPr lang="en-US" smtClean="0"/>
              <a:t>: Theory of action for Standards and Assessments</a:t>
            </a:r>
          </a:p>
        </p:txBody>
      </p:sp>
      <p:sp>
        <p:nvSpPr>
          <p:cNvPr id="43011"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3177" tIns="46589" rIns="93177" bIns="46589" anchor="b"/>
          <a:lstStyle/>
          <a:p>
            <a:pPr algn="r" defTabSz="931863"/>
            <a:fld id="{54658D08-005A-47BA-BAF4-1168CE23FE3B}" type="slidenum">
              <a:rPr lang="en-US" sz="1200">
                <a:latin typeface="Calibri" pitchFamily="34" charset="0"/>
              </a:rPr>
              <a:pPr algn="r" defTabSz="931863"/>
              <a:t>14</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a:noFill/>
          <a:ln/>
        </p:spPr>
        <p:txBody>
          <a:bodyPr/>
          <a:lstStyle/>
          <a:p>
            <a:r>
              <a:rPr lang="en-US" b="1" smtClean="0"/>
              <a:t>KRISTEN</a:t>
            </a:r>
          </a:p>
          <a:p>
            <a:endParaRPr lang="en-US" smtClean="0"/>
          </a:p>
          <a:p>
            <a:r>
              <a:rPr lang="en-US" smtClean="0"/>
              <a:t>TODAY: Focus on what it means in ELA and Math to be aligned to Common Core, and PARCC.</a:t>
            </a:r>
          </a:p>
        </p:txBody>
      </p:sp>
      <p:sp>
        <p:nvSpPr>
          <p:cNvPr id="45059" name="Slide Number Placeholder 3"/>
          <p:cNvSpPr>
            <a:spLocks noGrp="1"/>
          </p:cNvSpPr>
          <p:nvPr>
            <p:ph type="sldNum" sz="quarter" idx="5"/>
          </p:nvPr>
        </p:nvSpPr>
        <p:spPr>
          <a:noFill/>
        </p:spPr>
        <p:txBody>
          <a:bodyPr/>
          <a:lstStyle/>
          <a:p>
            <a:fld id="{78151800-C423-4A73-B4D7-673706C20174}" type="slidenum">
              <a:rPr lang="en-US" smtClean="0"/>
              <a:pPr/>
              <a:t>15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a:noFill/>
          <a:ln/>
        </p:spPr>
        <p:txBody>
          <a:bodyPr/>
          <a:lstStyle/>
          <a:p>
            <a:r>
              <a:rPr lang="en-US" b="1" smtClean="0"/>
              <a:t>KRISTEN</a:t>
            </a:r>
          </a:p>
        </p:txBody>
      </p:sp>
      <p:sp>
        <p:nvSpPr>
          <p:cNvPr id="47107" name="Slide Number Placeholder 3"/>
          <p:cNvSpPr>
            <a:spLocks noGrp="1"/>
          </p:cNvSpPr>
          <p:nvPr>
            <p:ph type="sldNum" sz="quarter" idx="5"/>
          </p:nvPr>
        </p:nvSpPr>
        <p:spPr>
          <a:noFill/>
        </p:spPr>
        <p:txBody>
          <a:bodyPr/>
          <a:lstStyle/>
          <a:p>
            <a:fld id="{166F45AC-8EC1-41F1-BB68-BD52C46EEA19}"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a:noFill/>
          <a:ln/>
        </p:spPr>
        <p:txBody>
          <a:bodyPr/>
          <a:lstStyle/>
          <a:p>
            <a:r>
              <a:rPr lang="en-US" b="1" smtClean="0"/>
              <a:t>KRISTEN</a:t>
            </a:r>
          </a:p>
        </p:txBody>
      </p:sp>
      <p:sp>
        <p:nvSpPr>
          <p:cNvPr id="49155" name="Slide Number Placeholder 3"/>
          <p:cNvSpPr>
            <a:spLocks noGrp="1"/>
          </p:cNvSpPr>
          <p:nvPr>
            <p:ph type="sldNum" sz="quarter" idx="5"/>
          </p:nvPr>
        </p:nvSpPr>
        <p:spPr>
          <a:noFill/>
        </p:spPr>
        <p:txBody>
          <a:bodyPr/>
          <a:lstStyle/>
          <a:p>
            <a:fld id="{8624755F-AF07-4F87-AB59-34CD56900075}" type="slidenum">
              <a:rPr lang="en-US" smtClean="0"/>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a:ln/>
        </p:spPr>
        <p:txBody>
          <a:bodyPr/>
          <a:lstStyle/>
          <a:p>
            <a:pPr>
              <a:defRPr/>
            </a:pPr>
            <a:r>
              <a:rPr lang="en-US" b="1" dirty="0" smtClean="0">
                <a:latin typeface="Arial" pitchFamily="34" charset="0"/>
                <a:ea typeface="ＭＳ Ｐゴシック" charset="0"/>
                <a:cs typeface="Arial" pitchFamily="34" charset="0"/>
              </a:rPr>
              <a:t>KEN: OVERVIEW OF REFORM AGENDA</a:t>
            </a:r>
          </a:p>
          <a:p>
            <a:pPr>
              <a:defRPr/>
            </a:pPr>
            <a:endParaRPr lang="en-US" b="1" dirty="0" smtClean="0">
              <a:latin typeface="Arial" pitchFamily="34" charset="0"/>
              <a:ea typeface="ＭＳ Ｐゴシック" charset="0"/>
              <a:cs typeface="Arial" pitchFamily="34" charset="0"/>
            </a:endParaRPr>
          </a:p>
          <a:p>
            <a:pPr>
              <a:defRPr/>
            </a:pPr>
            <a:endParaRPr lang="en-US" b="1" dirty="0" smtClean="0">
              <a:latin typeface="Arial" pitchFamily="34" charset="0"/>
              <a:ea typeface="ＭＳ Ｐゴシック" charset="0"/>
              <a:cs typeface="Arial" pitchFamily="34" charset="0"/>
            </a:endParaRPr>
          </a:p>
          <a:p>
            <a:pPr>
              <a:defRPr/>
            </a:pPr>
            <a:r>
              <a:rPr lang="en-US" b="1" dirty="0" smtClean="0">
                <a:latin typeface="Arial" pitchFamily="34" charset="0"/>
                <a:ea typeface="ＭＳ Ｐゴシック" charset="0"/>
                <a:cs typeface="Arial" pitchFamily="34" charset="0"/>
              </a:rPr>
              <a:t>Q.</a:t>
            </a:r>
            <a:r>
              <a:rPr lang="en-US" dirty="0" smtClean="0">
                <a:latin typeface="Arial" pitchFamily="34" charset="0"/>
                <a:ea typeface="ＭＳ Ｐゴシック" charset="0"/>
                <a:cs typeface="Arial" pitchFamily="34" charset="0"/>
              </a:rPr>
              <a:t> </a:t>
            </a:r>
            <a:r>
              <a:rPr lang="en-US" i="1" dirty="0" smtClean="0">
                <a:latin typeface="Arial" pitchFamily="34" charset="0"/>
                <a:ea typeface="ＭＳ Ｐゴシック" charset="0"/>
                <a:cs typeface="Arial" pitchFamily="34" charset="0"/>
              </a:rPr>
              <a:t>John, we are here to talk about teacher and principal effectiveness and the plans for the NYS reform agenda. So, let’s take a look at this slide </a:t>
            </a:r>
            <a:r>
              <a:rPr lang="en-US" b="1" dirty="0" smtClean="0">
                <a:latin typeface="Arial" pitchFamily="34" charset="0"/>
                <a:ea typeface="ＭＳ Ｐゴシック" charset="0"/>
                <a:cs typeface="Arial" pitchFamily="34" charset="0"/>
              </a:rPr>
              <a:t>[Show Slide 3] </a:t>
            </a:r>
            <a:r>
              <a:rPr lang="en-US" i="1" dirty="0" smtClean="0">
                <a:latin typeface="Arial" pitchFamily="34" charset="0"/>
                <a:ea typeface="ＭＳ Ｐゴシック" charset="0"/>
                <a:cs typeface="Arial" pitchFamily="34" charset="0"/>
              </a:rPr>
              <a:t>can you tell me, John, how does TLE fit into the Regents reform agenda for the State of New York?</a:t>
            </a:r>
            <a:endParaRPr lang="en-US" dirty="0" smtClean="0">
              <a:latin typeface="Arial" pitchFamily="34" charset="0"/>
              <a:ea typeface="ＭＳ Ｐゴシック" charset="0"/>
              <a:cs typeface="Arial" pitchFamily="34" charset="0"/>
            </a:endParaRPr>
          </a:p>
          <a:p>
            <a:pPr marL="228600" indent="-228600">
              <a:defRPr/>
            </a:pPr>
            <a:endParaRPr lang="en-US" dirty="0" smtClean="0">
              <a:latin typeface="Arial" pitchFamily="34" charset="0"/>
              <a:cs typeface="Arial" pitchFamily="34" charset="0"/>
            </a:endParaRPr>
          </a:p>
          <a:p>
            <a:pPr marL="228600" indent="-228600">
              <a:defRPr/>
            </a:pPr>
            <a:r>
              <a:rPr lang="en-US" b="1" dirty="0" smtClean="0">
                <a:latin typeface="Arial" pitchFamily="34" charset="0"/>
                <a:cs typeface="Arial" pitchFamily="34" charset="0"/>
              </a:rPr>
              <a:t>A. </a:t>
            </a:r>
            <a:r>
              <a:rPr lang="en-US" dirty="0" smtClean="0">
                <a:latin typeface="Arial" pitchFamily="34" charset="0"/>
                <a:cs typeface="Arial" pitchFamily="34" charset="0"/>
              </a:rPr>
              <a:t>I think everyone in this room, and everyone watching this, would agree that there is nothing more important to our children getting a first-rate education than the teachers and principals that we put in our buildings. Great educators have the ability to influence a student’s academic growth , and even more importantly – to fundamentally change the trajectory of a child’s life – in a way that goes beyond a child’s socioeconomic status or family background. So, we know that talent matters tremendously. </a:t>
            </a:r>
          </a:p>
          <a:p>
            <a:pPr marL="228600" indent="-228600">
              <a:defRPr/>
            </a:pPr>
            <a:endParaRPr lang="en-US" dirty="0" smtClean="0">
              <a:latin typeface="Arial" pitchFamily="34" charset="0"/>
              <a:cs typeface="Arial" pitchFamily="34" charset="0"/>
            </a:endParaRPr>
          </a:p>
          <a:p>
            <a:pPr marL="228600" indent="-228600">
              <a:defRPr/>
            </a:pPr>
            <a:r>
              <a:rPr lang="en-US" dirty="0" smtClean="0">
                <a:latin typeface="Arial" pitchFamily="34" charset="0"/>
                <a:cs typeface="Arial" pitchFamily="34" charset="0"/>
              </a:rPr>
              <a:t>Through RTTT, we have created a Reform Agenda with comprehensive plans to reform our schools, and we did so through demonstrated courage and commitment from a diverse group of stakeholders all of whom  wanted to ensure our practices would improve outcomes for all of our students. We set an incredibly high bar for success, and we made commitments to raise our standards, to use data to help our teachers and school leaders accelerate student achievement, to overhaul our teacher and principal evaluation systems and to focus on recruitment, development, retention, and rewards for effective teachers and leaders. We committed to turning around our struggling schools, because we all believe that we must drastically improve education quality for our students, so we must now transform our lowest-achieving schools into centers of excellence with effective leaders at the helm of every school, and effective educators in every classroom. </a:t>
            </a:r>
          </a:p>
          <a:p>
            <a:pPr marL="228600" indent="-228600">
              <a:defRPr/>
            </a:pPr>
            <a:endParaRPr lang="en-US" dirty="0" smtClean="0">
              <a:latin typeface="Arial" pitchFamily="34" charset="0"/>
              <a:cs typeface="Arial" pitchFamily="34" charset="0"/>
            </a:endParaRPr>
          </a:p>
          <a:p>
            <a:pPr marL="228600" indent="-228600">
              <a:defRPr/>
            </a:pPr>
            <a:r>
              <a:rPr lang="en-US" dirty="0" smtClean="0">
                <a:latin typeface="Arial" pitchFamily="34" charset="0"/>
                <a:cs typeface="Arial" pitchFamily="34" charset="0"/>
              </a:rPr>
              <a:t>Our RTTT plan was innovative and reflective of our commitment to embrace real and meaningful change within our overall Regents reform agenda. Our RTTT plan helped lay the groundwork for this agenda, but our new laws do not just apply for those participating in RTTT; rather, the new laws apply to all districts and BOCES across the State who are now required to implement as well.</a:t>
            </a:r>
          </a:p>
          <a:p>
            <a:pPr marL="228600" indent="-228600">
              <a:defRPr/>
            </a:pPr>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a:noFill/>
          <a:ln/>
        </p:spPr>
        <p:txBody>
          <a:bodyPr/>
          <a:lstStyle/>
          <a:p>
            <a:pPr eaLnBrk="1" hangingPunct="1">
              <a:spcBef>
                <a:spcPct val="0"/>
              </a:spcBef>
            </a:pPr>
            <a:r>
              <a:rPr lang="en-US" b="1" smtClean="0"/>
              <a:t>KEN</a:t>
            </a:r>
          </a:p>
        </p:txBody>
      </p:sp>
      <p:sp>
        <p:nvSpPr>
          <p:cNvPr id="21507"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3177" tIns="46589" rIns="93177" bIns="46589" anchor="b"/>
          <a:lstStyle/>
          <a:p>
            <a:pPr algn="r" defTabSz="931863"/>
            <a:fld id="{E22224C8-703D-48D6-9347-37555CF38506}" type="slidenum">
              <a:rPr lang="en-US" sz="1200">
                <a:latin typeface="Calibri" pitchFamily="34" charset="0"/>
              </a:rPr>
              <a:pPr algn="r" defTabSz="931863"/>
              <a:t>3</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a:xfrm>
            <a:off x="688975" y="4416425"/>
            <a:ext cx="5505450" cy="4183063"/>
          </a:xfrm>
          <a:noFill/>
          <a:ln/>
        </p:spPr>
        <p:txBody>
          <a:bodyPr lIns="92231" tIns="46116" rIns="92231" bIns="46116"/>
          <a:lstStyle/>
          <a:p>
            <a:pPr defTabSz="922338">
              <a:lnSpc>
                <a:spcPct val="90000"/>
              </a:lnSpc>
              <a:spcBef>
                <a:spcPct val="0"/>
              </a:spcBef>
            </a:pPr>
            <a:r>
              <a:rPr lang="en-US" b="1" smtClean="0"/>
              <a:t>KEN</a:t>
            </a:r>
          </a:p>
          <a:p>
            <a:pPr defTabSz="922338">
              <a:lnSpc>
                <a:spcPct val="90000"/>
              </a:lnSpc>
              <a:spcBef>
                <a:spcPct val="0"/>
              </a:spcBef>
            </a:pPr>
            <a:endParaRPr lang="en-US" b="1" smtClean="0"/>
          </a:p>
          <a:p>
            <a:pPr defTabSz="922338">
              <a:lnSpc>
                <a:spcPct val="90000"/>
              </a:lnSpc>
              <a:spcBef>
                <a:spcPct val="0"/>
              </a:spcBef>
            </a:pPr>
            <a:r>
              <a:rPr lang="en-US" b="1" smtClean="0"/>
              <a:t>[Main point: </a:t>
            </a:r>
            <a:r>
              <a:rPr lang="en-US" smtClean="0"/>
              <a:t>building out a continuum of supports, beginning with preparation and continuing through development and retention/advancement with CCSS, DDI, Educator Standards and a focus on addressing teacher shortages, particularly in high-need schools/districts infused throughout. We have initiatives at each point along this continuum. We are particularly focused on  preparing teachers to teach in shortage areas.]</a:t>
            </a:r>
          </a:p>
          <a:p>
            <a:pPr defTabSz="922338">
              <a:lnSpc>
                <a:spcPct val="90000"/>
              </a:lnSpc>
              <a:spcBef>
                <a:spcPct val="0"/>
              </a:spcBef>
            </a:pPr>
            <a:endParaRPr lang="en-US" smtClean="0"/>
          </a:p>
          <a:p>
            <a:pPr defTabSz="922338">
              <a:lnSpc>
                <a:spcPct val="90000"/>
              </a:lnSpc>
              <a:spcBef>
                <a:spcPct val="0"/>
              </a:spcBef>
            </a:pPr>
            <a:r>
              <a:rPr lang="en-US" smtClean="0"/>
              <a:t>It</a:t>
            </a:r>
            <a:r>
              <a:rPr lang="en-US" smtClean="0">
                <a:latin typeface="Arial" charset="0"/>
              </a:rPr>
              <a:t>’</a:t>
            </a:r>
            <a:r>
              <a:rPr lang="en-US" smtClean="0"/>
              <a:t>s all about starting from the beginning, as this graphic shows,  in educator prep programs with the objective of building a workforce that can advance student achievement.  The same skills and competencies (our educator standards and for us Common Core and Data Driven Instruction)  must infuse initiatives from preparation through development and retention/advancement.  Performance evaluation</a:t>
            </a:r>
            <a:r>
              <a:rPr lang="en-US" smtClean="0">
                <a:latin typeface="Arial" charset="0"/>
              </a:rPr>
              <a:t>—</a:t>
            </a:r>
            <a:r>
              <a:rPr lang="en-US" smtClean="0"/>
              <a:t>provides the standards and the measurements to target each initiative appropriately and to continuously improve.  </a:t>
            </a:r>
          </a:p>
          <a:p>
            <a:pPr defTabSz="922338">
              <a:lnSpc>
                <a:spcPct val="90000"/>
              </a:lnSpc>
              <a:spcBef>
                <a:spcPct val="0"/>
              </a:spcBef>
            </a:pPr>
            <a:endParaRPr lang="en-US" smtClean="0"/>
          </a:p>
          <a:p>
            <a:pPr defTabSz="922338">
              <a:lnSpc>
                <a:spcPct val="90000"/>
              </a:lnSpc>
              <a:spcBef>
                <a:spcPct val="0"/>
              </a:spcBef>
            </a:pPr>
            <a:r>
              <a:rPr lang="en-US" smtClean="0"/>
              <a:t> A number of writers about education have zeroed in on the importance of a comprehensive and coherent approach to improving teacher and leader effectiveness</a:t>
            </a:r>
            <a:r>
              <a:rPr lang="en-US" smtClean="0">
                <a:latin typeface="Arial" charset="0"/>
              </a:rPr>
              <a:t>—</a:t>
            </a:r>
            <a:r>
              <a:rPr lang="en-US" smtClean="0"/>
              <a:t>two are cited here.  Our Rt3 initiatives will help push our state and districts in this direction.  Today we</a:t>
            </a:r>
            <a:r>
              <a:rPr lang="en-US" smtClean="0">
                <a:latin typeface="Arial" charset="0"/>
              </a:rPr>
              <a:t>’</a:t>
            </a:r>
            <a:r>
              <a:rPr lang="en-US" smtClean="0"/>
              <a:t>ll talk about how.</a:t>
            </a:r>
          </a:p>
          <a:p>
            <a:pPr defTabSz="922338">
              <a:lnSpc>
                <a:spcPct val="90000"/>
              </a:lnSpc>
              <a:spcBef>
                <a:spcPct val="0"/>
              </a:spcBef>
            </a:pPr>
            <a:endParaRPr lang="en-US" smtClean="0"/>
          </a:p>
          <a:p>
            <a:pPr defTabSz="922338">
              <a:lnSpc>
                <a:spcPct val="90000"/>
              </a:lnSpc>
              <a:spcBef>
                <a:spcPct val="0"/>
              </a:spcBef>
            </a:pPr>
            <a:r>
              <a:rPr lang="en-US" smtClean="0"/>
              <a:t>We are focusing on preparing educators across the state to teach in shortage areas, in high needs schools and districts. In this next slide you will see some of the human capital challenges we are currently facing.</a:t>
            </a:r>
          </a:p>
          <a:p>
            <a:pPr defTabSz="922338">
              <a:lnSpc>
                <a:spcPct val="90000"/>
              </a:lnSpc>
              <a:spcBef>
                <a:spcPct val="0"/>
              </a:spcBef>
            </a:pPr>
            <a:endParaRPr lang="en-US" smtClean="0"/>
          </a:p>
        </p:txBody>
      </p:sp>
      <p:sp>
        <p:nvSpPr>
          <p:cNvPr id="23555"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2231" tIns="46116" rIns="92231" bIns="46116" anchor="b"/>
          <a:lstStyle/>
          <a:p>
            <a:pPr algn="r"/>
            <a:fld id="{3F7593F9-A27F-4389-A35F-76A25362FEA2}" type="slidenum">
              <a:rPr lang="en-US" sz="1200"/>
              <a:pPr algn="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a:noFill/>
          <a:ln/>
        </p:spPr>
        <p:txBody>
          <a:bodyPr/>
          <a:lstStyle/>
          <a:p>
            <a:pPr eaLnBrk="1" hangingPunct="1">
              <a:spcBef>
                <a:spcPct val="0"/>
              </a:spcBef>
            </a:pPr>
            <a:r>
              <a:rPr lang="en-US" b="1" smtClean="0"/>
              <a:t>KRISTEN</a:t>
            </a:r>
            <a:r>
              <a:rPr lang="en-US" smtClean="0"/>
              <a:t>: Theory of action for Standards and Assessments</a:t>
            </a:r>
          </a:p>
        </p:txBody>
      </p:sp>
      <p:sp>
        <p:nvSpPr>
          <p:cNvPr id="25603" name="Slide Number Placeholder 3"/>
          <p:cNvSpPr txBox="1">
            <a:spLocks noGrp="1"/>
          </p:cNvSpPr>
          <p:nvPr/>
        </p:nvSpPr>
        <p:spPr bwMode="auto">
          <a:xfrm>
            <a:off x="3897313" y="8829675"/>
            <a:ext cx="2982912" cy="465138"/>
          </a:xfrm>
          <a:prstGeom prst="rect">
            <a:avLst/>
          </a:prstGeom>
          <a:noFill/>
          <a:ln w="9525">
            <a:noFill/>
            <a:miter lim="800000"/>
            <a:headEnd/>
            <a:tailEnd/>
          </a:ln>
        </p:spPr>
        <p:txBody>
          <a:bodyPr lIns="93177" tIns="46589" rIns="93177" bIns="46589" anchor="b"/>
          <a:lstStyle/>
          <a:p>
            <a:pPr algn="r" defTabSz="931863"/>
            <a:fld id="{9F43D283-326F-48FA-B2BC-629BE7A680B3}" type="slidenum">
              <a:rPr lang="en-US" sz="1200">
                <a:latin typeface="Calibri" pitchFamily="34" charset="0"/>
              </a:rPr>
              <a:pPr algn="r" defTabSz="931863"/>
              <a:t>5</a:t>
            </a:fld>
            <a:endParaRPr 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a:noFill/>
          <a:ln/>
        </p:spPr>
        <p:txBody>
          <a:bodyPr/>
          <a:lstStyle/>
          <a:p>
            <a:r>
              <a:rPr lang="en-US" b="1" smtClean="0"/>
              <a:t>KEN: Overview of standards / curr / network teams.  Do not go too deep into shifts, as David and I will do. </a:t>
            </a:r>
          </a:p>
        </p:txBody>
      </p:sp>
      <p:sp>
        <p:nvSpPr>
          <p:cNvPr id="28675" name="Slide Number Placeholder 3"/>
          <p:cNvSpPr>
            <a:spLocks noGrp="1"/>
          </p:cNvSpPr>
          <p:nvPr>
            <p:ph type="sldNum" sz="quarter" idx="5"/>
          </p:nvPr>
        </p:nvSpPr>
        <p:spPr>
          <a:noFill/>
        </p:spPr>
        <p:txBody>
          <a:bodyPr/>
          <a:lstStyle/>
          <a:p>
            <a:fld id="{AD452775-5972-4D07-AE57-3DAF71192AB8}"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a:noFill/>
          <a:ln/>
        </p:spPr>
        <p:txBody>
          <a:bodyPr/>
          <a:lstStyle/>
          <a:p>
            <a:r>
              <a:rPr lang="en-US" b="1" smtClean="0"/>
              <a:t>KEN: Overview of standards / curr / network teams.  Do not go too deep into shifts, as David and I will do. </a:t>
            </a:r>
          </a:p>
        </p:txBody>
      </p:sp>
      <p:sp>
        <p:nvSpPr>
          <p:cNvPr id="30723" name="Slide Number Placeholder 3"/>
          <p:cNvSpPr>
            <a:spLocks noGrp="1"/>
          </p:cNvSpPr>
          <p:nvPr>
            <p:ph type="sldNum" sz="quarter" idx="5"/>
          </p:nvPr>
        </p:nvSpPr>
        <p:spPr>
          <a:noFill/>
        </p:spPr>
        <p:txBody>
          <a:bodyPr/>
          <a:lstStyle/>
          <a:p>
            <a:fld id="{6A3A668B-1CAC-459F-B648-5AC143773F91}"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897313" y="8829675"/>
            <a:ext cx="2982912" cy="465138"/>
          </a:xfrm>
          <a:prstGeom prst="rect">
            <a:avLst/>
          </a:prstGeom>
          <a:noFill/>
          <a:ln w="9525">
            <a:noFill/>
            <a:miter lim="800000"/>
            <a:headEnd/>
            <a:tailEnd/>
          </a:ln>
        </p:spPr>
        <p:txBody>
          <a:bodyPr lIns="93381" tIns="46691" rIns="93381" bIns="46691" anchor="b"/>
          <a:lstStyle/>
          <a:p>
            <a:pPr algn="r" defTabSz="933450"/>
            <a:fld id="{467FC9E0-3F1B-41B1-A8F8-659823FBC1CC}" type="slidenum">
              <a:rPr lang="en-US" sz="1200"/>
              <a:pPr algn="r" defTabSz="933450"/>
              <a:t>9</a:t>
            </a:fld>
            <a:endParaRPr 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4"/>
          <p:cNvSpPr>
            <a:spLocks noGrp="1" noChangeArrowheads="1"/>
          </p:cNvSpPr>
          <p:nvPr>
            <p:ph type="body" idx="1"/>
          </p:nvPr>
        </p:nvSpPr>
        <p:spPr>
          <a:noFill/>
          <a:ln/>
        </p:spPr>
        <p:txBody>
          <a:bodyPr/>
          <a:lstStyle/>
          <a:p>
            <a:pPr eaLnBrk="1" hangingPunct="1"/>
            <a:r>
              <a:rPr lang="en-US" b="1" smtClean="0"/>
              <a:t>KEN</a:t>
            </a:r>
          </a:p>
          <a:p>
            <a:pPr eaLnBrk="1" hangingPunct="1"/>
            <a:endParaRPr lang="en-US" smtClean="0"/>
          </a:p>
          <a:p>
            <a:pPr eaLnBrk="1" hangingPunct="1"/>
            <a:endParaRPr lang="en-US" smtClean="0"/>
          </a:p>
          <a:p>
            <a:pPr eaLnBrk="1" hangingPunct="1"/>
            <a:r>
              <a:rPr lang="en-US" smtClean="0"/>
              <a:t>The Commissioner will likely discuss the APM’s this evening, but I want to discuss them briefly so as to give a sense of the reform agenda, where we are and where we are headed in terms of readiness.  As far as the space between, we need to have news structures, tools and resources in place.  For our purposes this morning, those tools and resources are being delivered by a mechanism created in the RTTT app – the Network Teams.  While modeled on a concept from NYC, we took the best of the model for our design as there are segments in NYC that simply aren't up to par with the design.  The network teams are…describe…. And will be trained…. Describe.</a:t>
            </a:r>
          </a:p>
          <a:p>
            <a:pPr eaLnBrk="1" hangingPunct="1"/>
            <a:endParaRPr lang="en-US" smtClean="0"/>
          </a:p>
          <a:p>
            <a:pPr eaLnBrk="1" hangingPunct="1"/>
            <a:r>
              <a:rPr lang="en-US" smtClean="0"/>
              <a:t>Our big bet is on the turnkey training which does not historically have a high transfer rate that maintains fidelity.</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a:noFill/>
          <a:ln/>
        </p:spPr>
        <p:txBody>
          <a:bodyPr/>
          <a:lstStyle/>
          <a:p>
            <a:r>
              <a:rPr lang="en-US" b="1" smtClean="0"/>
              <a:t>DAVID</a:t>
            </a:r>
          </a:p>
          <a:p>
            <a:endParaRPr lang="en-US" smtClean="0"/>
          </a:p>
          <a:p>
            <a:pPr eaLnBrk="1" hangingPunct="1">
              <a:spcBef>
                <a:spcPct val="0"/>
              </a:spcBef>
            </a:pPr>
            <a:r>
              <a:rPr lang="en-US" b="1" smtClean="0"/>
              <a:t>TALKING POINTS</a:t>
            </a:r>
          </a:p>
          <a:p>
            <a:pPr eaLnBrk="1" hangingPunct="1">
              <a:spcBef>
                <a:spcPct val="0"/>
              </a:spcBef>
            </a:pPr>
            <a:endParaRPr lang="en-US" smtClean="0"/>
          </a:p>
          <a:p>
            <a:pPr eaLnBrk="1" hangingPunct="1">
              <a:spcBef>
                <a:spcPct val="0"/>
              </a:spcBef>
            </a:pPr>
            <a:r>
              <a:rPr lang="en-US" smtClean="0"/>
              <a:t>To ensure that New York State assessments in ELA, Math, Science, and Social Studies/History are aligned to college and career readiness requires:</a:t>
            </a:r>
          </a:p>
          <a:p>
            <a:pPr eaLnBrk="1" hangingPunct="1">
              <a:spcBef>
                <a:spcPct val="0"/>
              </a:spcBef>
            </a:pPr>
            <a:r>
              <a:rPr lang="en-US" smtClean="0"/>
              <a:t> </a:t>
            </a:r>
          </a:p>
          <a:p>
            <a:pPr eaLnBrk="1" hangingPunct="1">
              <a:spcBef>
                <a:spcPct val="0"/>
              </a:spcBef>
            </a:pPr>
            <a:r>
              <a:rPr lang="en-US" smtClean="0"/>
              <a:t>(1) a robust set of standards that articulate the knowledge and skills that students need to be on track to college and career readiness in each subject area; </a:t>
            </a:r>
          </a:p>
          <a:p>
            <a:pPr eaLnBrk="1" hangingPunct="1">
              <a:spcBef>
                <a:spcPct val="0"/>
              </a:spcBef>
            </a:pPr>
            <a:r>
              <a:rPr lang="en-US" smtClean="0"/>
              <a:t> </a:t>
            </a:r>
          </a:p>
          <a:p>
            <a:pPr eaLnBrk="1" hangingPunct="1">
              <a:spcBef>
                <a:spcPct val="0"/>
              </a:spcBef>
            </a:pPr>
            <a:r>
              <a:rPr lang="en-US" smtClean="0"/>
              <a:t>(2) an assessment design that measures these knowledge and skills with fidelity (e.g., through rich performance tasks and innovative items);</a:t>
            </a:r>
          </a:p>
          <a:p>
            <a:pPr eaLnBrk="1" hangingPunct="1">
              <a:spcBef>
                <a:spcPct val="0"/>
              </a:spcBef>
            </a:pPr>
            <a:r>
              <a:rPr lang="en-US" smtClean="0"/>
              <a:t/>
            </a:r>
            <a:br>
              <a:rPr lang="en-US" smtClean="0"/>
            </a:br>
            <a:r>
              <a:rPr lang="en-US" smtClean="0"/>
              <a:t>(3) setting performance standards using contemporary best practice that integrates professional judgment and empirical data; and</a:t>
            </a:r>
          </a:p>
          <a:p>
            <a:pPr eaLnBrk="1" hangingPunct="1">
              <a:spcBef>
                <a:spcPct val="0"/>
              </a:spcBef>
            </a:pPr>
            <a:endParaRPr lang="en-US" smtClean="0"/>
          </a:p>
          <a:p>
            <a:pPr eaLnBrk="1" hangingPunct="1">
              <a:spcBef>
                <a:spcPct val="0"/>
              </a:spcBef>
            </a:pPr>
            <a:r>
              <a:rPr lang="en-US" smtClean="0"/>
              <a:t>(4) a robust, comprehensive and ongoing validation strategy to ensure scores from assessments are supporting appropriate inferences about student performance AND THIS INCLUDES METHODS TO ESTABLISH TEST INTEGRITY THROUGH ERASURE ANALYSIS THAT YOU HAVE HEARD US DISCUSSING RECENTLY (IF QUESTIONS COME UP ABOUT THE NYT STORY, KEN WILL TAKE THOSE)</a:t>
            </a:r>
          </a:p>
        </p:txBody>
      </p:sp>
      <p:sp>
        <p:nvSpPr>
          <p:cNvPr id="34819" name="Slide Number Placeholder 3"/>
          <p:cNvSpPr>
            <a:spLocks noGrp="1"/>
          </p:cNvSpPr>
          <p:nvPr>
            <p:ph type="sldNum" sz="quarter" idx="5"/>
          </p:nvPr>
        </p:nvSpPr>
        <p:spPr>
          <a:noFill/>
        </p:spPr>
        <p:txBody>
          <a:bodyPr/>
          <a:lstStyle/>
          <a:p>
            <a:fld id="{9E55BDD3-0DAC-4E98-9366-8B55A72C510C}"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chemeClr val="bg2"/>
                </a:solidFill>
                <a:latin typeface="+mn-lt"/>
              </a:defRPr>
            </a:lvl1pPr>
          </a:lstStyle>
          <a:p>
            <a:pPr>
              <a:defRPr/>
            </a:pPr>
            <a:endParaRPr lang="en-US"/>
          </a:p>
        </p:txBody>
      </p:sp>
      <p:sp>
        <p:nvSpPr>
          <p:cNvPr id="3" name="Rectangle 15"/>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chemeClr val="bg2"/>
                </a:solidFill>
                <a:latin typeface="+mn-lt"/>
              </a:defRPr>
            </a:lvl1pPr>
          </a:lstStyle>
          <a:p>
            <a:pPr>
              <a:defRPr/>
            </a:pPr>
            <a:endParaRPr lang="en-US"/>
          </a:p>
        </p:txBody>
      </p:sp>
      <p:sp>
        <p:nvSpPr>
          <p:cNvPr id="4"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07442E9-8B9C-49CC-ADFB-49FB49D295C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F972471-1017-4DE7-AF0A-F8BD3884AE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152400"/>
            <a:ext cx="20637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40438"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CDF790F6-BDCE-433B-AC53-6AA46439B2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20750" y="152400"/>
            <a:ext cx="7793038" cy="6000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a:p>
        </p:txBody>
      </p:sp>
      <p:sp>
        <p:nvSpPr>
          <p:cNvPr id="4" name="Rectangle 13"/>
          <p:cNvSpPr>
            <a:spLocks noGrp="1" noChangeArrowheads="1"/>
          </p:cNvSpPr>
          <p:nvPr>
            <p:ph type="sldNum" sz="quarter" idx="10"/>
          </p:nvPr>
        </p:nvSpPr>
        <p:spPr>
          <a:ln/>
        </p:spPr>
        <p:txBody>
          <a:bodyPr/>
          <a:lstStyle>
            <a:lvl1pPr>
              <a:defRPr/>
            </a:lvl1pPr>
          </a:lstStyle>
          <a:p>
            <a:pPr>
              <a:defRPr/>
            </a:pPr>
            <a:fld id="{C8D3852C-0A7E-4EFB-8849-C91CD24E704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50741AB3-4F32-498B-98EE-A61C477A14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9C02A45C-43AB-4C49-984D-E067968DF2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9784F34F-787E-484D-832B-266EA4E697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35361F7E-4EC9-4143-A2D6-F67C4133D0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9A6D33F7-4730-42CD-ADD6-7D5AF24B172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F99AFD9-84E1-409F-B0C6-88BFB3B0567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17CB7A1-57F8-4C3C-BBE4-2AC1D927EB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D1808296-AC7D-4E63-9707-30B51C8516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20750" y="152400"/>
            <a:ext cx="7793038" cy="6000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1162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BFE6FE85-2C05-4FA9-8FC7-0397EA43E85A}" type="slidenum">
              <a:rPr lang="en-US"/>
              <a:pPr>
                <a:defRPr/>
              </a:pPr>
              <a:t>‹#›</a:t>
            </a:fld>
            <a:endParaRPr lang="en-US"/>
          </a:p>
        </p:txBody>
      </p:sp>
      <p:grpSp>
        <p:nvGrpSpPr>
          <p:cNvPr id="1028" name="Group 19"/>
          <p:cNvGrpSpPr>
            <a:grpSpLocks/>
          </p:cNvGrpSpPr>
          <p:nvPr userDrawn="1"/>
        </p:nvGrpSpPr>
        <p:grpSpPr bwMode="auto">
          <a:xfrm>
            <a:off x="920750" y="688975"/>
            <a:ext cx="7864475" cy="7938"/>
            <a:chOff x="580" y="662"/>
            <a:chExt cx="4954" cy="5"/>
          </a:xfrm>
        </p:grpSpPr>
        <p:sp>
          <p:nvSpPr>
            <p:cNvPr id="111636" name="Line 20"/>
            <p:cNvSpPr>
              <a:spLocks noChangeShapeType="1"/>
            </p:cNvSpPr>
            <p:nvPr userDrawn="1"/>
          </p:nvSpPr>
          <p:spPr bwMode="auto">
            <a:xfrm>
              <a:off x="580" y="662"/>
              <a:ext cx="584" cy="0"/>
            </a:xfrm>
            <a:prstGeom prst="line">
              <a:avLst/>
            </a:prstGeom>
            <a:noFill/>
            <a:ln w="76200">
              <a:solidFill>
                <a:srgbClr val="FDC95C"/>
              </a:solidFill>
              <a:round/>
              <a:headEnd/>
              <a:tailEnd/>
            </a:ln>
            <a:effectLst/>
          </p:spPr>
          <p:txBody>
            <a:bodyPr/>
            <a:lstStyle/>
            <a:p>
              <a:pPr>
                <a:defRPr/>
              </a:pPr>
              <a:endParaRPr lang="en-US">
                <a:latin typeface="Arial" pitchFamily="34" charset="0"/>
              </a:endParaRPr>
            </a:p>
          </p:txBody>
        </p:sp>
        <p:sp>
          <p:nvSpPr>
            <p:cNvPr id="111637" name="Line 21"/>
            <p:cNvSpPr>
              <a:spLocks noChangeShapeType="1"/>
            </p:cNvSpPr>
            <p:nvPr userDrawn="1"/>
          </p:nvSpPr>
          <p:spPr bwMode="auto">
            <a:xfrm>
              <a:off x="2396" y="667"/>
              <a:ext cx="3138" cy="0"/>
            </a:xfrm>
            <a:prstGeom prst="line">
              <a:avLst/>
            </a:prstGeom>
            <a:noFill/>
            <a:ln w="76200">
              <a:solidFill>
                <a:srgbClr val="A4A926"/>
              </a:solidFill>
              <a:round/>
              <a:headEnd/>
              <a:tailEnd/>
            </a:ln>
            <a:effectLst/>
          </p:spPr>
          <p:txBody>
            <a:bodyPr/>
            <a:lstStyle/>
            <a:p>
              <a:pPr>
                <a:defRPr/>
              </a:pPr>
              <a:endParaRPr lang="en-US">
                <a:latin typeface="Arial" pitchFamily="34" charset="0"/>
              </a:endParaRPr>
            </a:p>
          </p:txBody>
        </p:sp>
        <p:sp>
          <p:nvSpPr>
            <p:cNvPr id="111638" name="Line 22"/>
            <p:cNvSpPr>
              <a:spLocks noChangeShapeType="1"/>
            </p:cNvSpPr>
            <p:nvPr userDrawn="1"/>
          </p:nvSpPr>
          <p:spPr bwMode="auto">
            <a:xfrm>
              <a:off x="1182" y="662"/>
              <a:ext cx="584" cy="0"/>
            </a:xfrm>
            <a:prstGeom prst="line">
              <a:avLst/>
            </a:prstGeom>
            <a:noFill/>
            <a:ln w="76200">
              <a:solidFill>
                <a:srgbClr val="6F0000"/>
              </a:solidFill>
              <a:round/>
              <a:headEnd/>
              <a:tailEnd/>
            </a:ln>
            <a:effectLst/>
          </p:spPr>
          <p:txBody>
            <a:bodyPr/>
            <a:lstStyle/>
            <a:p>
              <a:pPr>
                <a:defRPr/>
              </a:pPr>
              <a:endParaRPr lang="en-US">
                <a:latin typeface="Arial" pitchFamily="34" charset="0"/>
              </a:endParaRPr>
            </a:p>
          </p:txBody>
        </p:sp>
        <p:sp>
          <p:nvSpPr>
            <p:cNvPr id="111639" name="Line 23"/>
            <p:cNvSpPr>
              <a:spLocks noChangeShapeType="1"/>
            </p:cNvSpPr>
            <p:nvPr userDrawn="1"/>
          </p:nvSpPr>
          <p:spPr bwMode="auto">
            <a:xfrm>
              <a:off x="1790" y="662"/>
              <a:ext cx="584" cy="0"/>
            </a:xfrm>
            <a:prstGeom prst="line">
              <a:avLst/>
            </a:prstGeom>
            <a:noFill/>
            <a:ln w="76200">
              <a:solidFill>
                <a:srgbClr val="A69372"/>
              </a:solidFill>
              <a:round/>
              <a:headEnd/>
              <a:tailEnd/>
            </a:ln>
            <a:effectLst/>
          </p:spPr>
          <p:txBody>
            <a:bodyPr/>
            <a:lstStyle/>
            <a:p>
              <a:pPr>
                <a:defRPr/>
              </a:pPr>
              <a:endParaRPr lang="en-US">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697" r:id="rId1"/>
    <p:sldLayoutId id="2147483696" r:id="rId2"/>
    <p:sldLayoutId id="2147483695" r:id="rId3"/>
    <p:sldLayoutId id="2147483694" r:id="rId4"/>
    <p:sldLayoutId id="2147483693" r:id="rId5"/>
    <p:sldLayoutId id="2147483692" r:id="rId6"/>
    <p:sldLayoutId id="2147483691" r:id="rId7"/>
    <p:sldLayoutId id="2147483690" r:id="rId8"/>
    <p:sldLayoutId id="2147483689" r:id="rId9"/>
    <p:sldLayoutId id="2147483688" r:id="rId10"/>
    <p:sldLayoutId id="2147483687" r:id="rId11"/>
    <p:sldLayoutId id="2147483686" r:id="rId12"/>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Calibri" pitchFamily="34" charset="0"/>
        </a:defRPr>
      </a:lvl2pPr>
      <a:lvl3pPr algn="l" rtl="0" eaLnBrk="0" fontAlgn="base" hangingPunct="0">
        <a:spcBef>
          <a:spcPct val="0"/>
        </a:spcBef>
        <a:spcAft>
          <a:spcPct val="0"/>
        </a:spcAft>
        <a:defRPr sz="3600" b="1">
          <a:solidFill>
            <a:schemeClr val="tx2"/>
          </a:solidFill>
          <a:latin typeface="Calibri" pitchFamily="34" charset="0"/>
        </a:defRPr>
      </a:lvl3pPr>
      <a:lvl4pPr algn="l" rtl="0" eaLnBrk="0" fontAlgn="base" hangingPunct="0">
        <a:spcBef>
          <a:spcPct val="0"/>
        </a:spcBef>
        <a:spcAft>
          <a:spcPct val="0"/>
        </a:spcAft>
        <a:defRPr sz="3600" b="1">
          <a:solidFill>
            <a:schemeClr val="tx2"/>
          </a:solidFill>
          <a:latin typeface="Calibri" pitchFamily="34" charset="0"/>
        </a:defRPr>
      </a:lvl4pPr>
      <a:lvl5pPr algn="l" rtl="0" eaLnBrk="0" fontAlgn="base" hangingPunct="0">
        <a:spcBef>
          <a:spcPct val="0"/>
        </a:spcBef>
        <a:spcAft>
          <a:spcPct val="0"/>
        </a:spcAft>
        <a:defRPr sz="3600" b="1">
          <a:solidFill>
            <a:schemeClr val="tx2"/>
          </a:solidFill>
          <a:latin typeface="Calibri" pitchFamily="34" charset="0"/>
        </a:defRPr>
      </a:lvl5pPr>
      <a:lvl6pPr marL="457200" algn="l" rtl="0" fontAlgn="base">
        <a:spcBef>
          <a:spcPct val="0"/>
        </a:spcBef>
        <a:spcAft>
          <a:spcPct val="0"/>
        </a:spcAft>
        <a:defRPr sz="3600" b="1">
          <a:solidFill>
            <a:schemeClr val="tx2"/>
          </a:solidFill>
          <a:latin typeface="Calibri" pitchFamily="34" charset="0"/>
        </a:defRPr>
      </a:lvl6pPr>
      <a:lvl7pPr marL="914400" algn="l" rtl="0" fontAlgn="base">
        <a:spcBef>
          <a:spcPct val="0"/>
        </a:spcBef>
        <a:spcAft>
          <a:spcPct val="0"/>
        </a:spcAft>
        <a:defRPr sz="3600" b="1">
          <a:solidFill>
            <a:schemeClr val="tx2"/>
          </a:solidFill>
          <a:latin typeface="Calibri" pitchFamily="34" charset="0"/>
        </a:defRPr>
      </a:lvl7pPr>
      <a:lvl8pPr marL="1371600" algn="l" rtl="0" fontAlgn="base">
        <a:spcBef>
          <a:spcPct val="0"/>
        </a:spcBef>
        <a:spcAft>
          <a:spcPct val="0"/>
        </a:spcAft>
        <a:defRPr sz="3600" b="1">
          <a:solidFill>
            <a:schemeClr val="tx2"/>
          </a:solidFill>
          <a:latin typeface="Calibri" pitchFamily="34" charset="0"/>
        </a:defRPr>
      </a:lvl8pPr>
      <a:lvl9pPr marL="1828800" algn="l" rtl="0" fontAlgn="base">
        <a:spcBef>
          <a:spcPct val="0"/>
        </a:spcBef>
        <a:spcAft>
          <a:spcPct val="0"/>
        </a:spcAft>
        <a:defRPr sz="3600" b="1">
          <a:solidFill>
            <a:schemeClr val="tx2"/>
          </a:solidFill>
          <a:latin typeface="Calibri"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ChangeArrowheads="1"/>
          </p:cNvSpPr>
          <p:nvPr/>
        </p:nvSpPr>
        <p:spPr bwMode="auto">
          <a:xfrm>
            <a:off x="781050" y="647700"/>
            <a:ext cx="8039100" cy="114300"/>
          </a:xfrm>
          <a:prstGeom prst="rect">
            <a:avLst/>
          </a:prstGeom>
          <a:solidFill>
            <a:schemeClr val="bg1"/>
          </a:solidFill>
          <a:ln w="9525">
            <a:noFill/>
            <a:miter lim="800000"/>
            <a:headEnd/>
            <a:tailEnd/>
          </a:ln>
        </p:spPr>
        <p:txBody>
          <a:bodyPr wrap="none" anchor="ctr"/>
          <a:lstStyle/>
          <a:p>
            <a:endParaRPr lang="en-US"/>
          </a:p>
        </p:txBody>
      </p:sp>
      <p:pic>
        <p:nvPicPr>
          <p:cNvPr id="16386" name="Picture 3" descr="Cover_no title.pdf"/>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16387" name="Group 5"/>
          <p:cNvGrpSpPr>
            <a:grpSpLocks/>
          </p:cNvGrpSpPr>
          <p:nvPr/>
        </p:nvGrpSpPr>
        <p:grpSpPr bwMode="auto">
          <a:xfrm>
            <a:off x="5619750" y="381000"/>
            <a:ext cx="3341688" cy="1608138"/>
            <a:chOff x="3385" y="1495"/>
            <a:chExt cx="2105" cy="1307"/>
          </a:xfrm>
        </p:grpSpPr>
        <p:sp>
          <p:nvSpPr>
            <p:cNvPr id="3075" name="Text Box 3"/>
            <p:cNvSpPr txBox="1">
              <a:spLocks noChangeArrowheads="1"/>
            </p:cNvSpPr>
            <p:nvPr/>
          </p:nvSpPr>
          <p:spPr bwMode="auto">
            <a:xfrm>
              <a:off x="3385" y="1495"/>
              <a:ext cx="2105" cy="1280"/>
            </a:xfrm>
            <a:prstGeom prst="rect">
              <a:avLst/>
            </a:prstGeom>
            <a:solidFill>
              <a:srgbClr val="0A2D6B"/>
            </a:solidFill>
            <a:ln w="12700">
              <a:noFill/>
              <a:miter lim="800000"/>
              <a:headEnd/>
              <a:tailEnd/>
            </a:ln>
          </p:spPr>
          <p:txBody>
            <a:bodyPr anchor="ctr">
              <a:spAutoFit/>
            </a:bodyPr>
            <a:lstStyle/>
            <a:p>
              <a:pPr algn="ctr">
                <a:lnSpc>
                  <a:spcPct val="90000"/>
                </a:lnSpc>
                <a:spcBef>
                  <a:spcPct val="40000"/>
                </a:spcBef>
                <a:defRPr/>
              </a:pPr>
              <a:r>
                <a:rPr lang="en-US" sz="2800" dirty="0">
                  <a:solidFill>
                    <a:srgbClr val="EFEACC"/>
                  </a:solidFill>
                  <a:latin typeface="Tw Cen MT" pitchFamily="34" charset="0"/>
                  <a:ea typeface="ＭＳ Ｐゴシック"/>
                  <a:cs typeface="ＭＳ Ｐゴシック"/>
                </a:rPr>
                <a:t>New York State Reform Agenda</a:t>
              </a:r>
              <a:endParaRPr lang="en-US" sz="2800" dirty="0">
                <a:solidFill>
                  <a:srgbClr val="EFEACC"/>
                </a:solidFill>
                <a:effectLst>
                  <a:outerShdw blurRad="38100" dist="38100" dir="2700000" algn="tl">
                    <a:srgbClr val="000000"/>
                  </a:outerShdw>
                </a:effectLst>
                <a:latin typeface="Calibri" pitchFamily="34" charset="0"/>
                <a:ea typeface="ＭＳ Ｐゴシック"/>
                <a:cs typeface="ＭＳ Ｐゴシック"/>
              </a:endParaRPr>
            </a:p>
            <a:p>
              <a:pPr algn="ctr">
                <a:lnSpc>
                  <a:spcPct val="90000"/>
                </a:lnSpc>
                <a:defRPr/>
              </a:pPr>
              <a:endParaRPr lang="en-US" sz="2400" dirty="0">
                <a:solidFill>
                  <a:srgbClr val="EFEACC"/>
                </a:solidFill>
                <a:effectLst>
                  <a:outerShdw blurRad="38100" dist="38100" dir="2700000" algn="tl">
                    <a:srgbClr val="000000"/>
                  </a:outerShdw>
                </a:effectLst>
                <a:latin typeface="Calibri" pitchFamily="34" charset="0"/>
                <a:ea typeface="ＭＳ Ｐゴシック"/>
                <a:cs typeface="ＭＳ Ｐゴシック"/>
              </a:endParaRPr>
            </a:p>
          </p:txBody>
        </p:sp>
        <p:sp>
          <p:nvSpPr>
            <p:cNvPr id="16393" name="Line 5"/>
            <p:cNvSpPr>
              <a:spLocks noChangeShapeType="1"/>
            </p:cNvSpPr>
            <p:nvPr/>
          </p:nvSpPr>
          <p:spPr bwMode="auto">
            <a:xfrm>
              <a:off x="3474" y="2802"/>
              <a:ext cx="2016" cy="0"/>
            </a:xfrm>
            <a:prstGeom prst="line">
              <a:avLst/>
            </a:prstGeom>
            <a:noFill/>
            <a:ln w="76200" cap="rnd">
              <a:solidFill>
                <a:srgbClr val="A4A926"/>
              </a:solidFill>
              <a:prstDash val="sysDot"/>
              <a:round/>
              <a:headEnd/>
              <a:tailEnd/>
            </a:ln>
          </p:spPr>
          <p:txBody>
            <a:bodyPr/>
            <a:lstStyle/>
            <a:p>
              <a:endParaRPr lang="en-US"/>
            </a:p>
          </p:txBody>
        </p:sp>
      </p:grpSp>
      <p:pic>
        <p:nvPicPr>
          <p:cNvPr id="16388" name="Picture 8"/>
          <p:cNvPicPr>
            <a:picLocks noChangeAspect="1" noChangeArrowheads="1"/>
          </p:cNvPicPr>
          <p:nvPr/>
        </p:nvPicPr>
        <p:blipFill>
          <a:blip r:embed="rId4"/>
          <a:srcRect/>
          <a:stretch>
            <a:fillRect/>
          </a:stretch>
        </p:blipFill>
        <p:spPr bwMode="auto">
          <a:xfrm>
            <a:off x="5761038" y="2463800"/>
            <a:ext cx="3013075" cy="673100"/>
          </a:xfrm>
          <a:prstGeom prst="rect">
            <a:avLst/>
          </a:prstGeom>
          <a:noFill/>
          <a:ln w="9525">
            <a:noFill/>
            <a:miter lim="800000"/>
            <a:headEnd/>
            <a:tailEnd/>
          </a:ln>
        </p:spPr>
      </p:pic>
      <p:pic>
        <p:nvPicPr>
          <p:cNvPr id="16389" name="Picture 9"/>
          <p:cNvPicPr>
            <a:picLocks noChangeAspect="1" noChangeArrowheads="1"/>
          </p:cNvPicPr>
          <p:nvPr/>
        </p:nvPicPr>
        <p:blipFill>
          <a:blip r:embed="rId5"/>
          <a:srcRect/>
          <a:stretch>
            <a:fillRect/>
          </a:stretch>
        </p:blipFill>
        <p:spPr bwMode="auto">
          <a:xfrm>
            <a:off x="5619750" y="3736975"/>
            <a:ext cx="3154363" cy="1279525"/>
          </a:xfrm>
          <a:prstGeom prst="rect">
            <a:avLst/>
          </a:prstGeom>
          <a:noFill/>
          <a:ln w="9525">
            <a:noFill/>
            <a:miter lim="800000"/>
            <a:headEnd/>
            <a:tailEnd/>
          </a:ln>
        </p:spPr>
      </p:pic>
      <p:sp>
        <p:nvSpPr>
          <p:cNvPr id="11" name="TextBox 10"/>
          <p:cNvSpPr txBox="1"/>
          <p:nvPr/>
        </p:nvSpPr>
        <p:spPr>
          <a:xfrm>
            <a:off x="5619750" y="5384800"/>
            <a:ext cx="3200400" cy="830263"/>
          </a:xfrm>
          <a:prstGeom prst="rect">
            <a:avLst/>
          </a:prstGeom>
          <a:noFill/>
        </p:spPr>
        <p:txBody>
          <a:bodyPr>
            <a:spAutoFit/>
          </a:bodyPr>
          <a:lstStyle/>
          <a:p>
            <a:pPr>
              <a:defRPr/>
            </a:pPr>
            <a:r>
              <a:rPr lang="en-US" sz="2400" dirty="0">
                <a:latin typeface="+mj-lt"/>
              </a:rPr>
              <a:t>NYSCOSS </a:t>
            </a:r>
          </a:p>
          <a:p>
            <a:pPr>
              <a:defRPr/>
            </a:pPr>
            <a:r>
              <a:rPr lang="en-US" sz="2400" dirty="0">
                <a:latin typeface="+mj-lt"/>
              </a:rPr>
              <a:t>September  26, 2011</a:t>
            </a:r>
          </a:p>
        </p:txBody>
      </p:sp>
      <p:sp>
        <p:nvSpPr>
          <p:cNvPr id="10" name="Slide Number Placeholder 9"/>
          <p:cNvSpPr>
            <a:spLocks noGrp="1"/>
          </p:cNvSpPr>
          <p:nvPr>
            <p:ph type="sldNum" sz="quarter" idx="10"/>
          </p:nvPr>
        </p:nvSpPr>
        <p:spPr/>
        <p:txBody>
          <a:bodyPr/>
          <a:lstStyle/>
          <a:p>
            <a:pPr>
              <a:defRPr/>
            </a:pPr>
            <a:fld id="{AF54C344-F69B-448F-9D1B-6FD43D9CE95B}"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838200" y="123825"/>
            <a:ext cx="8418513" cy="600075"/>
          </a:xfrm>
        </p:spPr>
        <p:txBody>
          <a:bodyPr/>
          <a:lstStyle/>
          <a:p>
            <a:pPr eaLnBrk="1" hangingPunct="1"/>
            <a:r>
              <a:rPr lang="en-US" sz="2700" b="0" smtClean="0">
                <a:solidFill>
                  <a:srgbClr val="0A2D6B"/>
                </a:solidFill>
              </a:rPr>
              <a:t>Assessments: Criteria for College and Career Readiness</a:t>
            </a:r>
          </a:p>
        </p:txBody>
      </p:sp>
      <p:grpSp>
        <p:nvGrpSpPr>
          <p:cNvPr id="33794" name="Group 4"/>
          <p:cNvGrpSpPr>
            <a:grpSpLocks/>
          </p:cNvGrpSpPr>
          <p:nvPr/>
        </p:nvGrpSpPr>
        <p:grpSpPr bwMode="auto">
          <a:xfrm>
            <a:off x="114300" y="184150"/>
            <a:ext cx="685800" cy="685800"/>
            <a:chOff x="0" y="96"/>
            <a:chExt cx="432" cy="432"/>
          </a:xfrm>
        </p:grpSpPr>
        <p:sp>
          <p:nvSpPr>
            <p:cNvPr id="33804" name="Rectangle 5"/>
            <p:cNvSpPr>
              <a:spLocks noChangeArrowheads="1"/>
            </p:cNvSpPr>
            <p:nvPr/>
          </p:nvSpPr>
          <p:spPr bwMode="auto">
            <a:xfrm>
              <a:off x="0" y="96"/>
              <a:ext cx="432" cy="432"/>
            </a:xfrm>
            <a:prstGeom prst="rect">
              <a:avLst/>
            </a:prstGeom>
            <a:solidFill>
              <a:srgbClr val="A4A926"/>
            </a:solidFill>
            <a:ln w="9525">
              <a:noFill/>
              <a:miter lim="800000"/>
              <a:headEnd/>
              <a:tailEnd/>
            </a:ln>
          </p:spPr>
          <p:txBody>
            <a:bodyPr wrap="none" anchor="ctr"/>
            <a:lstStyle/>
            <a:p>
              <a:endParaRPr lang="en-US"/>
            </a:p>
          </p:txBody>
        </p:sp>
        <p:pic>
          <p:nvPicPr>
            <p:cNvPr id="17" name="Picture 16" descr="Untitled-1.psd"/>
            <p:cNvPicPr>
              <a:picLocks noChangeAspect="1"/>
            </p:cNvPicPr>
            <p:nvPr/>
          </p:nvPicPr>
          <p:blipFill>
            <a:blip r:embed="rId3"/>
            <a:srcRect/>
            <a:stretch>
              <a:fillRect/>
            </a:stretch>
          </p:blipFill>
          <p:spPr bwMode="auto">
            <a:xfrm>
              <a:off x="12" y="108"/>
              <a:ext cx="345" cy="345"/>
            </a:xfrm>
            <a:prstGeom prst="rect">
              <a:avLst/>
            </a:prstGeom>
            <a:solidFill>
              <a:srgbClr val="A4A926"/>
            </a:solidFill>
            <a:ln w="9525">
              <a:noFill/>
              <a:miter lim="800000"/>
              <a:headEnd/>
              <a:tailEnd/>
            </a:ln>
            <a:effectLst>
              <a:outerShdw dist="38100" dir="2700000" rotWithShape="0">
                <a:srgbClr val="808080">
                  <a:alpha val="74997"/>
                </a:srgbClr>
              </a:outerShdw>
            </a:effectLst>
          </p:spPr>
        </p:pic>
      </p:grpSp>
      <p:grpSp>
        <p:nvGrpSpPr>
          <p:cNvPr id="33795" name="Group 15"/>
          <p:cNvGrpSpPr>
            <a:grpSpLocks/>
          </p:cNvGrpSpPr>
          <p:nvPr/>
        </p:nvGrpSpPr>
        <p:grpSpPr bwMode="auto">
          <a:xfrm>
            <a:off x="1371600" y="1233488"/>
            <a:ext cx="6378575" cy="4654550"/>
            <a:chOff x="864" y="777"/>
            <a:chExt cx="4018" cy="2932"/>
          </a:xfrm>
        </p:grpSpPr>
        <p:sp>
          <p:nvSpPr>
            <p:cNvPr id="33797" name="AutoShape 11"/>
            <p:cNvSpPr>
              <a:spLocks noChangeArrowheads="1"/>
            </p:cNvSpPr>
            <p:nvPr/>
          </p:nvSpPr>
          <p:spPr bwMode="auto">
            <a:xfrm>
              <a:off x="1480" y="891"/>
              <a:ext cx="2788" cy="2626"/>
            </a:xfrm>
            <a:custGeom>
              <a:avLst/>
              <a:gdLst>
                <a:gd name="T0" fmla="*/ 23 w 21600"/>
                <a:gd name="T1" fmla="*/ 0 h 21600"/>
                <a:gd name="T2" fmla="*/ 7 w 21600"/>
                <a:gd name="T3" fmla="*/ 6 h 21600"/>
                <a:gd name="T4" fmla="*/ 0 w 21600"/>
                <a:gd name="T5" fmla="*/ 19 h 21600"/>
                <a:gd name="T6" fmla="*/ 7 w 21600"/>
                <a:gd name="T7" fmla="*/ 33 h 21600"/>
                <a:gd name="T8" fmla="*/ 23 w 21600"/>
                <a:gd name="T9" fmla="*/ 39 h 21600"/>
                <a:gd name="T10" fmla="*/ 40 w 21600"/>
                <a:gd name="T11" fmla="*/ 33 h 21600"/>
                <a:gd name="T12" fmla="*/ 46 w 21600"/>
                <a:gd name="T13" fmla="*/ 19 h 21600"/>
                <a:gd name="T14" fmla="*/ 40 w 21600"/>
                <a:gd name="T15" fmla="*/ 6 h 21600"/>
                <a:gd name="T16" fmla="*/ 0 60000 65536"/>
                <a:gd name="T17" fmla="*/ 0 60000 65536"/>
                <a:gd name="T18" fmla="*/ 0 60000 65536"/>
                <a:gd name="T19" fmla="*/ 0 60000 65536"/>
                <a:gd name="T20" fmla="*/ 0 60000 65536"/>
                <a:gd name="T21" fmla="*/ 0 60000 65536"/>
                <a:gd name="T22" fmla="*/ 0 60000 65536"/>
                <a:gd name="T23" fmla="*/ 0 60000 65536"/>
                <a:gd name="T24" fmla="*/ 3161 w 21600"/>
                <a:gd name="T25" fmla="*/ 3167 h 21600"/>
                <a:gd name="T26" fmla="*/ 18439 w 21600"/>
                <a:gd name="T27" fmla="*/ 1843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247" y="10800"/>
                  </a:moveTo>
                  <a:cubicBezTo>
                    <a:pt x="1247" y="16076"/>
                    <a:pt x="5524" y="20353"/>
                    <a:pt x="10800" y="20353"/>
                  </a:cubicBezTo>
                  <a:cubicBezTo>
                    <a:pt x="16076" y="20353"/>
                    <a:pt x="20353" y="16076"/>
                    <a:pt x="20353" y="10800"/>
                  </a:cubicBezTo>
                  <a:cubicBezTo>
                    <a:pt x="20353" y="5524"/>
                    <a:pt x="16076" y="1247"/>
                    <a:pt x="10800" y="1247"/>
                  </a:cubicBezTo>
                  <a:cubicBezTo>
                    <a:pt x="5524" y="1247"/>
                    <a:pt x="1247" y="5524"/>
                    <a:pt x="1247" y="10800"/>
                  </a:cubicBezTo>
                  <a:close/>
                </a:path>
              </a:pathLst>
            </a:custGeom>
            <a:solidFill>
              <a:srgbClr val="6F0000"/>
            </a:solidFill>
            <a:ln w="9525">
              <a:solidFill>
                <a:srgbClr val="6F0000"/>
              </a:solidFill>
              <a:round/>
              <a:headEnd/>
              <a:tailEnd/>
            </a:ln>
          </p:spPr>
          <p:txBody>
            <a:bodyPr wrap="none" anchor="ctr"/>
            <a:lstStyle/>
            <a:p>
              <a:endParaRPr lang="en-US"/>
            </a:p>
          </p:txBody>
        </p:sp>
        <p:sp>
          <p:nvSpPr>
            <p:cNvPr id="33798" name="AutoShape 8"/>
            <p:cNvSpPr>
              <a:spLocks noChangeArrowheads="1"/>
            </p:cNvSpPr>
            <p:nvPr/>
          </p:nvSpPr>
          <p:spPr bwMode="auto">
            <a:xfrm>
              <a:off x="3546" y="1858"/>
              <a:ext cx="1336" cy="702"/>
            </a:xfrm>
            <a:prstGeom prst="roundRect">
              <a:avLst>
                <a:gd name="adj" fmla="val 16667"/>
              </a:avLst>
            </a:prstGeom>
            <a:solidFill>
              <a:srgbClr val="0A2D6B"/>
            </a:solidFill>
            <a:ln w="57150">
              <a:solidFill>
                <a:srgbClr val="A69372"/>
              </a:solidFill>
              <a:round/>
              <a:headEnd/>
              <a:tailEnd/>
            </a:ln>
          </p:spPr>
          <p:txBody>
            <a:bodyPr wrap="none" anchor="ctr"/>
            <a:lstStyle/>
            <a:p>
              <a:pPr algn="ctr">
                <a:lnSpc>
                  <a:spcPct val="90000"/>
                </a:lnSpc>
              </a:pPr>
              <a:r>
                <a:rPr lang="en-US" sz="2400">
                  <a:solidFill>
                    <a:srgbClr val="F5F2DF"/>
                  </a:solidFill>
                  <a:latin typeface="Calibri" pitchFamily="34" charset="0"/>
                </a:rPr>
                <a:t>Assessment</a:t>
              </a:r>
            </a:p>
            <a:p>
              <a:pPr algn="ctr">
                <a:lnSpc>
                  <a:spcPct val="90000"/>
                </a:lnSpc>
              </a:pPr>
              <a:r>
                <a:rPr lang="en-US" sz="2400">
                  <a:solidFill>
                    <a:srgbClr val="F5F2DF"/>
                  </a:solidFill>
                  <a:latin typeface="Calibri" pitchFamily="34" charset="0"/>
                </a:rPr>
                <a:t>Design</a:t>
              </a:r>
            </a:p>
          </p:txBody>
        </p:sp>
        <p:sp>
          <p:nvSpPr>
            <p:cNvPr id="33799" name="AutoShape 9"/>
            <p:cNvSpPr>
              <a:spLocks noChangeArrowheads="1"/>
            </p:cNvSpPr>
            <p:nvPr/>
          </p:nvSpPr>
          <p:spPr bwMode="auto">
            <a:xfrm>
              <a:off x="864" y="1852"/>
              <a:ext cx="1336" cy="702"/>
            </a:xfrm>
            <a:prstGeom prst="roundRect">
              <a:avLst>
                <a:gd name="adj" fmla="val 16667"/>
              </a:avLst>
            </a:prstGeom>
            <a:solidFill>
              <a:srgbClr val="0A2D6B"/>
            </a:solidFill>
            <a:ln w="57150">
              <a:solidFill>
                <a:srgbClr val="A69372"/>
              </a:solidFill>
              <a:round/>
              <a:headEnd/>
              <a:tailEnd/>
            </a:ln>
          </p:spPr>
          <p:txBody>
            <a:bodyPr wrap="none" anchor="ctr"/>
            <a:lstStyle/>
            <a:p>
              <a:pPr algn="ctr">
                <a:lnSpc>
                  <a:spcPct val="90000"/>
                </a:lnSpc>
              </a:pPr>
              <a:r>
                <a:rPr lang="en-US" sz="2400">
                  <a:solidFill>
                    <a:srgbClr val="F5F2DF"/>
                  </a:solidFill>
                  <a:latin typeface="Calibri" pitchFamily="34" charset="0"/>
                </a:rPr>
                <a:t>Ongoing &amp;</a:t>
              </a:r>
            </a:p>
            <a:p>
              <a:pPr algn="ctr">
                <a:lnSpc>
                  <a:spcPct val="90000"/>
                </a:lnSpc>
              </a:pPr>
              <a:r>
                <a:rPr lang="en-US" sz="2400">
                  <a:solidFill>
                    <a:srgbClr val="F5F2DF"/>
                  </a:solidFill>
                  <a:latin typeface="Calibri" pitchFamily="34" charset="0"/>
                </a:rPr>
                <a:t>Comprehensive</a:t>
              </a:r>
            </a:p>
            <a:p>
              <a:pPr algn="ctr">
                <a:lnSpc>
                  <a:spcPct val="90000"/>
                </a:lnSpc>
              </a:pPr>
              <a:r>
                <a:rPr lang="en-US" sz="2400">
                  <a:solidFill>
                    <a:srgbClr val="F5F2DF"/>
                  </a:solidFill>
                  <a:latin typeface="Calibri" pitchFamily="34" charset="0"/>
                </a:rPr>
                <a:t>Validation</a:t>
              </a:r>
            </a:p>
          </p:txBody>
        </p:sp>
        <p:sp>
          <p:nvSpPr>
            <p:cNvPr id="33800" name="AutoShape 10"/>
            <p:cNvSpPr>
              <a:spLocks noChangeArrowheads="1"/>
            </p:cNvSpPr>
            <p:nvPr/>
          </p:nvSpPr>
          <p:spPr bwMode="auto">
            <a:xfrm>
              <a:off x="2212" y="3007"/>
              <a:ext cx="1336" cy="702"/>
            </a:xfrm>
            <a:prstGeom prst="roundRect">
              <a:avLst>
                <a:gd name="adj" fmla="val 16667"/>
              </a:avLst>
            </a:prstGeom>
            <a:solidFill>
              <a:srgbClr val="0A2D6B"/>
            </a:solidFill>
            <a:ln w="57150">
              <a:solidFill>
                <a:srgbClr val="A69372"/>
              </a:solidFill>
              <a:round/>
              <a:headEnd/>
              <a:tailEnd/>
            </a:ln>
          </p:spPr>
          <p:txBody>
            <a:bodyPr wrap="none" anchor="ctr"/>
            <a:lstStyle/>
            <a:p>
              <a:pPr algn="ctr">
                <a:lnSpc>
                  <a:spcPct val="90000"/>
                </a:lnSpc>
              </a:pPr>
              <a:r>
                <a:rPr lang="en-US" sz="2400">
                  <a:solidFill>
                    <a:srgbClr val="F5F2DF"/>
                  </a:solidFill>
                  <a:latin typeface="Calibri" pitchFamily="34" charset="0"/>
                </a:rPr>
                <a:t>“On-track”</a:t>
              </a:r>
            </a:p>
            <a:p>
              <a:pPr algn="ctr">
                <a:lnSpc>
                  <a:spcPct val="90000"/>
                </a:lnSpc>
              </a:pPr>
              <a:r>
                <a:rPr lang="en-US" sz="2400">
                  <a:solidFill>
                    <a:srgbClr val="F5F2DF"/>
                  </a:solidFill>
                  <a:latin typeface="Calibri" pitchFamily="34" charset="0"/>
                </a:rPr>
                <a:t>Cut Scores</a:t>
              </a:r>
            </a:p>
          </p:txBody>
        </p:sp>
        <p:sp>
          <p:nvSpPr>
            <p:cNvPr id="33801" name="Rectangle 12"/>
            <p:cNvSpPr>
              <a:spLocks noChangeArrowheads="1"/>
            </p:cNvSpPr>
            <p:nvPr/>
          </p:nvSpPr>
          <p:spPr bwMode="auto">
            <a:xfrm>
              <a:off x="1924" y="1048"/>
              <a:ext cx="288" cy="663"/>
            </a:xfrm>
            <a:prstGeom prst="rect">
              <a:avLst/>
            </a:prstGeom>
            <a:solidFill>
              <a:schemeClr val="bg1"/>
            </a:solidFill>
            <a:ln w="9525">
              <a:noFill/>
              <a:miter lim="800000"/>
              <a:headEnd/>
              <a:tailEnd/>
            </a:ln>
          </p:spPr>
          <p:txBody>
            <a:bodyPr wrap="none" anchor="ctr"/>
            <a:lstStyle/>
            <a:p>
              <a:endParaRPr lang="en-US"/>
            </a:p>
          </p:txBody>
        </p:sp>
        <p:sp>
          <p:nvSpPr>
            <p:cNvPr id="33802" name="AutoShape 13"/>
            <p:cNvSpPr>
              <a:spLocks noChangeArrowheads="1"/>
            </p:cNvSpPr>
            <p:nvPr/>
          </p:nvSpPr>
          <p:spPr bwMode="auto">
            <a:xfrm rot="2463203">
              <a:off x="1739" y="1174"/>
              <a:ext cx="376" cy="286"/>
            </a:xfrm>
            <a:prstGeom prst="triangle">
              <a:avLst>
                <a:gd name="adj" fmla="val 50000"/>
              </a:avLst>
            </a:prstGeom>
            <a:solidFill>
              <a:srgbClr val="6F0000"/>
            </a:solidFill>
            <a:ln w="9525">
              <a:noFill/>
              <a:miter lim="800000"/>
              <a:headEnd/>
              <a:tailEnd/>
            </a:ln>
          </p:spPr>
          <p:txBody>
            <a:bodyPr wrap="none" anchor="ctr"/>
            <a:lstStyle/>
            <a:p>
              <a:endParaRPr lang="en-US"/>
            </a:p>
          </p:txBody>
        </p:sp>
        <p:sp>
          <p:nvSpPr>
            <p:cNvPr id="33803" name="AutoShape 7"/>
            <p:cNvSpPr>
              <a:spLocks noChangeArrowheads="1"/>
            </p:cNvSpPr>
            <p:nvPr/>
          </p:nvSpPr>
          <p:spPr bwMode="auto">
            <a:xfrm>
              <a:off x="2218" y="777"/>
              <a:ext cx="1336" cy="702"/>
            </a:xfrm>
            <a:prstGeom prst="roundRect">
              <a:avLst>
                <a:gd name="adj" fmla="val 16667"/>
              </a:avLst>
            </a:prstGeom>
            <a:solidFill>
              <a:srgbClr val="0A2D6B"/>
            </a:solidFill>
            <a:ln w="57150">
              <a:solidFill>
                <a:srgbClr val="A69372"/>
              </a:solidFill>
              <a:round/>
              <a:headEnd/>
              <a:tailEnd/>
            </a:ln>
          </p:spPr>
          <p:txBody>
            <a:bodyPr wrap="none" anchor="ctr"/>
            <a:lstStyle/>
            <a:p>
              <a:pPr algn="ctr">
                <a:lnSpc>
                  <a:spcPct val="90000"/>
                </a:lnSpc>
              </a:pPr>
              <a:r>
                <a:rPr lang="en-US" sz="2400">
                  <a:solidFill>
                    <a:srgbClr val="F5F2DF"/>
                  </a:solidFill>
                  <a:latin typeface="Calibri" pitchFamily="34" charset="0"/>
                </a:rPr>
                <a:t>Rigorous</a:t>
              </a:r>
            </a:p>
            <a:p>
              <a:pPr algn="ctr">
                <a:lnSpc>
                  <a:spcPct val="90000"/>
                </a:lnSpc>
              </a:pPr>
              <a:r>
                <a:rPr lang="en-US" sz="2400">
                  <a:solidFill>
                    <a:srgbClr val="F5F2DF"/>
                  </a:solidFill>
                  <a:latin typeface="Calibri" pitchFamily="34" charset="0"/>
                </a:rPr>
                <a:t>Standards</a:t>
              </a:r>
            </a:p>
          </p:txBody>
        </p:sp>
      </p:grpSp>
      <p:sp>
        <p:nvSpPr>
          <p:cNvPr id="15" name="Slide Number Placeholder 14"/>
          <p:cNvSpPr>
            <a:spLocks noGrp="1"/>
          </p:cNvSpPr>
          <p:nvPr>
            <p:ph type="sldNum" sz="quarter" idx="10"/>
          </p:nvPr>
        </p:nvSpPr>
        <p:spPr>
          <a:xfrm>
            <a:off x="6899275" y="6042025"/>
            <a:ext cx="1905000" cy="457200"/>
          </a:xfrm>
        </p:spPr>
        <p:txBody>
          <a:bodyPr/>
          <a:lstStyle/>
          <a:p>
            <a:pPr>
              <a:defRPr/>
            </a:pPr>
            <a:fld id="{EADD0A90-1327-41D1-81E3-B16CA018FE69}"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txBox="1">
            <a:spLocks noGrp="1"/>
          </p:cNvSpPr>
          <p:nvPr/>
        </p:nvSpPr>
        <p:spPr bwMode="auto">
          <a:xfrm>
            <a:off x="8040688" y="6529388"/>
            <a:ext cx="990600" cy="228600"/>
          </a:xfrm>
          <a:prstGeom prst="rect">
            <a:avLst/>
          </a:prstGeom>
          <a:noFill/>
          <a:ln w="9525">
            <a:noFill/>
            <a:miter lim="800000"/>
            <a:headEnd/>
            <a:tailEnd/>
          </a:ln>
        </p:spPr>
        <p:txBody>
          <a:bodyPr/>
          <a:lstStyle/>
          <a:p>
            <a:pPr algn="r" eaLnBrk="0" hangingPunct="0">
              <a:spcBef>
                <a:spcPct val="50000"/>
              </a:spcBef>
              <a:buFont typeface="Symbol" pitchFamily="18" charset="2"/>
              <a:buNone/>
            </a:pPr>
            <a:fld id="{5923ABEF-57D6-4BAC-BEF3-C3E4D44E8BEE}" type="slidenum">
              <a:rPr lang="en-US" sz="1200" b="1">
                <a:solidFill>
                  <a:srgbClr val="FFFFFF"/>
                </a:solidFill>
              </a:rPr>
              <a:pPr algn="r" eaLnBrk="0" hangingPunct="0">
                <a:spcBef>
                  <a:spcPct val="50000"/>
                </a:spcBef>
                <a:buFont typeface="Symbol" pitchFamily="18" charset="2"/>
                <a:buNone/>
              </a:pPr>
              <a:t>11</a:t>
            </a:fld>
            <a:endParaRPr lang="en-US" sz="1400" b="1">
              <a:solidFill>
                <a:srgbClr val="FFFFFF"/>
              </a:solidFill>
            </a:endParaRPr>
          </a:p>
        </p:txBody>
      </p:sp>
      <p:sp>
        <p:nvSpPr>
          <p:cNvPr id="16388" name="Content Placeholder 2"/>
          <p:cNvSpPr>
            <a:spLocks/>
          </p:cNvSpPr>
          <p:nvPr/>
        </p:nvSpPr>
        <p:spPr bwMode="auto">
          <a:xfrm>
            <a:off x="458788" y="1219200"/>
            <a:ext cx="7772400" cy="4114800"/>
          </a:xfrm>
          <a:prstGeom prst="rect">
            <a:avLst/>
          </a:prstGeom>
          <a:noFill/>
          <a:ln w="9525">
            <a:noFill/>
            <a:miter lim="800000"/>
            <a:headEnd/>
            <a:tailEnd/>
          </a:ln>
        </p:spPr>
        <p:txBody>
          <a:bodyPr/>
          <a:lstStyle/>
          <a:p>
            <a:pPr marL="457200" indent="-457200" eaLnBrk="0" hangingPunct="0">
              <a:spcBef>
                <a:spcPct val="60000"/>
              </a:spcBef>
              <a:buFontTx/>
              <a:buChar char="•"/>
              <a:defRPr/>
            </a:pPr>
            <a:endParaRPr lang="en-US" sz="1600" dirty="0">
              <a:latin typeface="+mj-lt"/>
            </a:endParaRPr>
          </a:p>
        </p:txBody>
      </p:sp>
      <p:sp>
        <p:nvSpPr>
          <p:cNvPr id="7" name="Slide Number Placeholder 6"/>
          <p:cNvSpPr>
            <a:spLocks noGrp="1"/>
          </p:cNvSpPr>
          <p:nvPr>
            <p:ph type="sldNum" sz="quarter" idx="10"/>
          </p:nvPr>
        </p:nvSpPr>
        <p:spPr/>
        <p:txBody>
          <a:bodyPr/>
          <a:lstStyle/>
          <a:p>
            <a:pPr>
              <a:defRPr/>
            </a:pPr>
            <a:fld id="{0E83973D-D8B3-4B51-A87B-5088D6E5C4E4}" type="slidenum">
              <a:rPr lang="en-US" smtClean="0"/>
              <a:pPr>
                <a:defRPr/>
              </a:pPr>
              <a:t>11</a:t>
            </a:fld>
            <a:endParaRPr lang="en-US" dirty="0"/>
          </a:p>
        </p:txBody>
      </p:sp>
      <p:sp>
        <p:nvSpPr>
          <p:cNvPr id="35844" name="Title 1"/>
          <p:cNvSpPr>
            <a:spLocks noGrp="1"/>
          </p:cNvSpPr>
          <p:nvPr>
            <p:ph type="title"/>
          </p:nvPr>
        </p:nvSpPr>
        <p:spPr>
          <a:xfrm>
            <a:off x="0" y="76200"/>
            <a:ext cx="9144000" cy="1066800"/>
          </a:xfrm>
        </p:spPr>
        <p:txBody>
          <a:bodyPr/>
          <a:lstStyle/>
          <a:p>
            <a:pPr algn="ctr" eaLnBrk="1" hangingPunct="1"/>
            <a:r>
              <a:rPr lang="en-US" sz="2800" smtClean="0"/>
              <a:t>NEW YORK STATE TESTS WILL BEGIN TO INTEGRATE COMMON CORE IN 2012-13 and 2013-14</a:t>
            </a:r>
          </a:p>
        </p:txBody>
      </p:sp>
      <p:sp>
        <p:nvSpPr>
          <p:cNvPr id="10" name="Content Placeholder 2"/>
          <p:cNvSpPr>
            <a:spLocks/>
          </p:cNvSpPr>
          <p:nvPr/>
        </p:nvSpPr>
        <p:spPr bwMode="auto">
          <a:xfrm>
            <a:off x="177800" y="1371600"/>
            <a:ext cx="8661400" cy="4872038"/>
          </a:xfrm>
          <a:prstGeom prst="rect">
            <a:avLst/>
          </a:prstGeom>
          <a:noFill/>
          <a:ln w="9525">
            <a:noFill/>
            <a:miter lim="800000"/>
            <a:headEnd/>
            <a:tailEnd/>
          </a:ln>
        </p:spPr>
        <p:txBody>
          <a:bodyPr/>
          <a:lstStyle/>
          <a:p>
            <a:pPr marL="457200" indent="-457200" eaLnBrk="0" hangingPunct="0">
              <a:spcBef>
                <a:spcPct val="60000"/>
              </a:spcBef>
              <a:buFontTx/>
              <a:buChar char="•"/>
              <a:defRPr/>
            </a:pPr>
            <a:r>
              <a:rPr lang="en-US" sz="2800" dirty="0">
                <a:latin typeface="+mj-lt"/>
              </a:rPr>
              <a:t>Starting in 2012-13:</a:t>
            </a:r>
          </a:p>
          <a:p>
            <a:pPr marL="914400" lvl="1" indent="-457200" eaLnBrk="0" hangingPunct="0">
              <a:spcBef>
                <a:spcPct val="60000"/>
              </a:spcBef>
              <a:buClr>
                <a:srgbClr val="6699CC"/>
              </a:buClr>
              <a:buFont typeface="Arial" pitchFamily="34" charset="0"/>
              <a:buChar char="&gt;"/>
              <a:defRPr/>
            </a:pPr>
            <a:r>
              <a:rPr lang="en-US" sz="2800" dirty="0">
                <a:latin typeface="+mj-lt"/>
              </a:rPr>
              <a:t>test formats will remain similar to 2011-12</a:t>
            </a:r>
          </a:p>
          <a:p>
            <a:pPr marL="914400" lvl="1" indent="-457200" eaLnBrk="0" hangingPunct="0">
              <a:spcBef>
                <a:spcPct val="60000"/>
              </a:spcBef>
              <a:buClr>
                <a:srgbClr val="6699CC"/>
              </a:buClr>
              <a:buFont typeface="Arial" pitchFamily="34" charset="0"/>
              <a:buChar char="&gt;"/>
              <a:defRPr/>
            </a:pPr>
            <a:r>
              <a:rPr lang="en-US" sz="2800" dirty="0">
                <a:latin typeface="+mj-lt"/>
              </a:rPr>
              <a:t>but content will begin to align to Common Core</a:t>
            </a:r>
          </a:p>
          <a:p>
            <a:pPr marL="457200" indent="-457200" eaLnBrk="0" hangingPunct="0">
              <a:spcBef>
                <a:spcPct val="60000"/>
              </a:spcBef>
              <a:buClr>
                <a:schemeClr val="tx1"/>
              </a:buClr>
              <a:buFont typeface="Arial" pitchFamily="34" charset="0"/>
              <a:buChar char="•"/>
              <a:defRPr/>
            </a:pPr>
            <a:r>
              <a:rPr lang="en-US" sz="2800" dirty="0">
                <a:latin typeface="Arial" pitchFamily="34" charset="0"/>
              </a:rPr>
              <a:t>In ELA/Literacy, assessments will include </a:t>
            </a:r>
            <a:r>
              <a:rPr lang="en-US" sz="2800" b="1" dirty="0">
                <a:latin typeface="Arial" pitchFamily="34" charset="0"/>
              </a:rPr>
              <a:t>more informational text</a:t>
            </a:r>
          </a:p>
          <a:p>
            <a:pPr marL="457200" indent="-457200" eaLnBrk="0" hangingPunct="0">
              <a:spcBef>
                <a:spcPct val="60000"/>
              </a:spcBef>
              <a:buClr>
                <a:schemeClr val="tx1"/>
              </a:buClr>
              <a:buFont typeface="Arial" pitchFamily="34" charset="0"/>
              <a:buChar char="•"/>
              <a:defRPr/>
            </a:pPr>
            <a:r>
              <a:rPr lang="en-US" sz="2800" dirty="0">
                <a:latin typeface="Arial" pitchFamily="34" charset="0"/>
              </a:rPr>
              <a:t>In Math, assessments will </a:t>
            </a:r>
            <a:r>
              <a:rPr lang="en-US" sz="2800" b="1" dirty="0">
                <a:latin typeface="Arial" pitchFamily="34" charset="0"/>
              </a:rPr>
              <a:t>focus on prioritized standards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2875" y="266700"/>
            <a:ext cx="9001125" cy="419100"/>
          </a:xfrm>
          <a:prstGeom prst="rect">
            <a:avLst/>
          </a:prstGeom>
          <a:noFill/>
          <a:ln w="9525">
            <a:noFill/>
            <a:miter lim="800000"/>
            <a:headEnd/>
            <a:tailEnd/>
          </a:ln>
        </p:spPr>
        <p:txBody>
          <a:bodyPr anchor="b"/>
          <a:lstStyle/>
          <a:p>
            <a:pPr algn="ctr" eaLnBrk="0" hangingPunct="0">
              <a:defRPr/>
            </a:pPr>
            <a:r>
              <a:rPr lang="en-US" sz="2400" b="1" cap="all" dirty="0">
                <a:solidFill>
                  <a:schemeClr val="tx2"/>
                </a:solidFill>
                <a:ea typeface="ＭＳ Ｐゴシック" pitchFamily="1" charset="-128"/>
              </a:rPr>
              <a:t>ELA/LITERACY </a:t>
            </a:r>
            <a:r>
              <a:rPr lang="en-US" sz="2400" b="1" cap="all" dirty="0" err="1">
                <a:solidFill>
                  <a:schemeClr val="tx2"/>
                </a:solidFill>
                <a:ea typeface="ＭＳ Ｐゴシック" pitchFamily="1" charset="-128"/>
              </a:rPr>
              <a:t>ShIFTS</a:t>
            </a:r>
            <a:r>
              <a:rPr lang="en-US" sz="2400" b="1" cap="all" dirty="0">
                <a:solidFill>
                  <a:schemeClr val="tx2"/>
                </a:solidFill>
                <a:ea typeface="ＭＳ Ｐゴシック" pitchFamily="1" charset="-128"/>
              </a:rPr>
              <a:t> IN TEACHING AND ASSESSMENT</a:t>
            </a:r>
          </a:p>
        </p:txBody>
      </p:sp>
      <p:sp>
        <p:nvSpPr>
          <p:cNvPr id="18" name="Slide Number Placeholder 3"/>
          <p:cNvSpPr txBox="1">
            <a:spLocks/>
          </p:cNvSpPr>
          <p:nvPr/>
        </p:nvSpPr>
        <p:spPr bwMode="auto">
          <a:xfrm>
            <a:off x="8153400" y="6557963"/>
            <a:ext cx="990600" cy="228600"/>
          </a:xfrm>
          <a:prstGeom prst="rect">
            <a:avLst/>
          </a:prstGeom>
          <a:noFill/>
          <a:ln w="9525">
            <a:noFill/>
            <a:miter lim="800000"/>
            <a:headEnd/>
            <a:tailEnd/>
          </a:ln>
        </p:spPr>
        <p:txBody>
          <a:bodyPr/>
          <a:lstStyle/>
          <a:p>
            <a:pPr marL="342900" indent="-342900" algn="r" eaLnBrk="0" hangingPunct="0">
              <a:spcBef>
                <a:spcPct val="60000"/>
              </a:spcBef>
              <a:defRPr/>
            </a:pPr>
            <a:fld id="{A023CE58-DED0-46AF-AF42-162C1AD208BB}" type="slidenum">
              <a:rPr lang="en-US" sz="1200" b="1" kern="0">
                <a:solidFill>
                  <a:schemeClr val="bg1"/>
                </a:solidFill>
                <a:latin typeface="+mn-lt"/>
                <a:cs typeface="ＭＳ Ｐゴシック" pitchFamily="84" charset="-128"/>
              </a:rPr>
              <a:pPr marL="342900" indent="-342900" algn="r" eaLnBrk="0" hangingPunct="0">
                <a:spcBef>
                  <a:spcPct val="60000"/>
                </a:spcBef>
                <a:defRPr/>
              </a:pPr>
              <a:t>12</a:t>
            </a:fld>
            <a:endParaRPr lang="en-US" sz="1200" b="1" kern="0" dirty="0">
              <a:solidFill>
                <a:schemeClr val="bg1"/>
              </a:solidFill>
              <a:latin typeface="+mn-lt"/>
              <a:cs typeface="ＭＳ Ｐゴシック" pitchFamily="84" charset="-128"/>
            </a:endParaRPr>
          </a:p>
        </p:txBody>
      </p:sp>
      <p:sp>
        <p:nvSpPr>
          <p:cNvPr id="37891" name="Content Placeholder 18"/>
          <p:cNvSpPr>
            <a:spLocks noGrp="1"/>
          </p:cNvSpPr>
          <p:nvPr>
            <p:ph idx="1"/>
          </p:nvPr>
        </p:nvSpPr>
        <p:spPr bwMode="auto">
          <a:xfrm>
            <a:off x="368300" y="990600"/>
            <a:ext cx="8242300" cy="539750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300"/>
              </a:spcBef>
              <a:spcAft>
                <a:spcPts val="300"/>
              </a:spcAft>
              <a:buFont typeface="Arial" charset="0"/>
              <a:buChar char="•"/>
            </a:pPr>
            <a:r>
              <a:rPr lang="en-US" sz="2000" b="1" smtClean="0"/>
              <a:t>Balancing Informational &amp; Literary Texts - </a:t>
            </a:r>
            <a:r>
              <a:rPr lang="en-US" sz="2000" smtClean="0"/>
              <a:t>Passages will be authentic and balanced across informational and literary</a:t>
            </a:r>
          </a:p>
          <a:p>
            <a:pPr eaLnBrk="1" hangingPunct="1">
              <a:spcBef>
                <a:spcPts val="300"/>
              </a:spcBef>
              <a:spcAft>
                <a:spcPts val="300"/>
              </a:spcAft>
              <a:buFont typeface="Arial" charset="0"/>
              <a:buChar char="•"/>
            </a:pPr>
            <a:r>
              <a:rPr lang="en-US" sz="2000" b="1" smtClean="0"/>
              <a:t>Knowledge in the Content Areas - </a:t>
            </a:r>
            <a:r>
              <a:rPr lang="en-US" sz="2000" smtClean="0"/>
              <a:t>Assessment will contain knowledge-based questions about the informational text; students will not need outside knowledge to respond</a:t>
            </a:r>
            <a:r>
              <a:rPr lang="en-US" sz="2000" b="1" smtClean="0"/>
              <a:t> 	</a:t>
            </a:r>
            <a:endParaRPr lang="en-US" sz="2000" smtClean="0"/>
          </a:p>
          <a:p>
            <a:pPr eaLnBrk="1" hangingPunct="1">
              <a:spcBef>
                <a:spcPts val="300"/>
              </a:spcBef>
              <a:spcAft>
                <a:spcPts val="300"/>
              </a:spcAft>
              <a:buFont typeface="Arial" charset="0"/>
              <a:buChar char="•"/>
            </a:pPr>
            <a:r>
              <a:rPr lang="en-US" sz="2000" b="1" smtClean="0"/>
              <a:t>Grade-level Text Complexity - </a:t>
            </a:r>
            <a:r>
              <a:rPr lang="en-US" sz="2000" smtClean="0"/>
              <a:t>Passage selection will be based on text complexity that is appropriate to grade level per Common Core</a:t>
            </a:r>
            <a:r>
              <a:rPr lang="en-US" sz="2000" b="1" smtClean="0"/>
              <a:t> 	 </a:t>
            </a:r>
          </a:p>
          <a:p>
            <a:pPr eaLnBrk="1" hangingPunct="1">
              <a:spcBef>
                <a:spcPts val="300"/>
              </a:spcBef>
              <a:spcAft>
                <a:spcPts val="300"/>
              </a:spcAft>
              <a:buFont typeface="Arial" charset="0"/>
              <a:buChar char="•"/>
            </a:pPr>
            <a:r>
              <a:rPr lang="en-US" sz="2000" b="1" smtClean="0"/>
              <a:t>Text-based Answers &amp; Writing from Sources - </a:t>
            </a:r>
            <a:r>
              <a:rPr lang="en-US" sz="2000" smtClean="0"/>
              <a:t>Questions will require students to marshal evidence from the text, including from paired passages</a:t>
            </a:r>
            <a:endParaRPr lang="en-US" sz="2000" b="1" smtClean="0"/>
          </a:p>
          <a:p>
            <a:pPr eaLnBrk="1" hangingPunct="1">
              <a:spcBef>
                <a:spcPts val="300"/>
              </a:spcBef>
              <a:spcAft>
                <a:spcPts val="300"/>
              </a:spcAft>
              <a:buFont typeface="Arial" charset="0"/>
              <a:buChar char="•"/>
            </a:pPr>
            <a:r>
              <a:rPr lang="en-US" sz="2000" b="1" smtClean="0"/>
              <a:t>Academic Vocabulary - </a:t>
            </a:r>
            <a:r>
              <a:rPr lang="en-US" sz="2000" smtClean="0"/>
              <a:t> Students will be tested directly on the meaning of pivotal, common terms from which the definition can be discerned from the text. Academic vocabulary will also be tested indirectly through general comprehension of the text.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42875" y="190500"/>
            <a:ext cx="9001125" cy="463550"/>
          </a:xfrm>
          <a:prstGeom prst="rect">
            <a:avLst/>
          </a:prstGeom>
          <a:noFill/>
          <a:ln w="9525">
            <a:noFill/>
            <a:miter lim="800000"/>
            <a:headEnd/>
            <a:tailEnd/>
          </a:ln>
        </p:spPr>
        <p:txBody>
          <a:bodyPr anchor="b"/>
          <a:lstStyle/>
          <a:p>
            <a:pPr algn="ctr" eaLnBrk="0" hangingPunct="0">
              <a:defRPr/>
            </a:pPr>
            <a:r>
              <a:rPr lang="en-US" sz="2800" b="1" cap="all" dirty="0">
                <a:solidFill>
                  <a:schemeClr val="tx2"/>
                </a:solidFill>
                <a:ea typeface="ＭＳ Ｐゴシック" pitchFamily="1" charset="-128"/>
              </a:rPr>
              <a:t>MATH SHIFTS IN TEACHING AND ASSESSMENT</a:t>
            </a:r>
          </a:p>
        </p:txBody>
      </p:sp>
      <p:sp>
        <p:nvSpPr>
          <p:cNvPr id="18" name="Slide Number Placeholder 3"/>
          <p:cNvSpPr txBox="1">
            <a:spLocks/>
          </p:cNvSpPr>
          <p:nvPr/>
        </p:nvSpPr>
        <p:spPr bwMode="auto">
          <a:xfrm>
            <a:off x="8153400" y="6557963"/>
            <a:ext cx="990600" cy="228600"/>
          </a:xfrm>
          <a:prstGeom prst="rect">
            <a:avLst/>
          </a:prstGeom>
          <a:noFill/>
          <a:ln w="9525">
            <a:noFill/>
            <a:miter lim="800000"/>
            <a:headEnd/>
            <a:tailEnd/>
          </a:ln>
        </p:spPr>
        <p:txBody>
          <a:bodyPr/>
          <a:lstStyle/>
          <a:p>
            <a:pPr marL="342900" indent="-342900" algn="r" eaLnBrk="0" hangingPunct="0">
              <a:spcBef>
                <a:spcPct val="60000"/>
              </a:spcBef>
              <a:defRPr/>
            </a:pPr>
            <a:fld id="{A63DE0C0-FCC1-44FF-98BE-22C8BB37264E}" type="slidenum">
              <a:rPr lang="en-US" sz="1200" b="1" kern="0">
                <a:solidFill>
                  <a:schemeClr val="bg1"/>
                </a:solidFill>
                <a:latin typeface="+mn-lt"/>
                <a:cs typeface="ＭＳ Ｐゴシック" pitchFamily="84" charset="-128"/>
              </a:rPr>
              <a:pPr marL="342900" indent="-342900" algn="r" eaLnBrk="0" hangingPunct="0">
                <a:spcBef>
                  <a:spcPct val="60000"/>
                </a:spcBef>
                <a:defRPr/>
              </a:pPr>
              <a:t>13</a:t>
            </a:fld>
            <a:endParaRPr lang="en-US" sz="1200" b="1" kern="0" dirty="0">
              <a:solidFill>
                <a:schemeClr val="bg1"/>
              </a:solidFill>
              <a:latin typeface="+mn-lt"/>
              <a:cs typeface="ＭＳ Ｐゴシック" pitchFamily="84" charset="-128"/>
            </a:endParaRPr>
          </a:p>
        </p:txBody>
      </p:sp>
      <p:sp>
        <p:nvSpPr>
          <p:cNvPr id="39939" name="Content Placeholder 18"/>
          <p:cNvSpPr>
            <a:spLocks noGrp="1"/>
          </p:cNvSpPr>
          <p:nvPr>
            <p:ph idx="1"/>
          </p:nvPr>
        </p:nvSpPr>
        <p:spPr bwMode="auto">
          <a:xfrm>
            <a:off x="419100" y="1041400"/>
            <a:ext cx="8394700" cy="5516563"/>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300"/>
              </a:spcBef>
              <a:spcAft>
                <a:spcPts val="300"/>
              </a:spcAft>
              <a:buFont typeface="Arial" charset="0"/>
              <a:buChar char="•"/>
            </a:pPr>
            <a:r>
              <a:rPr lang="en-US" sz="2000" b="1" smtClean="0"/>
              <a:t>Focus</a:t>
            </a:r>
            <a:r>
              <a:rPr lang="en-US" sz="2000" smtClean="0"/>
              <a:t> - Priority standards will be the focus of the assessments. Other standards will be deemphasized. </a:t>
            </a:r>
          </a:p>
          <a:p>
            <a:pPr eaLnBrk="1" hangingPunct="1">
              <a:spcBef>
                <a:spcPts val="300"/>
              </a:spcBef>
              <a:spcAft>
                <a:spcPts val="300"/>
              </a:spcAft>
              <a:buFont typeface="Arial" charset="0"/>
              <a:buChar char="•"/>
            </a:pPr>
            <a:r>
              <a:rPr lang="en-US" sz="2000" b="1" smtClean="0"/>
              <a:t>Coherence</a:t>
            </a:r>
            <a:r>
              <a:rPr lang="en-US" sz="2000" smtClean="0"/>
              <a:t> - Assessments will reflect the progression of content and concepts as depicted in the standards across grade levels. </a:t>
            </a:r>
          </a:p>
          <a:p>
            <a:pPr eaLnBrk="1" hangingPunct="1">
              <a:spcBef>
                <a:spcPts val="300"/>
              </a:spcBef>
              <a:spcAft>
                <a:spcPts val="300"/>
              </a:spcAft>
              <a:buFont typeface="Arial" charset="0"/>
              <a:buChar char="•"/>
            </a:pPr>
            <a:r>
              <a:rPr lang="en-US" sz="2000" b="1" smtClean="0"/>
              <a:t>Fluency</a:t>
            </a:r>
            <a:r>
              <a:rPr lang="en-US" sz="2000" smtClean="0"/>
              <a:t> - It will be assumed that students possess the required fluencies as articulated through grade 8; as such, there will be no calculators in early grades. </a:t>
            </a:r>
          </a:p>
          <a:p>
            <a:pPr eaLnBrk="1" hangingPunct="1">
              <a:spcBef>
                <a:spcPts val="300"/>
              </a:spcBef>
              <a:spcAft>
                <a:spcPts val="300"/>
              </a:spcAft>
              <a:buFont typeface="Arial" charset="0"/>
              <a:buChar char="•"/>
            </a:pPr>
            <a:r>
              <a:rPr lang="en-US" sz="2000" b="1" smtClean="0"/>
              <a:t>Deep understanding - </a:t>
            </a:r>
            <a:r>
              <a:rPr lang="en-US" sz="2000" smtClean="0"/>
              <a:t>Each standard will be assessed from multiple perspectives while not veering from the primary target of measurement for the standard.</a:t>
            </a:r>
          </a:p>
          <a:p>
            <a:pPr eaLnBrk="1" hangingPunct="1">
              <a:spcBef>
                <a:spcPts val="300"/>
              </a:spcBef>
              <a:spcAft>
                <a:spcPts val="300"/>
              </a:spcAft>
              <a:buFont typeface="Arial" charset="0"/>
              <a:buChar char="•"/>
            </a:pPr>
            <a:r>
              <a:rPr lang="en-US" sz="2000" b="1" smtClean="0"/>
              <a:t>Application and Dual Intensity</a:t>
            </a:r>
            <a:r>
              <a:rPr lang="en-US" sz="2000" smtClean="0"/>
              <a:t> - Students will be expected to know grade-level math content with fluency and to know which math concepts to employ to solve real-world math problems.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06400" y="4286250"/>
            <a:ext cx="2120900" cy="1955800"/>
          </a:xfrm>
          <a:prstGeom prst="roundRect">
            <a:avLst>
              <a:gd name="adj" fmla="val 16667"/>
            </a:avLst>
          </a:prstGeom>
          <a:solidFill>
            <a:srgbClr val="A69372"/>
          </a:solidFill>
          <a:ln w="28575" algn="ctr">
            <a:solidFill>
              <a:srgbClr val="0A2D6B"/>
            </a:solidFill>
            <a:round/>
            <a:headEnd/>
            <a:tailEnd/>
          </a:ln>
          <a:effectLst>
            <a:outerShdw dist="107763" dir="2700000" algn="ctr" rotWithShape="0">
              <a:srgbClr val="000000">
                <a:alpha val="50000"/>
              </a:srgbClr>
            </a:outerShdw>
          </a:effectLst>
        </p:spPr>
        <p:txBody>
          <a:bodyPr/>
          <a:lstStyle/>
          <a:p>
            <a:pPr algn="ctr">
              <a:defRPr/>
            </a:pPr>
            <a:r>
              <a:rPr lang="en-US" sz="1800">
                <a:latin typeface="Tahoma" pitchFamily="34" charset="0"/>
              </a:rPr>
              <a:t>Rigorous</a:t>
            </a:r>
          </a:p>
          <a:p>
            <a:pPr algn="ctr">
              <a:defRPr/>
            </a:pPr>
            <a:r>
              <a:rPr lang="en-US" sz="1800">
                <a:latin typeface="Tahoma" pitchFamily="34" charset="0"/>
              </a:rPr>
              <a:t>Standards</a:t>
            </a:r>
          </a:p>
          <a:p>
            <a:pPr algn="ctr">
              <a:defRPr/>
            </a:pPr>
            <a:r>
              <a:rPr lang="en-US" sz="1800">
                <a:latin typeface="Tahoma" pitchFamily="34" charset="0"/>
              </a:rPr>
              <a:t>and</a:t>
            </a:r>
          </a:p>
          <a:p>
            <a:pPr algn="ctr">
              <a:defRPr/>
            </a:pPr>
            <a:r>
              <a:rPr lang="en-US" sz="1800">
                <a:latin typeface="Tahoma" pitchFamily="34" charset="0"/>
              </a:rPr>
              <a:t>Assessments</a:t>
            </a:r>
          </a:p>
          <a:p>
            <a:pPr algn="ctr">
              <a:defRPr/>
            </a:pPr>
            <a:r>
              <a:rPr lang="en-US" sz="1800">
                <a:latin typeface="Tahoma" pitchFamily="34" charset="0"/>
              </a:rPr>
              <a:t>Pre-K to 12</a:t>
            </a:r>
          </a:p>
        </p:txBody>
      </p:sp>
      <p:pic>
        <p:nvPicPr>
          <p:cNvPr id="41986" name="Picture 6"/>
          <p:cNvPicPr>
            <a:picLocks noChangeAspect="1" noChangeArrowheads="1"/>
          </p:cNvPicPr>
          <p:nvPr/>
        </p:nvPicPr>
        <p:blipFill>
          <a:blip r:embed="rId3"/>
          <a:srcRect/>
          <a:stretch>
            <a:fillRect/>
          </a:stretch>
        </p:blipFill>
        <p:spPr bwMode="auto">
          <a:xfrm>
            <a:off x="5864225" y="1035050"/>
            <a:ext cx="2416175" cy="1185863"/>
          </a:xfrm>
          <a:prstGeom prst="rect">
            <a:avLst/>
          </a:prstGeom>
          <a:noFill/>
          <a:ln w="9525">
            <a:noFill/>
            <a:miter lim="800000"/>
            <a:headEnd/>
            <a:tailEnd/>
          </a:ln>
        </p:spPr>
      </p:pic>
      <p:pic>
        <p:nvPicPr>
          <p:cNvPr id="41987" name="Picture 7"/>
          <p:cNvPicPr>
            <a:picLocks noChangeAspect="1" noChangeArrowheads="1"/>
          </p:cNvPicPr>
          <p:nvPr/>
        </p:nvPicPr>
        <p:blipFill>
          <a:blip r:embed="rId4"/>
          <a:srcRect/>
          <a:stretch>
            <a:fillRect/>
          </a:stretch>
        </p:blipFill>
        <p:spPr bwMode="auto">
          <a:xfrm>
            <a:off x="7072313" y="2239963"/>
            <a:ext cx="1719262" cy="741362"/>
          </a:xfrm>
          <a:prstGeom prst="rect">
            <a:avLst/>
          </a:prstGeom>
          <a:noFill/>
          <a:ln w="9525">
            <a:noFill/>
            <a:miter lim="800000"/>
            <a:headEnd/>
            <a:tailEnd/>
          </a:ln>
        </p:spPr>
      </p:pic>
      <p:sp>
        <p:nvSpPr>
          <p:cNvPr id="2" name="Rounded Rectangle 4"/>
          <p:cNvSpPr>
            <a:spLocks noChangeArrowheads="1"/>
          </p:cNvSpPr>
          <p:nvPr/>
        </p:nvSpPr>
        <p:spPr bwMode="auto">
          <a:xfrm>
            <a:off x="3346450" y="4295775"/>
            <a:ext cx="2120900" cy="1955800"/>
          </a:xfrm>
          <a:prstGeom prst="roundRect">
            <a:avLst>
              <a:gd name="adj" fmla="val 16667"/>
            </a:avLst>
          </a:prstGeom>
          <a:solidFill>
            <a:srgbClr val="A69372"/>
          </a:solidFill>
          <a:ln w="28575" algn="ctr">
            <a:solidFill>
              <a:srgbClr val="0A2D6B"/>
            </a:solidFill>
            <a:round/>
            <a:headEnd/>
            <a:tailEnd/>
          </a:ln>
          <a:effectLst>
            <a:outerShdw dist="107763" dir="2700000" algn="ctr" rotWithShape="0">
              <a:srgbClr val="000000">
                <a:alpha val="50000"/>
              </a:srgbClr>
            </a:outerShdw>
          </a:effectLst>
        </p:spPr>
        <p:txBody>
          <a:bodyPr anchor="ctr"/>
          <a:lstStyle/>
          <a:p>
            <a:pPr algn="ctr">
              <a:defRPr/>
            </a:pPr>
            <a:r>
              <a:rPr lang="en-US" sz="1800">
                <a:latin typeface="Tahoma" pitchFamily="34" charset="0"/>
              </a:rPr>
              <a:t>NY Graduates</a:t>
            </a:r>
          </a:p>
          <a:p>
            <a:pPr algn="ctr">
              <a:defRPr/>
            </a:pPr>
            <a:r>
              <a:rPr lang="en-US" sz="1800">
                <a:latin typeface="Tahoma" pitchFamily="34" charset="0"/>
              </a:rPr>
              <a:t>are College</a:t>
            </a:r>
          </a:p>
          <a:p>
            <a:pPr algn="ctr">
              <a:defRPr/>
            </a:pPr>
            <a:r>
              <a:rPr lang="en-US" sz="1800">
                <a:latin typeface="Tahoma" pitchFamily="34" charset="0"/>
              </a:rPr>
              <a:t>and Career</a:t>
            </a:r>
          </a:p>
          <a:p>
            <a:pPr algn="ctr">
              <a:defRPr/>
            </a:pPr>
            <a:r>
              <a:rPr lang="en-US" sz="1800">
                <a:latin typeface="Tahoma" pitchFamily="34" charset="0"/>
              </a:rPr>
              <a:t>Ready</a:t>
            </a:r>
          </a:p>
        </p:txBody>
      </p:sp>
      <p:sp>
        <p:nvSpPr>
          <p:cNvPr id="3" name="Rounded Rectangle 4"/>
          <p:cNvSpPr>
            <a:spLocks noChangeArrowheads="1"/>
          </p:cNvSpPr>
          <p:nvPr/>
        </p:nvSpPr>
        <p:spPr bwMode="auto">
          <a:xfrm>
            <a:off x="6311900" y="4286250"/>
            <a:ext cx="2409825" cy="1952625"/>
          </a:xfrm>
          <a:prstGeom prst="roundRect">
            <a:avLst>
              <a:gd name="adj" fmla="val 16667"/>
            </a:avLst>
          </a:prstGeom>
          <a:solidFill>
            <a:srgbClr val="A69372"/>
          </a:solidFill>
          <a:ln w="28575" algn="ctr">
            <a:solidFill>
              <a:srgbClr val="0A2D6B"/>
            </a:solidFill>
            <a:round/>
            <a:headEnd/>
            <a:tailEnd/>
          </a:ln>
          <a:effectLst>
            <a:outerShdw dist="107763" dir="2700000" algn="ctr" rotWithShape="0">
              <a:srgbClr val="000000">
                <a:alpha val="50000"/>
              </a:srgbClr>
            </a:outerShdw>
          </a:effectLst>
        </p:spPr>
        <p:txBody>
          <a:bodyPr anchor="ctr"/>
          <a:lstStyle/>
          <a:p>
            <a:pPr algn="ctr">
              <a:lnSpc>
                <a:spcPct val="90000"/>
              </a:lnSpc>
              <a:defRPr/>
            </a:pPr>
            <a:r>
              <a:rPr lang="en-US" sz="1800">
                <a:latin typeface="Tahoma" pitchFamily="34" charset="0"/>
              </a:rPr>
              <a:t>NY HS Grads</a:t>
            </a:r>
          </a:p>
          <a:p>
            <a:pPr algn="ctr">
              <a:lnSpc>
                <a:spcPct val="90000"/>
              </a:lnSpc>
              <a:defRPr/>
            </a:pPr>
            <a:r>
              <a:rPr lang="en-US" sz="1800">
                <a:latin typeface="Tahoma" pitchFamily="34" charset="0"/>
              </a:rPr>
              <a:t>Have Skills to Enroll in and Pass</a:t>
            </a:r>
          </a:p>
          <a:p>
            <a:pPr algn="ctr">
              <a:lnSpc>
                <a:spcPct val="90000"/>
              </a:lnSpc>
              <a:defRPr/>
            </a:pPr>
            <a:r>
              <a:rPr lang="en-US" sz="1800">
                <a:latin typeface="Tahoma" pitchFamily="34" charset="0"/>
              </a:rPr>
              <a:t>Credit-bearing Courses in 1</a:t>
            </a:r>
            <a:r>
              <a:rPr lang="en-US" sz="1800" baseline="30000">
                <a:latin typeface="Tahoma" pitchFamily="34" charset="0"/>
              </a:rPr>
              <a:t>st</a:t>
            </a:r>
            <a:r>
              <a:rPr lang="en-US" sz="1800">
                <a:latin typeface="Tahoma" pitchFamily="34" charset="0"/>
              </a:rPr>
              <a:t> Semester and/or Embark on Careers</a:t>
            </a:r>
          </a:p>
        </p:txBody>
      </p:sp>
      <p:pic>
        <p:nvPicPr>
          <p:cNvPr id="41990" name="Picture 19" descr="mortarboard"/>
          <p:cNvPicPr>
            <a:picLocks noChangeAspect="1" noChangeArrowheads="1"/>
          </p:cNvPicPr>
          <p:nvPr/>
        </p:nvPicPr>
        <p:blipFill>
          <a:blip r:embed="rId5"/>
          <a:srcRect/>
          <a:stretch>
            <a:fillRect/>
          </a:stretch>
        </p:blipFill>
        <p:spPr bwMode="auto">
          <a:xfrm>
            <a:off x="3409950" y="1711325"/>
            <a:ext cx="1938338" cy="2065338"/>
          </a:xfrm>
          <a:prstGeom prst="rect">
            <a:avLst/>
          </a:prstGeom>
          <a:noFill/>
          <a:ln w="9525">
            <a:noFill/>
            <a:miter lim="800000"/>
            <a:headEnd/>
            <a:tailEnd/>
          </a:ln>
        </p:spPr>
      </p:pic>
      <p:grpSp>
        <p:nvGrpSpPr>
          <p:cNvPr id="41991" name="Group 208"/>
          <p:cNvGrpSpPr>
            <a:grpSpLocks/>
          </p:cNvGrpSpPr>
          <p:nvPr/>
        </p:nvGrpSpPr>
        <p:grpSpPr bwMode="auto">
          <a:xfrm>
            <a:off x="673100" y="1692275"/>
            <a:ext cx="2063750" cy="1963738"/>
            <a:chOff x="562" y="1066"/>
            <a:chExt cx="1300" cy="1237"/>
          </a:xfrm>
        </p:grpSpPr>
        <p:sp>
          <p:nvSpPr>
            <p:cNvPr id="42001" name="AutoShape 118"/>
            <p:cNvSpPr>
              <a:spLocks noChangeAspect="1" noChangeArrowheads="1" noTextEdit="1"/>
            </p:cNvSpPr>
            <p:nvPr/>
          </p:nvSpPr>
          <p:spPr bwMode="auto">
            <a:xfrm>
              <a:off x="562" y="1066"/>
              <a:ext cx="1300" cy="1237"/>
            </a:xfrm>
            <a:prstGeom prst="rect">
              <a:avLst/>
            </a:prstGeom>
            <a:noFill/>
            <a:ln w="9525">
              <a:noFill/>
              <a:miter lim="800000"/>
              <a:headEnd/>
              <a:tailEnd/>
            </a:ln>
          </p:spPr>
          <p:txBody>
            <a:bodyPr/>
            <a:lstStyle/>
            <a:p>
              <a:endParaRPr lang="en-US"/>
            </a:p>
          </p:txBody>
        </p:sp>
        <p:sp>
          <p:nvSpPr>
            <p:cNvPr id="42002" name="Freeform 120"/>
            <p:cNvSpPr>
              <a:spLocks/>
            </p:cNvSpPr>
            <p:nvPr/>
          </p:nvSpPr>
          <p:spPr bwMode="auto">
            <a:xfrm>
              <a:off x="714" y="1066"/>
              <a:ext cx="1148" cy="1237"/>
            </a:xfrm>
            <a:custGeom>
              <a:avLst/>
              <a:gdLst>
                <a:gd name="T0" fmla="*/ 648 w 2034"/>
                <a:gd name="T1" fmla="*/ 465 h 2180"/>
                <a:gd name="T2" fmla="*/ 203 w 2034"/>
                <a:gd name="T3" fmla="*/ 702 h 2180"/>
                <a:gd name="T4" fmla="*/ 0 w 2034"/>
                <a:gd name="T5" fmla="*/ 249 h 2180"/>
                <a:gd name="T6" fmla="*/ 405 w 2034"/>
                <a:gd name="T7" fmla="*/ 0 h 2180"/>
                <a:gd name="T8" fmla="*/ 648 w 2034"/>
                <a:gd name="T9" fmla="*/ 465 h 2180"/>
                <a:gd name="T10" fmla="*/ 0 60000 65536"/>
                <a:gd name="T11" fmla="*/ 0 60000 65536"/>
                <a:gd name="T12" fmla="*/ 0 60000 65536"/>
                <a:gd name="T13" fmla="*/ 0 60000 65536"/>
                <a:gd name="T14" fmla="*/ 0 60000 65536"/>
                <a:gd name="T15" fmla="*/ 0 w 2034"/>
                <a:gd name="T16" fmla="*/ 0 h 2180"/>
                <a:gd name="T17" fmla="*/ 2034 w 2034"/>
                <a:gd name="T18" fmla="*/ 2180 h 2180"/>
              </a:gdLst>
              <a:ahLst/>
              <a:cxnLst>
                <a:cxn ang="T10">
                  <a:pos x="T0" y="T1"/>
                </a:cxn>
                <a:cxn ang="T11">
                  <a:pos x="T2" y="T3"/>
                </a:cxn>
                <a:cxn ang="T12">
                  <a:pos x="T4" y="T5"/>
                </a:cxn>
                <a:cxn ang="T13">
                  <a:pos x="T6" y="T7"/>
                </a:cxn>
                <a:cxn ang="T14">
                  <a:pos x="T8" y="T9"/>
                </a:cxn>
              </a:cxnLst>
              <a:rect l="T15" t="T16" r="T17" b="T18"/>
              <a:pathLst>
                <a:path w="2034" h="2180">
                  <a:moveTo>
                    <a:pt x="2034" y="1445"/>
                  </a:moveTo>
                  <a:lnTo>
                    <a:pt x="637" y="2180"/>
                  </a:lnTo>
                  <a:lnTo>
                    <a:pt x="0" y="773"/>
                  </a:lnTo>
                  <a:lnTo>
                    <a:pt x="1273" y="0"/>
                  </a:lnTo>
                  <a:lnTo>
                    <a:pt x="2034" y="1445"/>
                  </a:lnTo>
                  <a:close/>
                </a:path>
              </a:pathLst>
            </a:custGeom>
            <a:solidFill>
              <a:srgbClr val="FDC95C"/>
            </a:solidFill>
            <a:ln w="9525">
              <a:noFill/>
              <a:round/>
              <a:headEnd/>
              <a:tailEnd/>
            </a:ln>
          </p:spPr>
          <p:txBody>
            <a:bodyPr/>
            <a:lstStyle/>
            <a:p>
              <a:endParaRPr lang="en-US"/>
            </a:p>
          </p:txBody>
        </p:sp>
        <p:sp>
          <p:nvSpPr>
            <p:cNvPr id="42003" name="Freeform 121"/>
            <p:cNvSpPr>
              <a:spLocks/>
            </p:cNvSpPr>
            <p:nvPr/>
          </p:nvSpPr>
          <p:spPr bwMode="auto">
            <a:xfrm>
              <a:off x="562" y="1193"/>
              <a:ext cx="1251" cy="1052"/>
            </a:xfrm>
            <a:custGeom>
              <a:avLst/>
              <a:gdLst>
                <a:gd name="T0" fmla="*/ 71 w 2219"/>
                <a:gd name="T1" fmla="*/ 140 h 1855"/>
                <a:gd name="T2" fmla="*/ 92 w 2219"/>
                <a:gd name="T3" fmla="*/ 132 h 1855"/>
                <a:gd name="T4" fmla="*/ 114 w 2219"/>
                <a:gd name="T5" fmla="*/ 124 h 1855"/>
                <a:gd name="T6" fmla="*/ 135 w 2219"/>
                <a:gd name="T7" fmla="*/ 116 h 1855"/>
                <a:gd name="T8" fmla="*/ 157 w 2219"/>
                <a:gd name="T9" fmla="*/ 109 h 1855"/>
                <a:gd name="T10" fmla="*/ 180 w 2219"/>
                <a:gd name="T11" fmla="*/ 102 h 1855"/>
                <a:gd name="T12" fmla="*/ 202 w 2219"/>
                <a:gd name="T13" fmla="*/ 94 h 1855"/>
                <a:gd name="T14" fmla="*/ 224 w 2219"/>
                <a:gd name="T15" fmla="*/ 87 h 1855"/>
                <a:gd name="T16" fmla="*/ 248 w 2219"/>
                <a:gd name="T17" fmla="*/ 80 h 1855"/>
                <a:gd name="T18" fmla="*/ 272 w 2219"/>
                <a:gd name="T19" fmla="*/ 73 h 1855"/>
                <a:gd name="T20" fmla="*/ 296 w 2219"/>
                <a:gd name="T21" fmla="*/ 66 h 1855"/>
                <a:gd name="T22" fmla="*/ 320 w 2219"/>
                <a:gd name="T23" fmla="*/ 60 h 1855"/>
                <a:gd name="T24" fmla="*/ 345 w 2219"/>
                <a:gd name="T25" fmla="*/ 54 h 1855"/>
                <a:gd name="T26" fmla="*/ 370 w 2219"/>
                <a:gd name="T27" fmla="*/ 48 h 1855"/>
                <a:gd name="T28" fmla="*/ 395 w 2219"/>
                <a:gd name="T29" fmla="*/ 43 h 1855"/>
                <a:gd name="T30" fmla="*/ 420 w 2219"/>
                <a:gd name="T31" fmla="*/ 37 h 1855"/>
                <a:gd name="T32" fmla="*/ 446 w 2219"/>
                <a:gd name="T33" fmla="*/ 32 h 1855"/>
                <a:gd name="T34" fmla="*/ 472 w 2219"/>
                <a:gd name="T35" fmla="*/ 27 h 1855"/>
                <a:gd name="T36" fmla="*/ 499 w 2219"/>
                <a:gd name="T37" fmla="*/ 22 h 1855"/>
                <a:gd name="T38" fmla="*/ 527 w 2219"/>
                <a:gd name="T39" fmla="*/ 18 h 1855"/>
                <a:gd name="T40" fmla="*/ 555 w 2219"/>
                <a:gd name="T41" fmla="*/ 14 h 1855"/>
                <a:gd name="T42" fmla="*/ 582 w 2219"/>
                <a:gd name="T43" fmla="*/ 10 h 1855"/>
                <a:gd name="T44" fmla="*/ 611 w 2219"/>
                <a:gd name="T45" fmla="*/ 6 h 1855"/>
                <a:gd name="T46" fmla="*/ 639 w 2219"/>
                <a:gd name="T47" fmla="*/ 4 h 1855"/>
                <a:gd name="T48" fmla="*/ 661 w 2219"/>
                <a:gd name="T49" fmla="*/ 2 h 1855"/>
                <a:gd name="T50" fmla="*/ 674 w 2219"/>
                <a:gd name="T51" fmla="*/ 1 h 1855"/>
                <a:gd name="T52" fmla="*/ 684 w 2219"/>
                <a:gd name="T53" fmla="*/ 1 h 1855"/>
                <a:gd name="T54" fmla="*/ 697 w 2219"/>
                <a:gd name="T55" fmla="*/ 1 h 1855"/>
                <a:gd name="T56" fmla="*/ 567 w 2219"/>
                <a:gd name="T57" fmla="*/ 590 h 1855"/>
                <a:gd name="T58" fmla="*/ 547 w 2219"/>
                <a:gd name="T59" fmla="*/ 591 h 1855"/>
                <a:gd name="T60" fmla="*/ 518 w 2219"/>
                <a:gd name="T61" fmla="*/ 581 h 1855"/>
                <a:gd name="T62" fmla="*/ 488 w 2219"/>
                <a:gd name="T63" fmla="*/ 571 h 1855"/>
                <a:gd name="T64" fmla="*/ 458 w 2219"/>
                <a:gd name="T65" fmla="*/ 563 h 1855"/>
                <a:gd name="T66" fmla="*/ 429 w 2219"/>
                <a:gd name="T67" fmla="*/ 555 h 1855"/>
                <a:gd name="T68" fmla="*/ 399 w 2219"/>
                <a:gd name="T69" fmla="*/ 548 h 1855"/>
                <a:gd name="T70" fmla="*/ 369 w 2219"/>
                <a:gd name="T71" fmla="*/ 543 h 1855"/>
                <a:gd name="T72" fmla="*/ 340 w 2219"/>
                <a:gd name="T73" fmla="*/ 538 h 1855"/>
                <a:gd name="T74" fmla="*/ 315 w 2219"/>
                <a:gd name="T75" fmla="*/ 534 h 1855"/>
                <a:gd name="T76" fmla="*/ 295 w 2219"/>
                <a:gd name="T77" fmla="*/ 531 h 1855"/>
                <a:gd name="T78" fmla="*/ 277 w 2219"/>
                <a:gd name="T79" fmla="*/ 530 h 1855"/>
                <a:gd name="T80" fmla="*/ 261 w 2219"/>
                <a:gd name="T81" fmla="*/ 528 h 1855"/>
                <a:gd name="T82" fmla="*/ 245 w 2219"/>
                <a:gd name="T83" fmla="*/ 526 h 1855"/>
                <a:gd name="T84" fmla="*/ 228 w 2219"/>
                <a:gd name="T85" fmla="*/ 526 h 1855"/>
                <a:gd name="T86" fmla="*/ 211 w 2219"/>
                <a:gd name="T87" fmla="*/ 525 h 1855"/>
                <a:gd name="T88" fmla="*/ 192 w 2219"/>
                <a:gd name="T89" fmla="*/ 525 h 1855"/>
                <a:gd name="T90" fmla="*/ 0 w 2219"/>
                <a:gd name="T91" fmla="*/ 168 h 1855"/>
                <a:gd name="T92" fmla="*/ 6 w 2219"/>
                <a:gd name="T93" fmla="*/ 166 h 1855"/>
                <a:gd name="T94" fmla="*/ 13 w 2219"/>
                <a:gd name="T95" fmla="*/ 163 h 1855"/>
                <a:gd name="T96" fmla="*/ 21 w 2219"/>
                <a:gd name="T97" fmla="*/ 160 h 1855"/>
                <a:gd name="T98" fmla="*/ 30 w 2219"/>
                <a:gd name="T99" fmla="*/ 156 h 1855"/>
                <a:gd name="T100" fmla="*/ 39 w 2219"/>
                <a:gd name="T101" fmla="*/ 153 h 1855"/>
                <a:gd name="T102" fmla="*/ 47 w 2219"/>
                <a:gd name="T103" fmla="*/ 149 h 1855"/>
                <a:gd name="T104" fmla="*/ 55 w 2219"/>
                <a:gd name="T105" fmla="*/ 146 h 1855"/>
                <a:gd name="T106" fmla="*/ 60 w 2219"/>
                <a:gd name="T107" fmla="*/ 144 h 18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9"/>
                <a:gd name="T163" fmla="*/ 0 h 1855"/>
                <a:gd name="T164" fmla="*/ 2219 w 2219"/>
                <a:gd name="T165" fmla="*/ 1855 h 18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9" h="1855">
                  <a:moveTo>
                    <a:pt x="190" y="447"/>
                  </a:moveTo>
                  <a:lnTo>
                    <a:pt x="223" y="435"/>
                  </a:lnTo>
                  <a:lnTo>
                    <a:pt x="257" y="422"/>
                  </a:lnTo>
                  <a:lnTo>
                    <a:pt x="290" y="409"/>
                  </a:lnTo>
                  <a:lnTo>
                    <a:pt x="325" y="398"/>
                  </a:lnTo>
                  <a:lnTo>
                    <a:pt x="358" y="385"/>
                  </a:lnTo>
                  <a:lnTo>
                    <a:pt x="393" y="374"/>
                  </a:lnTo>
                  <a:lnTo>
                    <a:pt x="426" y="361"/>
                  </a:lnTo>
                  <a:lnTo>
                    <a:pt x="461" y="349"/>
                  </a:lnTo>
                  <a:lnTo>
                    <a:pt x="495" y="338"/>
                  </a:lnTo>
                  <a:lnTo>
                    <a:pt x="531" y="326"/>
                  </a:lnTo>
                  <a:lnTo>
                    <a:pt x="566" y="315"/>
                  </a:lnTo>
                  <a:lnTo>
                    <a:pt x="600" y="304"/>
                  </a:lnTo>
                  <a:lnTo>
                    <a:pt x="636" y="293"/>
                  </a:lnTo>
                  <a:lnTo>
                    <a:pt x="670" y="283"/>
                  </a:lnTo>
                  <a:lnTo>
                    <a:pt x="706" y="271"/>
                  </a:lnTo>
                  <a:lnTo>
                    <a:pt x="742" y="261"/>
                  </a:lnTo>
                  <a:lnTo>
                    <a:pt x="780" y="249"/>
                  </a:lnTo>
                  <a:lnTo>
                    <a:pt x="817" y="239"/>
                  </a:lnTo>
                  <a:lnTo>
                    <a:pt x="855" y="227"/>
                  </a:lnTo>
                  <a:lnTo>
                    <a:pt x="893" y="217"/>
                  </a:lnTo>
                  <a:lnTo>
                    <a:pt x="931" y="207"/>
                  </a:lnTo>
                  <a:lnTo>
                    <a:pt x="969" y="197"/>
                  </a:lnTo>
                  <a:lnTo>
                    <a:pt x="1008" y="187"/>
                  </a:lnTo>
                  <a:lnTo>
                    <a:pt x="1047" y="177"/>
                  </a:lnTo>
                  <a:lnTo>
                    <a:pt x="1085" y="167"/>
                  </a:lnTo>
                  <a:lnTo>
                    <a:pt x="1124" y="158"/>
                  </a:lnTo>
                  <a:lnTo>
                    <a:pt x="1164" y="149"/>
                  </a:lnTo>
                  <a:lnTo>
                    <a:pt x="1203" y="140"/>
                  </a:lnTo>
                  <a:lnTo>
                    <a:pt x="1242" y="132"/>
                  </a:lnTo>
                  <a:lnTo>
                    <a:pt x="1282" y="122"/>
                  </a:lnTo>
                  <a:lnTo>
                    <a:pt x="1321" y="114"/>
                  </a:lnTo>
                  <a:lnTo>
                    <a:pt x="1362" y="106"/>
                  </a:lnTo>
                  <a:lnTo>
                    <a:pt x="1403" y="98"/>
                  </a:lnTo>
                  <a:lnTo>
                    <a:pt x="1446" y="90"/>
                  </a:lnTo>
                  <a:lnTo>
                    <a:pt x="1487" y="82"/>
                  </a:lnTo>
                  <a:lnTo>
                    <a:pt x="1530" y="75"/>
                  </a:lnTo>
                  <a:lnTo>
                    <a:pt x="1572" y="67"/>
                  </a:lnTo>
                  <a:lnTo>
                    <a:pt x="1616" y="60"/>
                  </a:lnTo>
                  <a:lnTo>
                    <a:pt x="1659" y="55"/>
                  </a:lnTo>
                  <a:lnTo>
                    <a:pt x="1703" y="48"/>
                  </a:lnTo>
                  <a:lnTo>
                    <a:pt x="1745" y="42"/>
                  </a:lnTo>
                  <a:lnTo>
                    <a:pt x="1789" y="36"/>
                  </a:lnTo>
                  <a:lnTo>
                    <a:pt x="1833" y="30"/>
                  </a:lnTo>
                  <a:lnTo>
                    <a:pt x="1877" y="26"/>
                  </a:lnTo>
                  <a:lnTo>
                    <a:pt x="1922" y="20"/>
                  </a:lnTo>
                  <a:lnTo>
                    <a:pt x="1965" y="15"/>
                  </a:lnTo>
                  <a:lnTo>
                    <a:pt x="2009" y="12"/>
                  </a:lnTo>
                  <a:lnTo>
                    <a:pt x="2054" y="7"/>
                  </a:lnTo>
                  <a:lnTo>
                    <a:pt x="2078" y="5"/>
                  </a:lnTo>
                  <a:lnTo>
                    <a:pt x="2099" y="4"/>
                  </a:lnTo>
                  <a:lnTo>
                    <a:pt x="2119" y="4"/>
                  </a:lnTo>
                  <a:lnTo>
                    <a:pt x="2137" y="3"/>
                  </a:lnTo>
                  <a:lnTo>
                    <a:pt x="2154" y="3"/>
                  </a:lnTo>
                  <a:lnTo>
                    <a:pt x="2174" y="2"/>
                  </a:lnTo>
                  <a:lnTo>
                    <a:pt x="2195" y="2"/>
                  </a:lnTo>
                  <a:lnTo>
                    <a:pt x="2219" y="0"/>
                  </a:lnTo>
                  <a:lnTo>
                    <a:pt x="1784" y="1834"/>
                  </a:lnTo>
                  <a:lnTo>
                    <a:pt x="1771" y="1855"/>
                  </a:lnTo>
                  <a:lnTo>
                    <a:pt x="1723" y="1837"/>
                  </a:lnTo>
                  <a:lnTo>
                    <a:pt x="1677" y="1821"/>
                  </a:lnTo>
                  <a:lnTo>
                    <a:pt x="1630" y="1806"/>
                  </a:lnTo>
                  <a:lnTo>
                    <a:pt x="1583" y="1791"/>
                  </a:lnTo>
                  <a:lnTo>
                    <a:pt x="1536" y="1776"/>
                  </a:lnTo>
                  <a:lnTo>
                    <a:pt x="1490" y="1764"/>
                  </a:lnTo>
                  <a:lnTo>
                    <a:pt x="1442" y="1750"/>
                  </a:lnTo>
                  <a:lnTo>
                    <a:pt x="1395" y="1738"/>
                  </a:lnTo>
                  <a:lnTo>
                    <a:pt x="1349" y="1727"/>
                  </a:lnTo>
                  <a:lnTo>
                    <a:pt x="1302" y="1715"/>
                  </a:lnTo>
                  <a:lnTo>
                    <a:pt x="1256" y="1705"/>
                  </a:lnTo>
                  <a:lnTo>
                    <a:pt x="1208" y="1696"/>
                  </a:lnTo>
                  <a:lnTo>
                    <a:pt x="1162" y="1688"/>
                  </a:lnTo>
                  <a:lnTo>
                    <a:pt x="1115" y="1678"/>
                  </a:lnTo>
                  <a:lnTo>
                    <a:pt x="1069" y="1671"/>
                  </a:lnTo>
                  <a:lnTo>
                    <a:pt x="1023" y="1664"/>
                  </a:lnTo>
                  <a:lnTo>
                    <a:pt x="991" y="1661"/>
                  </a:lnTo>
                  <a:lnTo>
                    <a:pt x="960" y="1656"/>
                  </a:lnTo>
                  <a:lnTo>
                    <a:pt x="930" y="1653"/>
                  </a:lnTo>
                  <a:lnTo>
                    <a:pt x="901" y="1650"/>
                  </a:lnTo>
                  <a:lnTo>
                    <a:pt x="873" y="1647"/>
                  </a:lnTo>
                  <a:lnTo>
                    <a:pt x="847" y="1644"/>
                  </a:lnTo>
                  <a:lnTo>
                    <a:pt x="821" y="1641"/>
                  </a:lnTo>
                  <a:lnTo>
                    <a:pt x="795" y="1639"/>
                  </a:lnTo>
                  <a:lnTo>
                    <a:pt x="770" y="1637"/>
                  </a:lnTo>
                  <a:lnTo>
                    <a:pt x="744" y="1636"/>
                  </a:lnTo>
                  <a:lnTo>
                    <a:pt x="718" y="1635"/>
                  </a:lnTo>
                  <a:lnTo>
                    <a:pt x="691" y="1633"/>
                  </a:lnTo>
                  <a:lnTo>
                    <a:pt x="664" y="1632"/>
                  </a:lnTo>
                  <a:lnTo>
                    <a:pt x="635" y="1632"/>
                  </a:lnTo>
                  <a:lnTo>
                    <a:pt x="605" y="1632"/>
                  </a:lnTo>
                  <a:lnTo>
                    <a:pt x="574" y="1633"/>
                  </a:lnTo>
                  <a:lnTo>
                    <a:pt x="0" y="523"/>
                  </a:lnTo>
                  <a:lnTo>
                    <a:pt x="8" y="520"/>
                  </a:lnTo>
                  <a:lnTo>
                    <a:pt x="18" y="516"/>
                  </a:lnTo>
                  <a:lnTo>
                    <a:pt x="29" y="512"/>
                  </a:lnTo>
                  <a:lnTo>
                    <a:pt x="40" y="507"/>
                  </a:lnTo>
                  <a:lnTo>
                    <a:pt x="54" y="501"/>
                  </a:lnTo>
                  <a:lnTo>
                    <a:pt x="67" y="497"/>
                  </a:lnTo>
                  <a:lnTo>
                    <a:pt x="81" y="491"/>
                  </a:lnTo>
                  <a:lnTo>
                    <a:pt x="94" y="485"/>
                  </a:lnTo>
                  <a:lnTo>
                    <a:pt x="108" y="479"/>
                  </a:lnTo>
                  <a:lnTo>
                    <a:pt x="122" y="474"/>
                  </a:lnTo>
                  <a:lnTo>
                    <a:pt x="136" y="469"/>
                  </a:lnTo>
                  <a:lnTo>
                    <a:pt x="149" y="463"/>
                  </a:lnTo>
                  <a:lnTo>
                    <a:pt x="160" y="459"/>
                  </a:lnTo>
                  <a:lnTo>
                    <a:pt x="172" y="454"/>
                  </a:lnTo>
                  <a:lnTo>
                    <a:pt x="182" y="451"/>
                  </a:lnTo>
                  <a:lnTo>
                    <a:pt x="190" y="447"/>
                  </a:lnTo>
                  <a:close/>
                </a:path>
              </a:pathLst>
            </a:custGeom>
            <a:solidFill>
              <a:srgbClr val="6F0000"/>
            </a:solidFill>
            <a:ln w="9525">
              <a:noFill/>
              <a:round/>
              <a:headEnd/>
              <a:tailEnd/>
            </a:ln>
          </p:spPr>
          <p:txBody>
            <a:bodyPr/>
            <a:lstStyle/>
            <a:p>
              <a:endParaRPr lang="en-US"/>
            </a:p>
          </p:txBody>
        </p:sp>
        <p:sp>
          <p:nvSpPr>
            <p:cNvPr id="42004" name="Freeform 122"/>
            <p:cNvSpPr>
              <a:spLocks/>
            </p:cNvSpPr>
            <p:nvPr/>
          </p:nvSpPr>
          <p:spPr bwMode="auto">
            <a:xfrm>
              <a:off x="667" y="1681"/>
              <a:ext cx="4" cy="0"/>
            </a:xfrm>
            <a:custGeom>
              <a:avLst/>
              <a:gdLst>
                <a:gd name="T0" fmla="*/ 0 w 9"/>
                <a:gd name="T1" fmla="*/ 0 w 9"/>
                <a:gd name="T2" fmla="*/ 2 w 9"/>
                <a:gd name="T3" fmla="*/ 0 w 9"/>
                <a:gd name="T4" fmla="*/ 0 60000 65536"/>
                <a:gd name="T5" fmla="*/ 0 60000 65536"/>
                <a:gd name="T6" fmla="*/ 0 60000 65536"/>
                <a:gd name="T7" fmla="*/ 0 60000 65536"/>
                <a:gd name="T8" fmla="*/ 0 w 9"/>
                <a:gd name="T9" fmla="*/ 9 w 9"/>
              </a:gdLst>
              <a:ahLst/>
              <a:cxnLst>
                <a:cxn ang="T4">
                  <a:pos x="T0" y="0"/>
                </a:cxn>
                <a:cxn ang="T5">
                  <a:pos x="T1" y="0"/>
                </a:cxn>
                <a:cxn ang="T6">
                  <a:pos x="T2" y="0"/>
                </a:cxn>
                <a:cxn ang="T7">
                  <a:pos x="T3" y="0"/>
                </a:cxn>
              </a:cxnLst>
              <a:rect l="T8" t="0" r="T9" b="0"/>
              <a:pathLst>
                <a:path w="9">
                  <a:moveTo>
                    <a:pt x="0" y="0"/>
                  </a:moveTo>
                  <a:lnTo>
                    <a:pt x="0" y="0"/>
                  </a:lnTo>
                  <a:lnTo>
                    <a:pt x="9" y="0"/>
                  </a:lnTo>
                  <a:lnTo>
                    <a:pt x="0" y="0"/>
                  </a:lnTo>
                  <a:close/>
                </a:path>
              </a:pathLst>
            </a:custGeom>
            <a:solidFill>
              <a:srgbClr val="AFDBCC"/>
            </a:solidFill>
            <a:ln w="9525">
              <a:noFill/>
              <a:round/>
              <a:headEnd/>
              <a:tailEnd/>
            </a:ln>
          </p:spPr>
          <p:txBody>
            <a:bodyPr/>
            <a:lstStyle/>
            <a:p>
              <a:endParaRPr lang="en-US"/>
            </a:p>
          </p:txBody>
        </p:sp>
        <p:sp>
          <p:nvSpPr>
            <p:cNvPr id="42005" name="Rectangle 123"/>
            <p:cNvSpPr>
              <a:spLocks noChangeArrowheads="1"/>
            </p:cNvSpPr>
            <p:nvPr/>
          </p:nvSpPr>
          <p:spPr bwMode="auto">
            <a:xfrm>
              <a:off x="848" y="1909"/>
              <a:ext cx="636" cy="17"/>
            </a:xfrm>
            <a:prstGeom prst="rect">
              <a:avLst/>
            </a:prstGeom>
            <a:solidFill>
              <a:srgbClr val="AFDBCC"/>
            </a:solidFill>
            <a:ln w="9525">
              <a:noFill/>
              <a:miter lim="800000"/>
              <a:headEnd/>
              <a:tailEnd/>
            </a:ln>
          </p:spPr>
          <p:txBody>
            <a:bodyPr/>
            <a:lstStyle/>
            <a:p>
              <a:endParaRPr lang="en-US" sz="1600"/>
            </a:p>
          </p:txBody>
        </p:sp>
        <p:sp>
          <p:nvSpPr>
            <p:cNvPr id="42006" name="Freeform 124"/>
            <p:cNvSpPr>
              <a:spLocks/>
            </p:cNvSpPr>
            <p:nvPr/>
          </p:nvSpPr>
          <p:spPr bwMode="auto">
            <a:xfrm>
              <a:off x="1239" y="1340"/>
              <a:ext cx="115" cy="85"/>
            </a:xfrm>
            <a:custGeom>
              <a:avLst/>
              <a:gdLst>
                <a:gd name="T0" fmla="*/ 43 w 204"/>
                <a:gd name="T1" fmla="*/ 8 h 150"/>
                <a:gd name="T2" fmla="*/ 46 w 204"/>
                <a:gd name="T3" fmla="*/ 8 h 150"/>
                <a:gd name="T4" fmla="*/ 48 w 204"/>
                <a:gd name="T5" fmla="*/ 9 h 150"/>
                <a:gd name="T6" fmla="*/ 51 w 204"/>
                <a:gd name="T7" fmla="*/ 9 h 150"/>
                <a:gd name="T8" fmla="*/ 53 w 204"/>
                <a:gd name="T9" fmla="*/ 8 h 150"/>
                <a:gd name="T10" fmla="*/ 55 w 204"/>
                <a:gd name="T11" fmla="*/ 8 h 150"/>
                <a:gd name="T12" fmla="*/ 58 w 204"/>
                <a:gd name="T13" fmla="*/ 7 h 150"/>
                <a:gd name="T14" fmla="*/ 60 w 204"/>
                <a:gd name="T15" fmla="*/ 6 h 150"/>
                <a:gd name="T16" fmla="*/ 62 w 204"/>
                <a:gd name="T17" fmla="*/ 5 h 150"/>
                <a:gd name="T18" fmla="*/ 59 w 204"/>
                <a:gd name="T19" fmla="*/ 9 h 150"/>
                <a:gd name="T20" fmla="*/ 59 w 204"/>
                <a:gd name="T21" fmla="*/ 14 h 150"/>
                <a:gd name="T22" fmla="*/ 59 w 204"/>
                <a:gd name="T23" fmla="*/ 20 h 150"/>
                <a:gd name="T24" fmla="*/ 60 w 204"/>
                <a:gd name="T25" fmla="*/ 26 h 150"/>
                <a:gd name="T26" fmla="*/ 61 w 204"/>
                <a:gd name="T27" fmla="*/ 32 h 150"/>
                <a:gd name="T28" fmla="*/ 63 w 204"/>
                <a:gd name="T29" fmla="*/ 37 h 150"/>
                <a:gd name="T30" fmla="*/ 64 w 204"/>
                <a:gd name="T31" fmla="*/ 43 h 150"/>
                <a:gd name="T32" fmla="*/ 65 w 204"/>
                <a:gd name="T33" fmla="*/ 46 h 150"/>
                <a:gd name="T34" fmla="*/ 59 w 204"/>
                <a:gd name="T35" fmla="*/ 48 h 150"/>
                <a:gd name="T36" fmla="*/ 54 w 204"/>
                <a:gd name="T37" fmla="*/ 48 h 150"/>
                <a:gd name="T38" fmla="*/ 48 w 204"/>
                <a:gd name="T39" fmla="*/ 47 h 150"/>
                <a:gd name="T40" fmla="*/ 42 w 204"/>
                <a:gd name="T41" fmla="*/ 45 h 150"/>
                <a:gd name="T42" fmla="*/ 36 w 204"/>
                <a:gd name="T43" fmla="*/ 44 h 150"/>
                <a:gd name="T44" fmla="*/ 30 w 204"/>
                <a:gd name="T45" fmla="*/ 41 h 150"/>
                <a:gd name="T46" fmla="*/ 25 w 204"/>
                <a:gd name="T47" fmla="*/ 40 h 150"/>
                <a:gd name="T48" fmla="*/ 19 w 204"/>
                <a:gd name="T49" fmla="*/ 39 h 150"/>
                <a:gd name="T50" fmla="*/ 16 w 204"/>
                <a:gd name="T51" fmla="*/ 39 h 150"/>
                <a:gd name="T52" fmla="*/ 14 w 204"/>
                <a:gd name="T53" fmla="*/ 39 h 150"/>
                <a:gd name="T54" fmla="*/ 12 w 204"/>
                <a:gd name="T55" fmla="*/ 40 h 150"/>
                <a:gd name="T56" fmla="*/ 9 w 204"/>
                <a:gd name="T57" fmla="*/ 41 h 150"/>
                <a:gd name="T58" fmla="*/ 7 w 204"/>
                <a:gd name="T59" fmla="*/ 41 h 150"/>
                <a:gd name="T60" fmla="*/ 6 w 204"/>
                <a:gd name="T61" fmla="*/ 43 h 150"/>
                <a:gd name="T62" fmla="*/ 4 w 204"/>
                <a:gd name="T63" fmla="*/ 44 h 150"/>
                <a:gd name="T64" fmla="*/ 2 w 204"/>
                <a:gd name="T65" fmla="*/ 45 h 150"/>
                <a:gd name="T66" fmla="*/ 2 w 204"/>
                <a:gd name="T67" fmla="*/ 36 h 150"/>
                <a:gd name="T68" fmla="*/ 1 w 204"/>
                <a:gd name="T69" fmla="*/ 24 h 150"/>
                <a:gd name="T70" fmla="*/ 1 w 204"/>
                <a:gd name="T71" fmla="*/ 13 h 150"/>
                <a:gd name="T72" fmla="*/ 0 w 204"/>
                <a:gd name="T73" fmla="*/ 3 h 150"/>
                <a:gd name="T74" fmla="*/ 6 w 204"/>
                <a:gd name="T75" fmla="*/ 1 h 150"/>
                <a:gd name="T76" fmla="*/ 11 w 204"/>
                <a:gd name="T77" fmla="*/ 0 h 150"/>
                <a:gd name="T78" fmla="*/ 16 w 204"/>
                <a:gd name="T79" fmla="*/ 1 h 150"/>
                <a:gd name="T80" fmla="*/ 21 w 204"/>
                <a:gd name="T81" fmla="*/ 2 h 150"/>
                <a:gd name="T82" fmla="*/ 27 w 204"/>
                <a:gd name="T83" fmla="*/ 3 h 150"/>
                <a:gd name="T84" fmla="*/ 33 w 204"/>
                <a:gd name="T85" fmla="*/ 5 h 150"/>
                <a:gd name="T86" fmla="*/ 38 w 204"/>
                <a:gd name="T87" fmla="*/ 7 h 150"/>
                <a:gd name="T88" fmla="*/ 43 w 204"/>
                <a:gd name="T89" fmla="*/ 8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150"/>
                <a:gd name="T137" fmla="*/ 204 w 204"/>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150">
                  <a:moveTo>
                    <a:pt x="136" y="26"/>
                  </a:moveTo>
                  <a:lnTo>
                    <a:pt x="144" y="27"/>
                  </a:lnTo>
                  <a:lnTo>
                    <a:pt x="152" y="28"/>
                  </a:lnTo>
                  <a:lnTo>
                    <a:pt x="159" y="28"/>
                  </a:lnTo>
                  <a:lnTo>
                    <a:pt x="167" y="27"/>
                  </a:lnTo>
                  <a:lnTo>
                    <a:pt x="174" y="25"/>
                  </a:lnTo>
                  <a:lnTo>
                    <a:pt x="181" y="22"/>
                  </a:lnTo>
                  <a:lnTo>
                    <a:pt x="188" y="20"/>
                  </a:lnTo>
                  <a:lnTo>
                    <a:pt x="195" y="15"/>
                  </a:lnTo>
                  <a:lnTo>
                    <a:pt x="187" y="29"/>
                  </a:lnTo>
                  <a:lnTo>
                    <a:pt x="185" y="45"/>
                  </a:lnTo>
                  <a:lnTo>
                    <a:pt x="186" y="63"/>
                  </a:lnTo>
                  <a:lnTo>
                    <a:pt x="189" y="81"/>
                  </a:lnTo>
                  <a:lnTo>
                    <a:pt x="194" y="99"/>
                  </a:lnTo>
                  <a:lnTo>
                    <a:pt x="199" y="117"/>
                  </a:lnTo>
                  <a:lnTo>
                    <a:pt x="203" y="133"/>
                  </a:lnTo>
                  <a:lnTo>
                    <a:pt x="204" y="145"/>
                  </a:lnTo>
                  <a:lnTo>
                    <a:pt x="187" y="150"/>
                  </a:lnTo>
                  <a:lnTo>
                    <a:pt x="170" y="150"/>
                  </a:lnTo>
                  <a:lnTo>
                    <a:pt x="151" y="147"/>
                  </a:lnTo>
                  <a:lnTo>
                    <a:pt x="133" y="142"/>
                  </a:lnTo>
                  <a:lnTo>
                    <a:pt x="113" y="135"/>
                  </a:lnTo>
                  <a:lnTo>
                    <a:pt x="96" y="129"/>
                  </a:lnTo>
                  <a:lnTo>
                    <a:pt x="78" y="124"/>
                  </a:lnTo>
                  <a:lnTo>
                    <a:pt x="60" y="121"/>
                  </a:lnTo>
                  <a:lnTo>
                    <a:pt x="52" y="121"/>
                  </a:lnTo>
                  <a:lnTo>
                    <a:pt x="45" y="122"/>
                  </a:lnTo>
                  <a:lnTo>
                    <a:pt x="37" y="125"/>
                  </a:lnTo>
                  <a:lnTo>
                    <a:pt x="29" y="127"/>
                  </a:lnTo>
                  <a:lnTo>
                    <a:pt x="23" y="129"/>
                  </a:lnTo>
                  <a:lnTo>
                    <a:pt x="19" y="133"/>
                  </a:lnTo>
                  <a:lnTo>
                    <a:pt x="13" y="136"/>
                  </a:lnTo>
                  <a:lnTo>
                    <a:pt x="7" y="141"/>
                  </a:lnTo>
                  <a:lnTo>
                    <a:pt x="6" y="112"/>
                  </a:lnTo>
                  <a:lnTo>
                    <a:pt x="4" y="76"/>
                  </a:lnTo>
                  <a:lnTo>
                    <a:pt x="2" y="41"/>
                  </a:lnTo>
                  <a:lnTo>
                    <a:pt x="0" y="11"/>
                  </a:lnTo>
                  <a:lnTo>
                    <a:pt x="17" y="3"/>
                  </a:lnTo>
                  <a:lnTo>
                    <a:pt x="34" y="0"/>
                  </a:lnTo>
                  <a:lnTo>
                    <a:pt x="51" y="2"/>
                  </a:lnTo>
                  <a:lnTo>
                    <a:pt x="68" y="5"/>
                  </a:lnTo>
                  <a:lnTo>
                    <a:pt x="86" y="10"/>
                  </a:lnTo>
                  <a:lnTo>
                    <a:pt x="103" y="16"/>
                  </a:lnTo>
                  <a:lnTo>
                    <a:pt x="120" y="21"/>
                  </a:lnTo>
                  <a:lnTo>
                    <a:pt x="136" y="26"/>
                  </a:lnTo>
                  <a:close/>
                </a:path>
              </a:pathLst>
            </a:custGeom>
            <a:solidFill>
              <a:srgbClr val="AFDBCC"/>
            </a:solidFill>
            <a:ln w="9525">
              <a:noFill/>
              <a:round/>
              <a:headEnd/>
              <a:tailEnd/>
            </a:ln>
          </p:spPr>
          <p:txBody>
            <a:bodyPr/>
            <a:lstStyle/>
            <a:p>
              <a:endParaRPr lang="en-US"/>
            </a:p>
          </p:txBody>
        </p:sp>
        <p:sp>
          <p:nvSpPr>
            <p:cNvPr id="42007" name="Freeform 125"/>
            <p:cNvSpPr>
              <a:spLocks/>
            </p:cNvSpPr>
            <p:nvPr/>
          </p:nvSpPr>
          <p:spPr bwMode="auto">
            <a:xfrm>
              <a:off x="1239" y="1340"/>
              <a:ext cx="115" cy="85"/>
            </a:xfrm>
            <a:custGeom>
              <a:avLst/>
              <a:gdLst>
                <a:gd name="T0" fmla="*/ 2 w 204"/>
                <a:gd name="T1" fmla="*/ 45 h 150"/>
                <a:gd name="T2" fmla="*/ 4 w 204"/>
                <a:gd name="T3" fmla="*/ 44 h 150"/>
                <a:gd name="T4" fmla="*/ 6 w 204"/>
                <a:gd name="T5" fmla="*/ 43 h 150"/>
                <a:gd name="T6" fmla="*/ 7 w 204"/>
                <a:gd name="T7" fmla="*/ 41 h 150"/>
                <a:gd name="T8" fmla="*/ 9 w 204"/>
                <a:gd name="T9" fmla="*/ 41 h 150"/>
                <a:gd name="T10" fmla="*/ 12 w 204"/>
                <a:gd name="T11" fmla="*/ 40 h 150"/>
                <a:gd name="T12" fmla="*/ 14 w 204"/>
                <a:gd name="T13" fmla="*/ 39 h 150"/>
                <a:gd name="T14" fmla="*/ 16 w 204"/>
                <a:gd name="T15" fmla="*/ 39 h 150"/>
                <a:gd name="T16" fmla="*/ 19 w 204"/>
                <a:gd name="T17" fmla="*/ 39 h 150"/>
                <a:gd name="T18" fmla="*/ 25 w 204"/>
                <a:gd name="T19" fmla="*/ 40 h 150"/>
                <a:gd name="T20" fmla="*/ 30 w 204"/>
                <a:gd name="T21" fmla="*/ 41 h 150"/>
                <a:gd name="T22" fmla="*/ 36 w 204"/>
                <a:gd name="T23" fmla="*/ 44 h 150"/>
                <a:gd name="T24" fmla="*/ 42 w 204"/>
                <a:gd name="T25" fmla="*/ 45 h 150"/>
                <a:gd name="T26" fmla="*/ 48 w 204"/>
                <a:gd name="T27" fmla="*/ 47 h 150"/>
                <a:gd name="T28" fmla="*/ 54 w 204"/>
                <a:gd name="T29" fmla="*/ 48 h 150"/>
                <a:gd name="T30" fmla="*/ 59 w 204"/>
                <a:gd name="T31" fmla="*/ 48 h 150"/>
                <a:gd name="T32" fmla="*/ 65 w 204"/>
                <a:gd name="T33" fmla="*/ 46 h 150"/>
                <a:gd name="T34" fmla="*/ 64 w 204"/>
                <a:gd name="T35" fmla="*/ 43 h 150"/>
                <a:gd name="T36" fmla="*/ 63 w 204"/>
                <a:gd name="T37" fmla="*/ 37 h 150"/>
                <a:gd name="T38" fmla="*/ 61 w 204"/>
                <a:gd name="T39" fmla="*/ 32 h 150"/>
                <a:gd name="T40" fmla="*/ 60 w 204"/>
                <a:gd name="T41" fmla="*/ 26 h 150"/>
                <a:gd name="T42" fmla="*/ 59 w 204"/>
                <a:gd name="T43" fmla="*/ 20 h 150"/>
                <a:gd name="T44" fmla="*/ 59 w 204"/>
                <a:gd name="T45" fmla="*/ 14 h 150"/>
                <a:gd name="T46" fmla="*/ 59 w 204"/>
                <a:gd name="T47" fmla="*/ 9 h 150"/>
                <a:gd name="T48" fmla="*/ 62 w 204"/>
                <a:gd name="T49" fmla="*/ 5 h 150"/>
                <a:gd name="T50" fmla="*/ 60 w 204"/>
                <a:gd name="T51" fmla="*/ 6 h 150"/>
                <a:gd name="T52" fmla="*/ 58 w 204"/>
                <a:gd name="T53" fmla="*/ 7 h 150"/>
                <a:gd name="T54" fmla="*/ 55 w 204"/>
                <a:gd name="T55" fmla="*/ 8 h 150"/>
                <a:gd name="T56" fmla="*/ 53 w 204"/>
                <a:gd name="T57" fmla="*/ 8 h 150"/>
                <a:gd name="T58" fmla="*/ 51 w 204"/>
                <a:gd name="T59" fmla="*/ 9 h 150"/>
                <a:gd name="T60" fmla="*/ 48 w 204"/>
                <a:gd name="T61" fmla="*/ 9 h 150"/>
                <a:gd name="T62" fmla="*/ 46 w 204"/>
                <a:gd name="T63" fmla="*/ 8 h 150"/>
                <a:gd name="T64" fmla="*/ 43 w 204"/>
                <a:gd name="T65" fmla="*/ 8 h 150"/>
                <a:gd name="T66" fmla="*/ 38 w 204"/>
                <a:gd name="T67" fmla="*/ 7 h 150"/>
                <a:gd name="T68" fmla="*/ 33 w 204"/>
                <a:gd name="T69" fmla="*/ 5 h 150"/>
                <a:gd name="T70" fmla="*/ 27 w 204"/>
                <a:gd name="T71" fmla="*/ 3 h 150"/>
                <a:gd name="T72" fmla="*/ 21 w 204"/>
                <a:gd name="T73" fmla="*/ 2 h 150"/>
                <a:gd name="T74" fmla="*/ 16 w 204"/>
                <a:gd name="T75" fmla="*/ 1 h 150"/>
                <a:gd name="T76" fmla="*/ 11 w 204"/>
                <a:gd name="T77" fmla="*/ 0 h 150"/>
                <a:gd name="T78" fmla="*/ 6 w 204"/>
                <a:gd name="T79" fmla="*/ 1 h 150"/>
                <a:gd name="T80" fmla="*/ 0 w 204"/>
                <a:gd name="T81" fmla="*/ 3 h 150"/>
                <a:gd name="T82" fmla="*/ 1 w 204"/>
                <a:gd name="T83" fmla="*/ 13 h 150"/>
                <a:gd name="T84" fmla="*/ 1 w 204"/>
                <a:gd name="T85" fmla="*/ 24 h 150"/>
                <a:gd name="T86" fmla="*/ 2 w 204"/>
                <a:gd name="T87" fmla="*/ 36 h 150"/>
                <a:gd name="T88" fmla="*/ 2 w 204"/>
                <a:gd name="T89" fmla="*/ 45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150"/>
                <a:gd name="T137" fmla="*/ 204 w 204"/>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150">
                  <a:moveTo>
                    <a:pt x="7" y="141"/>
                  </a:moveTo>
                  <a:lnTo>
                    <a:pt x="13" y="136"/>
                  </a:lnTo>
                  <a:lnTo>
                    <a:pt x="19" y="133"/>
                  </a:lnTo>
                  <a:lnTo>
                    <a:pt x="23" y="129"/>
                  </a:lnTo>
                  <a:lnTo>
                    <a:pt x="29" y="127"/>
                  </a:lnTo>
                  <a:lnTo>
                    <a:pt x="37" y="125"/>
                  </a:lnTo>
                  <a:lnTo>
                    <a:pt x="45" y="122"/>
                  </a:lnTo>
                  <a:lnTo>
                    <a:pt x="52" y="121"/>
                  </a:lnTo>
                  <a:lnTo>
                    <a:pt x="60" y="121"/>
                  </a:lnTo>
                  <a:lnTo>
                    <a:pt x="78" y="124"/>
                  </a:lnTo>
                  <a:lnTo>
                    <a:pt x="96" y="129"/>
                  </a:lnTo>
                  <a:lnTo>
                    <a:pt x="113" y="135"/>
                  </a:lnTo>
                  <a:lnTo>
                    <a:pt x="133" y="142"/>
                  </a:lnTo>
                  <a:lnTo>
                    <a:pt x="151" y="147"/>
                  </a:lnTo>
                  <a:lnTo>
                    <a:pt x="170" y="150"/>
                  </a:lnTo>
                  <a:lnTo>
                    <a:pt x="187" y="150"/>
                  </a:lnTo>
                  <a:lnTo>
                    <a:pt x="204" y="145"/>
                  </a:lnTo>
                  <a:lnTo>
                    <a:pt x="203" y="133"/>
                  </a:lnTo>
                  <a:lnTo>
                    <a:pt x="199" y="117"/>
                  </a:lnTo>
                  <a:lnTo>
                    <a:pt x="194" y="99"/>
                  </a:lnTo>
                  <a:lnTo>
                    <a:pt x="189" y="81"/>
                  </a:lnTo>
                  <a:lnTo>
                    <a:pt x="186" y="63"/>
                  </a:lnTo>
                  <a:lnTo>
                    <a:pt x="185" y="45"/>
                  </a:lnTo>
                  <a:lnTo>
                    <a:pt x="187" y="29"/>
                  </a:lnTo>
                  <a:lnTo>
                    <a:pt x="195" y="15"/>
                  </a:lnTo>
                  <a:lnTo>
                    <a:pt x="188" y="20"/>
                  </a:lnTo>
                  <a:lnTo>
                    <a:pt x="181" y="22"/>
                  </a:lnTo>
                  <a:lnTo>
                    <a:pt x="174" y="25"/>
                  </a:lnTo>
                  <a:lnTo>
                    <a:pt x="167" y="27"/>
                  </a:lnTo>
                  <a:lnTo>
                    <a:pt x="159" y="28"/>
                  </a:lnTo>
                  <a:lnTo>
                    <a:pt x="152" y="28"/>
                  </a:lnTo>
                  <a:lnTo>
                    <a:pt x="144" y="27"/>
                  </a:lnTo>
                  <a:lnTo>
                    <a:pt x="136" y="26"/>
                  </a:lnTo>
                  <a:lnTo>
                    <a:pt x="120" y="21"/>
                  </a:lnTo>
                  <a:lnTo>
                    <a:pt x="103" y="16"/>
                  </a:lnTo>
                  <a:lnTo>
                    <a:pt x="86" y="10"/>
                  </a:lnTo>
                  <a:lnTo>
                    <a:pt x="68" y="5"/>
                  </a:lnTo>
                  <a:lnTo>
                    <a:pt x="51" y="2"/>
                  </a:lnTo>
                  <a:lnTo>
                    <a:pt x="34" y="0"/>
                  </a:lnTo>
                  <a:lnTo>
                    <a:pt x="17" y="3"/>
                  </a:lnTo>
                  <a:lnTo>
                    <a:pt x="0" y="11"/>
                  </a:lnTo>
                  <a:lnTo>
                    <a:pt x="2" y="41"/>
                  </a:lnTo>
                  <a:lnTo>
                    <a:pt x="4" y="76"/>
                  </a:lnTo>
                  <a:lnTo>
                    <a:pt x="6" y="112"/>
                  </a:lnTo>
                  <a:lnTo>
                    <a:pt x="7" y="141"/>
                  </a:lnTo>
                  <a:close/>
                </a:path>
              </a:pathLst>
            </a:custGeom>
            <a:solidFill>
              <a:srgbClr val="AFDBCC"/>
            </a:solidFill>
            <a:ln w="9525">
              <a:noFill/>
              <a:round/>
              <a:headEnd/>
              <a:tailEnd/>
            </a:ln>
          </p:spPr>
          <p:txBody>
            <a:bodyPr/>
            <a:lstStyle/>
            <a:p>
              <a:endParaRPr lang="en-US"/>
            </a:p>
          </p:txBody>
        </p:sp>
        <p:sp>
          <p:nvSpPr>
            <p:cNvPr id="42008" name="Rectangle 126"/>
            <p:cNvSpPr>
              <a:spLocks noChangeArrowheads="1"/>
            </p:cNvSpPr>
            <p:nvPr/>
          </p:nvSpPr>
          <p:spPr bwMode="auto">
            <a:xfrm>
              <a:off x="848" y="1909"/>
              <a:ext cx="636" cy="17"/>
            </a:xfrm>
            <a:prstGeom prst="rect">
              <a:avLst/>
            </a:prstGeom>
            <a:solidFill>
              <a:srgbClr val="AFDBCC"/>
            </a:solidFill>
            <a:ln w="9525">
              <a:noFill/>
              <a:miter lim="800000"/>
              <a:headEnd/>
              <a:tailEnd/>
            </a:ln>
          </p:spPr>
          <p:txBody>
            <a:bodyPr/>
            <a:lstStyle/>
            <a:p>
              <a:endParaRPr lang="en-US" sz="1600"/>
            </a:p>
          </p:txBody>
        </p:sp>
        <p:sp>
          <p:nvSpPr>
            <p:cNvPr id="42009" name="Freeform 127"/>
            <p:cNvSpPr>
              <a:spLocks/>
            </p:cNvSpPr>
            <p:nvPr/>
          </p:nvSpPr>
          <p:spPr bwMode="auto">
            <a:xfrm>
              <a:off x="1368" y="1944"/>
              <a:ext cx="271" cy="8"/>
            </a:xfrm>
            <a:custGeom>
              <a:avLst/>
              <a:gdLst>
                <a:gd name="T0" fmla="*/ 0 w 481"/>
                <a:gd name="T1" fmla="*/ 5 h 14"/>
                <a:gd name="T2" fmla="*/ 152 w 481"/>
                <a:gd name="T3" fmla="*/ 5 h 14"/>
                <a:gd name="T4" fmla="*/ 153 w 481"/>
                <a:gd name="T5" fmla="*/ 0 h 14"/>
                <a:gd name="T6" fmla="*/ 0 w 481"/>
                <a:gd name="T7" fmla="*/ 0 h 14"/>
                <a:gd name="T8" fmla="*/ 0 w 481"/>
                <a:gd name="T9" fmla="*/ 5 h 14"/>
                <a:gd name="T10" fmla="*/ 0 60000 65536"/>
                <a:gd name="T11" fmla="*/ 0 60000 65536"/>
                <a:gd name="T12" fmla="*/ 0 60000 65536"/>
                <a:gd name="T13" fmla="*/ 0 60000 65536"/>
                <a:gd name="T14" fmla="*/ 0 60000 65536"/>
                <a:gd name="T15" fmla="*/ 0 w 481"/>
                <a:gd name="T16" fmla="*/ 0 h 14"/>
                <a:gd name="T17" fmla="*/ 481 w 481"/>
                <a:gd name="T18" fmla="*/ 14 h 14"/>
              </a:gdLst>
              <a:ahLst/>
              <a:cxnLst>
                <a:cxn ang="T10">
                  <a:pos x="T0" y="T1"/>
                </a:cxn>
                <a:cxn ang="T11">
                  <a:pos x="T2" y="T3"/>
                </a:cxn>
                <a:cxn ang="T12">
                  <a:pos x="T4" y="T5"/>
                </a:cxn>
                <a:cxn ang="T13">
                  <a:pos x="T6" y="T7"/>
                </a:cxn>
                <a:cxn ang="T14">
                  <a:pos x="T8" y="T9"/>
                </a:cxn>
              </a:cxnLst>
              <a:rect l="T15" t="T16" r="T17" b="T18"/>
              <a:pathLst>
                <a:path w="481" h="14">
                  <a:moveTo>
                    <a:pt x="0" y="14"/>
                  </a:moveTo>
                  <a:lnTo>
                    <a:pt x="477" y="14"/>
                  </a:lnTo>
                  <a:lnTo>
                    <a:pt x="481" y="0"/>
                  </a:lnTo>
                  <a:lnTo>
                    <a:pt x="0" y="0"/>
                  </a:lnTo>
                  <a:lnTo>
                    <a:pt x="0" y="14"/>
                  </a:lnTo>
                  <a:close/>
                </a:path>
              </a:pathLst>
            </a:custGeom>
            <a:solidFill>
              <a:srgbClr val="AFDBCC"/>
            </a:solidFill>
            <a:ln w="9525">
              <a:noFill/>
              <a:round/>
              <a:headEnd/>
              <a:tailEnd/>
            </a:ln>
          </p:spPr>
          <p:txBody>
            <a:bodyPr/>
            <a:lstStyle/>
            <a:p>
              <a:endParaRPr lang="en-US"/>
            </a:p>
          </p:txBody>
        </p:sp>
        <p:sp>
          <p:nvSpPr>
            <p:cNvPr id="42010" name="Freeform 128"/>
            <p:cNvSpPr>
              <a:spLocks/>
            </p:cNvSpPr>
            <p:nvPr/>
          </p:nvSpPr>
          <p:spPr bwMode="auto">
            <a:xfrm>
              <a:off x="667" y="1308"/>
              <a:ext cx="1048" cy="576"/>
            </a:xfrm>
            <a:custGeom>
              <a:avLst/>
              <a:gdLst>
                <a:gd name="T0" fmla="*/ 551 w 1859"/>
                <a:gd name="T1" fmla="*/ 174 h 1017"/>
                <a:gd name="T2" fmla="*/ 521 w 1859"/>
                <a:gd name="T3" fmla="*/ 181 h 1017"/>
                <a:gd name="T4" fmla="*/ 515 w 1859"/>
                <a:gd name="T5" fmla="*/ 148 h 1017"/>
                <a:gd name="T6" fmla="*/ 524 w 1859"/>
                <a:gd name="T7" fmla="*/ 147 h 1017"/>
                <a:gd name="T8" fmla="*/ 515 w 1859"/>
                <a:gd name="T9" fmla="*/ 147 h 1017"/>
                <a:gd name="T10" fmla="*/ 483 w 1859"/>
                <a:gd name="T11" fmla="*/ 114 h 1017"/>
                <a:gd name="T12" fmla="*/ 420 w 1859"/>
                <a:gd name="T13" fmla="*/ 113 h 1017"/>
                <a:gd name="T14" fmla="*/ 355 w 1859"/>
                <a:gd name="T15" fmla="*/ 114 h 1017"/>
                <a:gd name="T16" fmla="*/ 320 w 1859"/>
                <a:gd name="T17" fmla="*/ 142 h 1017"/>
                <a:gd name="T18" fmla="*/ 321 w 1859"/>
                <a:gd name="T19" fmla="*/ 14 h 1017"/>
                <a:gd name="T20" fmla="*/ 324 w 1859"/>
                <a:gd name="T21" fmla="*/ 10 h 1017"/>
                <a:gd name="T22" fmla="*/ 324 w 1859"/>
                <a:gd name="T23" fmla="*/ 5 h 1017"/>
                <a:gd name="T24" fmla="*/ 320 w 1859"/>
                <a:gd name="T25" fmla="*/ 1 h 1017"/>
                <a:gd name="T26" fmla="*/ 313 w 1859"/>
                <a:gd name="T27" fmla="*/ 1 h 1017"/>
                <a:gd name="T28" fmla="*/ 309 w 1859"/>
                <a:gd name="T29" fmla="*/ 5 h 1017"/>
                <a:gd name="T30" fmla="*/ 309 w 1859"/>
                <a:gd name="T31" fmla="*/ 11 h 1017"/>
                <a:gd name="T32" fmla="*/ 312 w 1859"/>
                <a:gd name="T33" fmla="*/ 15 h 1017"/>
                <a:gd name="T34" fmla="*/ 315 w 1859"/>
                <a:gd name="T35" fmla="*/ 142 h 1017"/>
                <a:gd name="T36" fmla="*/ 303 w 1859"/>
                <a:gd name="T37" fmla="*/ 151 h 1017"/>
                <a:gd name="T38" fmla="*/ 305 w 1859"/>
                <a:gd name="T39" fmla="*/ 161 h 1017"/>
                <a:gd name="T40" fmla="*/ 300 w 1859"/>
                <a:gd name="T41" fmla="*/ 165 h 1017"/>
                <a:gd name="T42" fmla="*/ 305 w 1859"/>
                <a:gd name="T43" fmla="*/ 181 h 1017"/>
                <a:gd name="T44" fmla="*/ 39 w 1859"/>
                <a:gd name="T45" fmla="*/ 190 h 1017"/>
                <a:gd name="T46" fmla="*/ 48 w 1859"/>
                <a:gd name="T47" fmla="*/ 211 h 1017"/>
                <a:gd name="T48" fmla="*/ 0 w 1859"/>
                <a:gd name="T49" fmla="*/ 211 h 1017"/>
                <a:gd name="T50" fmla="*/ 0 w 1859"/>
                <a:gd name="T51" fmla="*/ 211 h 1017"/>
                <a:gd name="T52" fmla="*/ 54 w 1859"/>
                <a:gd name="T53" fmla="*/ 314 h 1017"/>
                <a:gd name="T54" fmla="*/ 55 w 1859"/>
                <a:gd name="T55" fmla="*/ 311 h 1017"/>
                <a:gd name="T56" fmla="*/ 55 w 1859"/>
                <a:gd name="T57" fmla="*/ 309 h 1017"/>
                <a:gd name="T58" fmla="*/ 55 w 1859"/>
                <a:gd name="T59" fmla="*/ 308 h 1017"/>
                <a:gd name="T60" fmla="*/ 59 w 1859"/>
                <a:gd name="T61" fmla="*/ 307 h 1017"/>
                <a:gd name="T62" fmla="*/ 59 w 1859"/>
                <a:gd name="T63" fmla="*/ 306 h 1017"/>
                <a:gd name="T64" fmla="*/ 59 w 1859"/>
                <a:gd name="T65" fmla="*/ 306 h 1017"/>
                <a:gd name="T66" fmla="*/ 72 w 1859"/>
                <a:gd name="T67" fmla="*/ 306 h 1017"/>
                <a:gd name="T68" fmla="*/ 204 w 1859"/>
                <a:gd name="T69" fmla="*/ 312 h 1017"/>
                <a:gd name="T70" fmla="*/ 207 w 1859"/>
                <a:gd name="T71" fmla="*/ 318 h 1017"/>
                <a:gd name="T72" fmla="*/ 211 w 1859"/>
                <a:gd name="T73" fmla="*/ 323 h 1017"/>
                <a:gd name="T74" fmla="*/ 218 w 1859"/>
                <a:gd name="T75" fmla="*/ 326 h 1017"/>
                <a:gd name="T76" fmla="*/ 225 w 1859"/>
                <a:gd name="T77" fmla="*/ 326 h 1017"/>
                <a:gd name="T78" fmla="*/ 232 w 1859"/>
                <a:gd name="T79" fmla="*/ 323 h 1017"/>
                <a:gd name="T80" fmla="*/ 236 w 1859"/>
                <a:gd name="T81" fmla="*/ 318 h 1017"/>
                <a:gd name="T82" fmla="*/ 240 w 1859"/>
                <a:gd name="T83" fmla="*/ 312 h 1017"/>
                <a:gd name="T84" fmla="*/ 242 w 1859"/>
                <a:gd name="T85" fmla="*/ 309 h 1017"/>
                <a:gd name="T86" fmla="*/ 245 w 1859"/>
                <a:gd name="T87" fmla="*/ 309 h 1017"/>
                <a:gd name="T88" fmla="*/ 245 w 1859"/>
                <a:gd name="T89" fmla="*/ 312 h 1017"/>
                <a:gd name="T90" fmla="*/ 250 w 1859"/>
                <a:gd name="T91" fmla="*/ 313 h 1017"/>
                <a:gd name="T92" fmla="*/ 255 w 1859"/>
                <a:gd name="T93" fmla="*/ 312 h 1017"/>
                <a:gd name="T94" fmla="*/ 257 w 1859"/>
                <a:gd name="T95" fmla="*/ 305 h 1017"/>
                <a:gd name="T96" fmla="*/ 256 w 1859"/>
                <a:gd name="T97" fmla="*/ 297 h 1017"/>
                <a:gd name="T98" fmla="*/ 315 w 1859"/>
                <a:gd name="T99" fmla="*/ 312 h 1017"/>
                <a:gd name="T100" fmla="*/ 267 w 1859"/>
                <a:gd name="T101" fmla="*/ 322 h 1017"/>
                <a:gd name="T102" fmla="*/ 591 w 1859"/>
                <a:gd name="T103" fmla="*/ 176 h 10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017"/>
                <a:gd name="T158" fmla="*/ 1859 w 1859"/>
                <a:gd name="T159" fmla="*/ 1017 h 10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017">
                  <a:moveTo>
                    <a:pt x="1859" y="544"/>
                  </a:moveTo>
                  <a:lnTo>
                    <a:pt x="1733" y="544"/>
                  </a:lnTo>
                  <a:lnTo>
                    <a:pt x="1733" y="564"/>
                  </a:lnTo>
                  <a:lnTo>
                    <a:pt x="1640" y="564"/>
                  </a:lnTo>
                  <a:lnTo>
                    <a:pt x="1640" y="460"/>
                  </a:lnTo>
                  <a:lnTo>
                    <a:pt x="1620" y="460"/>
                  </a:lnTo>
                  <a:lnTo>
                    <a:pt x="1650" y="458"/>
                  </a:lnTo>
                  <a:lnTo>
                    <a:pt x="1620" y="457"/>
                  </a:lnTo>
                  <a:lnTo>
                    <a:pt x="1642" y="457"/>
                  </a:lnTo>
                  <a:lnTo>
                    <a:pt x="1521" y="355"/>
                  </a:lnTo>
                  <a:lnTo>
                    <a:pt x="1422" y="422"/>
                  </a:lnTo>
                  <a:lnTo>
                    <a:pt x="1321" y="354"/>
                  </a:lnTo>
                  <a:lnTo>
                    <a:pt x="1218" y="424"/>
                  </a:lnTo>
                  <a:lnTo>
                    <a:pt x="1117" y="355"/>
                  </a:lnTo>
                  <a:lnTo>
                    <a:pt x="1010" y="442"/>
                  </a:lnTo>
                  <a:lnTo>
                    <a:pt x="1005" y="442"/>
                  </a:lnTo>
                  <a:lnTo>
                    <a:pt x="1005" y="48"/>
                  </a:lnTo>
                  <a:lnTo>
                    <a:pt x="1011" y="44"/>
                  </a:lnTo>
                  <a:lnTo>
                    <a:pt x="1017" y="39"/>
                  </a:lnTo>
                  <a:lnTo>
                    <a:pt x="1019" y="32"/>
                  </a:lnTo>
                  <a:lnTo>
                    <a:pt x="1020" y="25"/>
                  </a:lnTo>
                  <a:lnTo>
                    <a:pt x="1018" y="15"/>
                  </a:lnTo>
                  <a:lnTo>
                    <a:pt x="1013" y="7"/>
                  </a:lnTo>
                  <a:lnTo>
                    <a:pt x="1005" y="2"/>
                  </a:lnTo>
                  <a:lnTo>
                    <a:pt x="996" y="0"/>
                  </a:lnTo>
                  <a:lnTo>
                    <a:pt x="987" y="2"/>
                  </a:lnTo>
                  <a:lnTo>
                    <a:pt x="979" y="7"/>
                  </a:lnTo>
                  <a:lnTo>
                    <a:pt x="973" y="15"/>
                  </a:lnTo>
                  <a:lnTo>
                    <a:pt x="970" y="25"/>
                  </a:lnTo>
                  <a:lnTo>
                    <a:pt x="972" y="33"/>
                  </a:lnTo>
                  <a:lnTo>
                    <a:pt x="976" y="40"/>
                  </a:lnTo>
                  <a:lnTo>
                    <a:pt x="983" y="46"/>
                  </a:lnTo>
                  <a:lnTo>
                    <a:pt x="990" y="50"/>
                  </a:lnTo>
                  <a:lnTo>
                    <a:pt x="990" y="442"/>
                  </a:lnTo>
                  <a:lnTo>
                    <a:pt x="952" y="441"/>
                  </a:lnTo>
                  <a:lnTo>
                    <a:pt x="952" y="470"/>
                  </a:lnTo>
                  <a:lnTo>
                    <a:pt x="960" y="470"/>
                  </a:lnTo>
                  <a:lnTo>
                    <a:pt x="960" y="502"/>
                  </a:lnTo>
                  <a:lnTo>
                    <a:pt x="946" y="502"/>
                  </a:lnTo>
                  <a:lnTo>
                    <a:pt x="946" y="513"/>
                  </a:lnTo>
                  <a:lnTo>
                    <a:pt x="960" y="513"/>
                  </a:lnTo>
                  <a:lnTo>
                    <a:pt x="960" y="564"/>
                  </a:lnTo>
                  <a:lnTo>
                    <a:pt x="104" y="564"/>
                  </a:lnTo>
                  <a:lnTo>
                    <a:pt x="125" y="594"/>
                  </a:lnTo>
                  <a:lnTo>
                    <a:pt x="151" y="594"/>
                  </a:lnTo>
                  <a:lnTo>
                    <a:pt x="151" y="657"/>
                  </a:lnTo>
                  <a:lnTo>
                    <a:pt x="0" y="658"/>
                  </a:lnTo>
                  <a:lnTo>
                    <a:pt x="0" y="659"/>
                  </a:lnTo>
                  <a:lnTo>
                    <a:pt x="9" y="659"/>
                  </a:lnTo>
                  <a:lnTo>
                    <a:pt x="0" y="659"/>
                  </a:lnTo>
                  <a:lnTo>
                    <a:pt x="169" y="984"/>
                  </a:lnTo>
                  <a:lnTo>
                    <a:pt x="170" y="979"/>
                  </a:lnTo>
                  <a:lnTo>
                    <a:pt x="172" y="974"/>
                  </a:lnTo>
                  <a:lnTo>
                    <a:pt x="173" y="969"/>
                  </a:lnTo>
                  <a:lnTo>
                    <a:pt x="173" y="963"/>
                  </a:lnTo>
                  <a:lnTo>
                    <a:pt x="173" y="962"/>
                  </a:lnTo>
                  <a:lnTo>
                    <a:pt x="173" y="959"/>
                  </a:lnTo>
                  <a:lnTo>
                    <a:pt x="173" y="958"/>
                  </a:lnTo>
                  <a:lnTo>
                    <a:pt x="173" y="957"/>
                  </a:lnTo>
                  <a:lnTo>
                    <a:pt x="185" y="957"/>
                  </a:lnTo>
                  <a:lnTo>
                    <a:pt x="185" y="956"/>
                  </a:lnTo>
                  <a:lnTo>
                    <a:pt x="239" y="956"/>
                  </a:lnTo>
                  <a:lnTo>
                    <a:pt x="226" y="956"/>
                  </a:lnTo>
                  <a:lnTo>
                    <a:pt x="640" y="962"/>
                  </a:lnTo>
                  <a:lnTo>
                    <a:pt x="642" y="973"/>
                  </a:lnTo>
                  <a:lnTo>
                    <a:pt x="646" y="984"/>
                  </a:lnTo>
                  <a:lnTo>
                    <a:pt x="651" y="993"/>
                  </a:lnTo>
                  <a:lnTo>
                    <a:pt x="658" y="1001"/>
                  </a:lnTo>
                  <a:lnTo>
                    <a:pt x="666" y="1008"/>
                  </a:lnTo>
                  <a:lnTo>
                    <a:pt x="676" y="1012"/>
                  </a:lnTo>
                  <a:lnTo>
                    <a:pt x="686" y="1016"/>
                  </a:lnTo>
                  <a:lnTo>
                    <a:pt x="696" y="1017"/>
                  </a:lnTo>
                  <a:lnTo>
                    <a:pt x="708" y="1016"/>
                  </a:lnTo>
                  <a:lnTo>
                    <a:pt x="718" y="1012"/>
                  </a:lnTo>
                  <a:lnTo>
                    <a:pt x="729" y="1008"/>
                  </a:lnTo>
                  <a:lnTo>
                    <a:pt x="737" y="1001"/>
                  </a:lnTo>
                  <a:lnTo>
                    <a:pt x="744" y="993"/>
                  </a:lnTo>
                  <a:lnTo>
                    <a:pt x="749" y="982"/>
                  </a:lnTo>
                  <a:lnTo>
                    <a:pt x="754" y="972"/>
                  </a:lnTo>
                  <a:lnTo>
                    <a:pt x="756" y="961"/>
                  </a:lnTo>
                  <a:lnTo>
                    <a:pt x="763" y="962"/>
                  </a:lnTo>
                  <a:lnTo>
                    <a:pt x="768" y="963"/>
                  </a:lnTo>
                  <a:lnTo>
                    <a:pt x="770" y="963"/>
                  </a:lnTo>
                  <a:lnTo>
                    <a:pt x="771" y="963"/>
                  </a:lnTo>
                  <a:lnTo>
                    <a:pt x="771" y="972"/>
                  </a:lnTo>
                  <a:lnTo>
                    <a:pt x="776" y="973"/>
                  </a:lnTo>
                  <a:lnTo>
                    <a:pt x="785" y="974"/>
                  </a:lnTo>
                  <a:lnTo>
                    <a:pt x="795" y="976"/>
                  </a:lnTo>
                  <a:lnTo>
                    <a:pt x="802" y="972"/>
                  </a:lnTo>
                  <a:lnTo>
                    <a:pt x="805" y="964"/>
                  </a:lnTo>
                  <a:lnTo>
                    <a:pt x="807" y="951"/>
                  </a:lnTo>
                  <a:lnTo>
                    <a:pt x="807" y="938"/>
                  </a:lnTo>
                  <a:lnTo>
                    <a:pt x="806" y="925"/>
                  </a:lnTo>
                  <a:lnTo>
                    <a:pt x="989" y="925"/>
                  </a:lnTo>
                  <a:lnTo>
                    <a:pt x="989" y="971"/>
                  </a:lnTo>
                  <a:lnTo>
                    <a:pt x="840" y="967"/>
                  </a:lnTo>
                  <a:lnTo>
                    <a:pt x="840" y="1002"/>
                  </a:lnTo>
                  <a:lnTo>
                    <a:pt x="1754" y="994"/>
                  </a:lnTo>
                  <a:lnTo>
                    <a:pt x="1859" y="548"/>
                  </a:lnTo>
                  <a:lnTo>
                    <a:pt x="1859" y="544"/>
                  </a:lnTo>
                  <a:close/>
                </a:path>
              </a:pathLst>
            </a:custGeom>
            <a:solidFill>
              <a:srgbClr val="AFDBCC"/>
            </a:solidFill>
            <a:ln w="9525">
              <a:noFill/>
              <a:round/>
              <a:headEnd/>
              <a:tailEnd/>
            </a:ln>
          </p:spPr>
          <p:txBody>
            <a:bodyPr/>
            <a:lstStyle/>
            <a:p>
              <a:endParaRPr lang="en-US"/>
            </a:p>
          </p:txBody>
        </p:sp>
        <p:sp>
          <p:nvSpPr>
            <p:cNvPr id="42011" name="Freeform 129"/>
            <p:cNvSpPr>
              <a:spLocks/>
            </p:cNvSpPr>
            <p:nvPr/>
          </p:nvSpPr>
          <p:spPr bwMode="auto">
            <a:xfrm>
              <a:off x="736" y="1506"/>
              <a:ext cx="1054" cy="351"/>
            </a:xfrm>
            <a:custGeom>
              <a:avLst/>
              <a:gdLst>
                <a:gd name="T0" fmla="*/ 0 w 1867"/>
                <a:gd name="T1" fmla="*/ 66 h 619"/>
                <a:gd name="T2" fmla="*/ 255 w 1867"/>
                <a:gd name="T3" fmla="*/ 66 h 619"/>
                <a:gd name="T4" fmla="*/ 255 w 1867"/>
                <a:gd name="T5" fmla="*/ 28 h 619"/>
                <a:gd name="T6" fmla="*/ 275 w 1867"/>
                <a:gd name="T7" fmla="*/ 28 h 619"/>
                <a:gd name="T8" fmla="*/ 302 w 1867"/>
                <a:gd name="T9" fmla="*/ 2 h 619"/>
                <a:gd name="T10" fmla="*/ 335 w 1867"/>
                <a:gd name="T11" fmla="*/ 24 h 619"/>
                <a:gd name="T12" fmla="*/ 369 w 1867"/>
                <a:gd name="T13" fmla="*/ 0 h 619"/>
                <a:gd name="T14" fmla="*/ 401 w 1867"/>
                <a:gd name="T15" fmla="*/ 24 h 619"/>
                <a:gd name="T16" fmla="*/ 435 w 1867"/>
                <a:gd name="T17" fmla="*/ 0 h 619"/>
                <a:gd name="T18" fmla="*/ 465 w 1867"/>
                <a:gd name="T19" fmla="*/ 25 h 619"/>
                <a:gd name="T20" fmla="*/ 465 w 1867"/>
                <a:gd name="T21" fmla="*/ 66 h 619"/>
                <a:gd name="T22" fmla="*/ 595 w 1867"/>
                <a:gd name="T23" fmla="*/ 67 h 619"/>
                <a:gd name="T24" fmla="*/ 595 w 1867"/>
                <a:gd name="T25" fmla="*/ 199 h 619"/>
                <a:gd name="T26" fmla="*/ 264 w 1867"/>
                <a:gd name="T27" fmla="*/ 197 h 619"/>
                <a:gd name="T28" fmla="*/ 264 w 1867"/>
                <a:gd name="T29" fmla="*/ 173 h 619"/>
                <a:gd name="T30" fmla="*/ 0 w 1867"/>
                <a:gd name="T31" fmla="*/ 173 h 619"/>
                <a:gd name="T32" fmla="*/ 0 w 1867"/>
                <a:gd name="T33" fmla="*/ 66 h 6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7"/>
                <a:gd name="T52" fmla="*/ 0 h 619"/>
                <a:gd name="T53" fmla="*/ 1867 w 1867"/>
                <a:gd name="T54" fmla="*/ 619 h 6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7" h="619">
                  <a:moveTo>
                    <a:pt x="0" y="204"/>
                  </a:moveTo>
                  <a:lnTo>
                    <a:pt x="799" y="204"/>
                  </a:lnTo>
                  <a:lnTo>
                    <a:pt x="799" y="88"/>
                  </a:lnTo>
                  <a:lnTo>
                    <a:pt x="865" y="88"/>
                  </a:lnTo>
                  <a:lnTo>
                    <a:pt x="948" y="5"/>
                  </a:lnTo>
                  <a:lnTo>
                    <a:pt x="1050" y="74"/>
                  </a:lnTo>
                  <a:lnTo>
                    <a:pt x="1156" y="0"/>
                  </a:lnTo>
                  <a:lnTo>
                    <a:pt x="1259" y="74"/>
                  </a:lnTo>
                  <a:lnTo>
                    <a:pt x="1365" y="0"/>
                  </a:lnTo>
                  <a:lnTo>
                    <a:pt x="1458" y="78"/>
                  </a:lnTo>
                  <a:lnTo>
                    <a:pt x="1458" y="204"/>
                  </a:lnTo>
                  <a:lnTo>
                    <a:pt x="1867" y="209"/>
                  </a:lnTo>
                  <a:lnTo>
                    <a:pt x="1867" y="619"/>
                  </a:lnTo>
                  <a:lnTo>
                    <a:pt x="827" y="613"/>
                  </a:lnTo>
                  <a:lnTo>
                    <a:pt x="827" y="538"/>
                  </a:lnTo>
                  <a:lnTo>
                    <a:pt x="0" y="538"/>
                  </a:lnTo>
                  <a:lnTo>
                    <a:pt x="0" y="204"/>
                  </a:lnTo>
                  <a:close/>
                </a:path>
              </a:pathLst>
            </a:custGeom>
            <a:solidFill>
              <a:srgbClr val="FFFFFF"/>
            </a:solidFill>
            <a:ln w="9525">
              <a:noFill/>
              <a:round/>
              <a:headEnd/>
              <a:tailEnd/>
            </a:ln>
          </p:spPr>
          <p:txBody>
            <a:bodyPr/>
            <a:lstStyle/>
            <a:p>
              <a:endParaRPr lang="en-US"/>
            </a:p>
          </p:txBody>
        </p:sp>
        <p:sp>
          <p:nvSpPr>
            <p:cNvPr id="42012" name="Rectangle 130"/>
            <p:cNvSpPr>
              <a:spLocks noChangeArrowheads="1"/>
            </p:cNvSpPr>
            <p:nvPr/>
          </p:nvSpPr>
          <p:spPr bwMode="auto">
            <a:xfrm>
              <a:off x="1531" y="1560"/>
              <a:ext cx="20" cy="291"/>
            </a:xfrm>
            <a:prstGeom prst="rect">
              <a:avLst/>
            </a:prstGeom>
            <a:solidFill>
              <a:srgbClr val="D8D8D8"/>
            </a:solidFill>
            <a:ln w="9525">
              <a:noFill/>
              <a:miter lim="800000"/>
              <a:headEnd/>
              <a:tailEnd/>
            </a:ln>
          </p:spPr>
          <p:txBody>
            <a:bodyPr/>
            <a:lstStyle/>
            <a:p>
              <a:endParaRPr lang="en-US" sz="1600"/>
            </a:p>
          </p:txBody>
        </p:sp>
        <p:sp>
          <p:nvSpPr>
            <p:cNvPr id="42013" name="Freeform 131"/>
            <p:cNvSpPr>
              <a:spLocks/>
            </p:cNvSpPr>
            <p:nvPr/>
          </p:nvSpPr>
          <p:spPr bwMode="auto">
            <a:xfrm>
              <a:off x="1229" y="1503"/>
              <a:ext cx="324" cy="69"/>
            </a:xfrm>
            <a:custGeom>
              <a:avLst/>
              <a:gdLst>
                <a:gd name="T0" fmla="*/ 0 w 574"/>
                <a:gd name="T1" fmla="*/ 25 h 122"/>
                <a:gd name="T2" fmla="*/ 28 w 574"/>
                <a:gd name="T3" fmla="*/ 3 h 122"/>
                <a:gd name="T4" fmla="*/ 58 w 574"/>
                <a:gd name="T5" fmla="*/ 24 h 122"/>
                <a:gd name="T6" fmla="*/ 92 w 574"/>
                <a:gd name="T7" fmla="*/ 0 h 122"/>
                <a:gd name="T8" fmla="*/ 121 w 574"/>
                <a:gd name="T9" fmla="*/ 25 h 122"/>
                <a:gd name="T10" fmla="*/ 156 w 574"/>
                <a:gd name="T11" fmla="*/ 2 h 122"/>
                <a:gd name="T12" fmla="*/ 183 w 574"/>
                <a:gd name="T13" fmla="*/ 28 h 122"/>
                <a:gd name="T14" fmla="*/ 179 w 574"/>
                <a:gd name="T15" fmla="*/ 36 h 122"/>
                <a:gd name="T16" fmla="*/ 55 w 574"/>
                <a:gd name="T17" fmla="*/ 35 h 122"/>
                <a:gd name="T18" fmla="*/ 3 w 574"/>
                <a:gd name="T19" fmla="*/ 39 h 122"/>
                <a:gd name="T20" fmla="*/ 0 w 574"/>
                <a:gd name="T21" fmla="*/ 25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4"/>
                <a:gd name="T34" fmla="*/ 0 h 122"/>
                <a:gd name="T35" fmla="*/ 574 w 574"/>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4" h="122">
                  <a:moveTo>
                    <a:pt x="0" y="80"/>
                  </a:moveTo>
                  <a:lnTo>
                    <a:pt x="86" y="11"/>
                  </a:lnTo>
                  <a:lnTo>
                    <a:pt x="181" y="76"/>
                  </a:lnTo>
                  <a:lnTo>
                    <a:pt x="288" y="0"/>
                  </a:lnTo>
                  <a:lnTo>
                    <a:pt x="379" y="80"/>
                  </a:lnTo>
                  <a:lnTo>
                    <a:pt x="490" y="7"/>
                  </a:lnTo>
                  <a:lnTo>
                    <a:pt x="574" y="87"/>
                  </a:lnTo>
                  <a:lnTo>
                    <a:pt x="563" y="112"/>
                  </a:lnTo>
                  <a:lnTo>
                    <a:pt x="174" y="109"/>
                  </a:lnTo>
                  <a:lnTo>
                    <a:pt x="10" y="122"/>
                  </a:lnTo>
                  <a:lnTo>
                    <a:pt x="0" y="80"/>
                  </a:lnTo>
                  <a:close/>
                </a:path>
              </a:pathLst>
            </a:custGeom>
            <a:solidFill>
              <a:srgbClr val="B2B2B2"/>
            </a:solidFill>
            <a:ln w="9525">
              <a:noFill/>
              <a:round/>
              <a:headEnd/>
              <a:tailEnd/>
            </a:ln>
          </p:spPr>
          <p:txBody>
            <a:bodyPr/>
            <a:lstStyle/>
            <a:p>
              <a:endParaRPr lang="en-US"/>
            </a:p>
          </p:txBody>
        </p:sp>
        <p:sp>
          <p:nvSpPr>
            <p:cNvPr id="42014" name="Rectangle 132"/>
            <p:cNvSpPr>
              <a:spLocks noChangeArrowheads="1"/>
            </p:cNvSpPr>
            <p:nvPr/>
          </p:nvSpPr>
          <p:spPr bwMode="auto">
            <a:xfrm>
              <a:off x="1209" y="1554"/>
              <a:ext cx="339" cy="40"/>
            </a:xfrm>
            <a:prstGeom prst="rect">
              <a:avLst/>
            </a:prstGeom>
            <a:solidFill>
              <a:srgbClr val="D8D8D8"/>
            </a:solidFill>
            <a:ln w="9525">
              <a:noFill/>
              <a:miter lim="800000"/>
              <a:headEnd/>
              <a:tailEnd/>
            </a:ln>
          </p:spPr>
          <p:txBody>
            <a:bodyPr/>
            <a:lstStyle/>
            <a:p>
              <a:endParaRPr lang="en-US" sz="1600"/>
            </a:p>
          </p:txBody>
        </p:sp>
        <p:sp>
          <p:nvSpPr>
            <p:cNvPr id="42015" name="Freeform 133"/>
            <p:cNvSpPr>
              <a:spLocks/>
            </p:cNvSpPr>
            <p:nvPr/>
          </p:nvSpPr>
          <p:spPr bwMode="auto">
            <a:xfrm>
              <a:off x="1206" y="1554"/>
              <a:ext cx="347" cy="14"/>
            </a:xfrm>
            <a:custGeom>
              <a:avLst/>
              <a:gdLst>
                <a:gd name="T0" fmla="*/ 196 w 613"/>
                <a:gd name="T1" fmla="*/ 8 h 25"/>
                <a:gd name="T2" fmla="*/ 196 w 613"/>
                <a:gd name="T3" fmla="*/ 0 h 25"/>
                <a:gd name="T4" fmla="*/ 0 w 613"/>
                <a:gd name="T5" fmla="*/ 2 h 25"/>
                <a:gd name="T6" fmla="*/ 0 w 613"/>
                <a:gd name="T7" fmla="*/ 8 h 25"/>
                <a:gd name="T8" fmla="*/ 196 w 613"/>
                <a:gd name="T9" fmla="*/ 8 h 25"/>
                <a:gd name="T10" fmla="*/ 0 60000 65536"/>
                <a:gd name="T11" fmla="*/ 0 60000 65536"/>
                <a:gd name="T12" fmla="*/ 0 60000 65536"/>
                <a:gd name="T13" fmla="*/ 0 60000 65536"/>
                <a:gd name="T14" fmla="*/ 0 60000 65536"/>
                <a:gd name="T15" fmla="*/ 0 w 613"/>
                <a:gd name="T16" fmla="*/ 0 h 25"/>
                <a:gd name="T17" fmla="*/ 613 w 613"/>
                <a:gd name="T18" fmla="*/ 25 h 25"/>
              </a:gdLst>
              <a:ahLst/>
              <a:cxnLst>
                <a:cxn ang="T10">
                  <a:pos x="T0" y="T1"/>
                </a:cxn>
                <a:cxn ang="T11">
                  <a:pos x="T2" y="T3"/>
                </a:cxn>
                <a:cxn ang="T12">
                  <a:pos x="T4" y="T5"/>
                </a:cxn>
                <a:cxn ang="T13">
                  <a:pos x="T6" y="T7"/>
                </a:cxn>
                <a:cxn ang="T14">
                  <a:pos x="T8" y="T9"/>
                </a:cxn>
              </a:cxnLst>
              <a:rect l="T15" t="T16" r="T17" b="T18"/>
              <a:pathLst>
                <a:path w="613" h="25">
                  <a:moveTo>
                    <a:pt x="613" y="25"/>
                  </a:moveTo>
                  <a:lnTo>
                    <a:pt x="613" y="0"/>
                  </a:lnTo>
                  <a:lnTo>
                    <a:pt x="0" y="7"/>
                  </a:lnTo>
                  <a:lnTo>
                    <a:pt x="0" y="25"/>
                  </a:lnTo>
                  <a:lnTo>
                    <a:pt x="613" y="25"/>
                  </a:lnTo>
                  <a:close/>
                </a:path>
              </a:pathLst>
            </a:custGeom>
            <a:solidFill>
              <a:srgbClr val="B2B2B2"/>
            </a:solidFill>
            <a:ln w="9525">
              <a:noFill/>
              <a:round/>
              <a:headEnd/>
              <a:tailEnd/>
            </a:ln>
          </p:spPr>
          <p:txBody>
            <a:bodyPr/>
            <a:lstStyle/>
            <a:p>
              <a:endParaRPr lang="en-US"/>
            </a:p>
          </p:txBody>
        </p:sp>
        <p:sp>
          <p:nvSpPr>
            <p:cNvPr id="42016" name="Freeform 134"/>
            <p:cNvSpPr>
              <a:spLocks/>
            </p:cNvSpPr>
            <p:nvPr/>
          </p:nvSpPr>
          <p:spPr bwMode="auto">
            <a:xfrm>
              <a:off x="1206" y="1673"/>
              <a:ext cx="191" cy="135"/>
            </a:xfrm>
            <a:custGeom>
              <a:avLst/>
              <a:gdLst>
                <a:gd name="T0" fmla="*/ 0 w 337"/>
                <a:gd name="T1" fmla="*/ 0 h 236"/>
                <a:gd name="T2" fmla="*/ 108 w 337"/>
                <a:gd name="T3" fmla="*/ 0 h 236"/>
                <a:gd name="T4" fmla="*/ 66 w 337"/>
                <a:gd name="T5" fmla="*/ 75 h 236"/>
                <a:gd name="T6" fmla="*/ 0 w 337"/>
                <a:gd name="T7" fmla="*/ 77 h 236"/>
                <a:gd name="T8" fmla="*/ 0 w 337"/>
                <a:gd name="T9" fmla="*/ 0 h 236"/>
                <a:gd name="T10" fmla="*/ 0 60000 65536"/>
                <a:gd name="T11" fmla="*/ 0 60000 65536"/>
                <a:gd name="T12" fmla="*/ 0 60000 65536"/>
                <a:gd name="T13" fmla="*/ 0 60000 65536"/>
                <a:gd name="T14" fmla="*/ 0 60000 65536"/>
                <a:gd name="T15" fmla="*/ 0 w 337"/>
                <a:gd name="T16" fmla="*/ 0 h 236"/>
                <a:gd name="T17" fmla="*/ 337 w 337"/>
                <a:gd name="T18" fmla="*/ 236 h 236"/>
              </a:gdLst>
              <a:ahLst/>
              <a:cxnLst>
                <a:cxn ang="T10">
                  <a:pos x="T0" y="T1"/>
                </a:cxn>
                <a:cxn ang="T11">
                  <a:pos x="T2" y="T3"/>
                </a:cxn>
                <a:cxn ang="T12">
                  <a:pos x="T4" y="T5"/>
                </a:cxn>
                <a:cxn ang="T13">
                  <a:pos x="T6" y="T7"/>
                </a:cxn>
                <a:cxn ang="T14">
                  <a:pos x="T8" y="T9"/>
                </a:cxn>
              </a:cxnLst>
              <a:rect l="T15" t="T16" r="T17" b="T18"/>
              <a:pathLst>
                <a:path w="337" h="236">
                  <a:moveTo>
                    <a:pt x="0" y="0"/>
                  </a:moveTo>
                  <a:lnTo>
                    <a:pt x="337" y="0"/>
                  </a:lnTo>
                  <a:lnTo>
                    <a:pt x="206" y="229"/>
                  </a:lnTo>
                  <a:lnTo>
                    <a:pt x="0" y="236"/>
                  </a:lnTo>
                  <a:lnTo>
                    <a:pt x="0" y="0"/>
                  </a:lnTo>
                  <a:close/>
                </a:path>
              </a:pathLst>
            </a:custGeom>
            <a:solidFill>
              <a:srgbClr val="D8D8D8"/>
            </a:solidFill>
            <a:ln w="9525">
              <a:noFill/>
              <a:round/>
              <a:headEnd/>
              <a:tailEnd/>
            </a:ln>
          </p:spPr>
          <p:txBody>
            <a:bodyPr/>
            <a:lstStyle/>
            <a:p>
              <a:endParaRPr lang="en-US"/>
            </a:p>
          </p:txBody>
        </p:sp>
        <p:sp>
          <p:nvSpPr>
            <p:cNvPr id="42017" name="Rectangle 135"/>
            <p:cNvSpPr>
              <a:spLocks noChangeArrowheads="1"/>
            </p:cNvSpPr>
            <p:nvPr/>
          </p:nvSpPr>
          <p:spPr bwMode="auto">
            <a:xfrm>
              <a:off x="736" y="1628"/>
              <a:ext cx="467" cy="26"/>
            </a:xfrm>
            <a:prstGeom prst="rect">
              <a:avLst/>
            </a:prstGeom>
            <a:solidFill>
              <a:srgbClr val="D8D8D8"/>
            </a:solidFill>
            <a:ln w="9525">
              <a:noFill/>
              <a:miter lim="800000"/>
              <a:headEnd/>
              <a:tailEnd/>
            </a:ln>
          </p:spPr>
          <p:txBody>
            <a:bodyPr/>
            <a:lstStyle/>
            <a:p>
              <a:endParaRPr lang="en-US" sz="1600"/>
            </a:p>
          </p:txBody>
        </p:sp>
        <p:sp>
          <p:nvSpPr>
            <p:cNvPr id="42018" name="Rectangle 136"/>
            <p:cNvSpPr>
              <a:spLocks noChangeArrowheads="1"/>
            </p:cNvSpPr>
            <p:nvPr/>
          </p:nvSpPr>
          <p:spPr bwMode="auto">
            <a:xfrm>
              <a:off x="1570" y="1628"/>
              <a:ext cx="218" cy="32"/>
            </a:xfrm>
            <a:prstGeom prst="rect">
              <a:avLst/>
            </a:prstGeom>
            <a:solidFill>
              <a:srgbClr val="D8D8D8"/>
            </a:solidFill>
            <a:ln w="9525">
              <a:noFill/>
              <a:miter lim="800000"/>
              <a:headEnd/>
              <a:tailEnd/>
            </a:ln>
          </p:spPr>
          <p:txBody>
            <a:bodyPr/>
            <a:lstStyle/>
            <a:p>
              <a:endParaRPr lang="en-US" sz="1600"/>
            </a:p>
          </p:txBody>
        </p:sp>
        <p:sp>
          <p:nvSpPr>
            <p:cNvPr id="42019" name="Rectangle 137"/>
            <p:cNvSpPr>
              <a:spLocks noChangeArrowheads="1"/>
            </p:cNvSpPr>
            <p:nvPr/>
          </p:nvSpPr>
          <p:spPr bwMode="auto">
            <a:xfrm>
              <a:off x="784" y="1667"/>
              <a:ext cx="66" cy="99"/>
            </a:xfrm>
            <a:prstGeom prst="rect">
              <a:avLst/>
            </a:prstGeom>
            <a:solidFill>
              <a:srgbClr val="000000"/>
            </a:solidFill>
            <a:ln w="9525">
              <a:noFill/>
              <a:miter lim="800000"/>
              <a:headEnd/>
              <a:tailEnd/>
            </a:ln>
          </p:spPr>
          <p:txBody>
            <a:bodyPr/>
            <a:lstStyle/>
            <a:p>
              <a:endParaRPr lang="en-US" sz="1600"/>
            </a:p>
          </p:txBody>
        </p:sp>
        <p:sp>
          <p:nvSpPr>
            <p:cNvPr id="42020" name="Rectangle 138"/>
            <p:cNvSpPr>
              <a:spLocks noChangeArrowheads="1"/>
            </p:cNvSpPr>
            <p:nvPr/>
          </p:nvSpPr>
          <p:spPr bwMode="auto">
            <a:xfrm>
              <a:off x="890" y="1667"/>
              <a:ext cx="66" cy="99"/>
            </a:xfrm>
            <a:prstGeom prst="rect">
              <a:avLst/>
            </a:prstGeom>
            <a:solidFill>
              <a:srgbClr val="000000"/>
            </a:solidFill>
            <a:ln w="9525">
              <a:noFill/>
              <a:miter lim="800000"/>
              <a:headEnd/>
              <a:tailEnd/>
            </a:ln>
          </p:spPr>
          <p:txBody>
            <a:bodyPr/>
            <a:lstStyle/>
            <a:p>
              <a:endParaRPr lang="en-US" sz="1600"/>
            </a:p>
          </p:txBody>
        </p:sp>
        <p:sp>
          <p:nvSpPr>
            <p:cNvPr id="42021" name="Rectangle 139"/>
            <p:cNvSpPr>
              <a:spLocks noChangeArrowheads="1"/>
            </p:cNvSpPr>
            <p:nvPr/>
          </p:nvSpPr>
          <p:spPr bwMode="auto">
            <a:xfrm>
              <a:off x="989" y="1667"/>
              <a:ext cx="64" cy="99"/>
            </a:xfrm>
            <a:prstGeom prst="rect">
              <a:avLst/>
            </a:prstGeom>
            <a:solidFill>
              <a:srgbClr val="000000"/>
            </a:solidFill>
            <a:ln w="9525">
              <a:noFill/>
              <a:miter lim="800000"/>
              <a:headEnd/>
              <a:tailEnd/>
            </a:ln>
          </p:spPr>
          <p:txBody>
            <a:bodyPr/>
            <a:lstStyle/>
            <a:p>
              <a:endParaRPr lang="en-US" sz="1600"/>
            </a:p>
          </p:txBody>
        </p:sp>
        <p:sp>
          <p:nvSpPr>
            <p:cNvPr id="42022" name="Rectangle 140"/>
            <p:cNvSpPr>
              <a:spLocks noChangeArrowheads="1"/>
            </p:cNvSpPr>
            <p:nvPr/>
          </p:nvSpPr>
          <p:spPr bwMode="auto">
            <a:xfrm>
              <a:off x="1086" y="1667"/>
              <a:ext cx="65" cy="99"/>
            </a:xfrm>
            <a:prstGeom prst="rect">
              <a:avLst/>
            </a:prstGeom>
            <a:solidFill>
              <a:srgbClr val="000000"/>
            </a:solidFill>
            <a:ln w="9525">
              <a:noFill/>
              <a:miter lim="800000"/>
              <a:headEnd/>
              <a:tailEnd/>
            </a:ln>
          </p:spPr>
          <p:txBody>
            <a:bodyPr/>
            <a:lstStyle/>
            <a:p>
              <a:endParaRPr lang="en-US" sz="1600"/>
            </a:p>
          </p:txBody>
        </p:sp>
        <p:sp>
          <p:nvSpPr>
            <p:cNvPr id="42023" name="Rectangle 141"/>
            <p:cNvSpPr>
              <a:spLocks noChangeArrowheads="1"/>
            </p:cNvSpPr>
            <p:nvPr/>
          </p:nvSpPr>
          <p:spPr bwMode="auto">
            <a:xfrm>
              <a:off x="1604" y="1667"/>
              <a:ext cx="64" cy="99"/>
            </a:xfrm>
            <a:prstGeom prst="rect">
              <a:avLst/>
            </a:prstGeom>
            <a:solidFill>
              <a:srgbClr val="000000"/>
            </a:solidFill>
            <a:ln w="9525">
              <a:noFill/>
              <a:miter lim="800000"/>
              <a:headEnd/>
              <a:tailEnd/>
            </a:ln>
          </p:spPr>
          <p:txBody>
            <a:bodyPr/>
            <a:lstStyle/>
            <a:p>
              <a:endParaRPr lang="en-US" sz="1600"/>
            </a:p>
          </p:txBody>
        </p:sp>
        <p:sp>
          <p:nvSpPr>
            <p:cNvPr id="42024" name="Rectangle 142"/>
            <p:cNvSpPr>
              <a:spLocks noChangeArrowheads="1"/>
            </p:cNvSpPr>
            <p:nvPr/>
          </p:nvSpPr>
          <p:spPr bwMode="auto">
            <a:xfrm>
              <a:off x="1694" y="1667"/>
              <a:ext cx="64" cy="99"/>
            </a:xfrm>
            <a:prstGeom prst="rect">
              <a:avLst/>
            </a:prstGeom>
            <a:solidFill>
              <a:srgbClr val="000000"/>
            </a:solidFill>
            <a:ln w="9525">
              <a:noFill/>
              <a:miter lim="800000"/>
              <a:headEnd/>
              <a:tailEnd/>
            </a:ln>
          </p:spPr>
          <p:txBody>
            <a:bodyPr/>
            <a:lstStyle/>
            <a:p>
              <a:endParaRPr lang="en-US" sz="1600"/>
            </a:p>
          </p:txBody>
        </p:sp>
        <p:sp>
          <p:nvSpPr>
            <p:cNvPr id="42025" name="Rectangle 143"/>
            <p:cNvSpPr>
              <a:spLocks noChangeArrowheads="1"/>
            </p:cNvSpPr>
            <p:nvPr/>
          </p:nvSpPr>
          <p:spPr bwMode="auto">
            <a:xfrm>
              <a:off x="1424" y="1667"/>
              <a:ext cx="89" cy="99"/>
            </a:xfrm>
            <a:prstGeom prst="rect">
              <a:avLst/>
            </a:prstGeom>
            <a:solidFill>
              <a:srgbClr val="000000"/>
            </a:solidFill>
            <a:ln w="9525">
              <a:noFill/>
              <a:miter lim="800000"/>
              <a:headEnd/>
              <a:tailEnd/>
            </a:ln>
          </p:spPr>
          <p:txBody>
            <a:bodyPr/>
            <a:lstStyle/>
            <a:p>
              <a:endParaRPr lang="en-US" sz="1600"/>
            </a:p>
          </p:txBody>
        </p:sp>
        <p:sp>
          <p:nvSpPr>
            <p:cNvPr id="42026" name="Freeform 144"/>
            <p:cNvSpPr>
              <a:spLocks/>
            </p:cNvSpPr>
            <p:nvPr/>
          </p:nvSpPr>
          <p:spPr bwMode="auto">
            <a:xfrm>
              <a:off x="1162" y="1660"/>
              <a:ext cx="250" cy="20"/>
            </a:xfrm>
            <a:custGeom>
              <a:avLst/>
              <a:gdLst>
                <a:gd name="T0" fmla="*/ 132 w 444"/>
                <a:gd name="T1" fmla="*/ 11 h 36"/>
                <a:gd name="T2" fmla="*/ 141 w 444"/>
                <a:gd name="T3" fmla="*/ 0 h 36"/>
                <a:gd name="T4" fmla="*/ 0 w 444"/>
                <a:gd name="T5" fmla="*/ 0 h 36"/>
                <a:gd name="T6" fmla="*/ 8 w 444"/>
                <a:gd name="T7" fmla="*/ 11 h 36"/>
                <a:gd name="T8" fmla="*/ 132 w 444"/>
                <a:gd name="T9" fmla="*/ 11 h 36"/>
                <a:gd name="T10" fmla="*/ 0 60000 65536"/>
                <a:gd name="T11" fmla="*/ 0 60000 65536"/>
                <a:gd name="T12" fmla="*/ 0 60000 65536"/>
                <a:gd name="T13" fmla="*/ 0 60000 65536"/>
                <a:gd name="T14" fmla="*/ 0 60000 65536"/>
                <a:gd name="T15" fmla="*/ 0 w 444"/>
                <a:gd name="T16" fmla="*/ 0 h 36"/>
                <a:gd name="T17" fmla="*/ 444 w 444"/>
                <a:gd name="T18" fmla="*/ 36 h 36"/>
              </a:gdLst>
              <a:ahLst/>
              <a:cxnLst>
                <a:cxn ang="T10">
                  <a:pos x="T0" y="T1"/>
                </a:cxn>
                <a:cxn ang="T11">
                  <a:pos x="T2" y="T3"/>
                </a:cxn>
                <a:cxn ang="T12">
                  <a:pos x="T4" y="T5"/>
                </a:cxn>
                <a:cxn ang="T13">
                  <a:pos x="T6" y="T7"/>
                </a:cxn>
                <a:cxn ang="T14">
                  <a:pos x="T8" y="T9"/>
                </a:cxn>
              </a:cxnLst>
              <a:rect l="T15" t="T16" r="T17" b="T18"/>
              <a:pathLst>
                <a:path w="444" h="36">
                  <a:moveTo>
                    <a:pt x="416" y="36"/>
                  </a:moveTo>
                  <a:lnTo>
                    <a:pt x="444" y="0"/>
                  </a:lnTo>
                  <a:lnTo>
                    <a:pt x="0" y="0"/>
                  </a:lnTo>
                  <a:lnTo>
                    <a:pt x="24" y="36"/>
                  </a:lnTo>
                  <a:lnTo>
                    <a:pt x="416" y="36"/>
                  </a:lnTo>
                  <a:close/>
                </a:path>
              </a:pathLst>
            </a:custGeom>
            <a:solidFill>
              <a:srgbClr val="000000"/>
            </a:solidFill>
            <a:ln w="9525">
              <a:noFill/>
              <a:round/>
              <a:headEnd/>
              <a:tailEnd/>
            </a:ln>
          </p:spPr>
          <p:txBody>
            <a:bodyPr/>
            <a:lstStyle/>
            <a:p>
              <a:endParaRPr lang="en-US"/>
            </a:p>
          </p:txBody>
        </p:sp>
        <p:sp>
          <p:nvSpPr>
            <p:cNvPr id="42027" name="Rectangle 145"/>
            <p:cNvSpPr>
              <a:spLocks noChangeArrowheads="1"/>
            </p:cNvSpPr>
            <p:nvPr/>
          </p:nvSpPr>
          <p:spPr bwMode="auto">
            <a:xfrm>
              <a:off x="1241" y="1697"/>
              <a:ext cx="59" cy="118"/>
            </a:xfrm>
            <a:prstGeom prst="rect">
              <a:avLst/>
            </a:prstGeom>
            <a:solidFill>
              <a:srgbClr val="000000"/>
            </a:solidFill>
            <a:ln w="9525">
              <a:noFill/>
              <a:miter lim="800000"/>
              <a:headEnd/>
              <a:tailEnd/>
            </a:ln>
          </p:spPr>
          <p:txBody>
            <a:bodyPr/>
            <a:lstStyle/>
            <a:p>
              <a:endParaRPr lang="en-US" sz="1600"/>
            </a:p>
          </p:txBody>
        </p:sp>
        <p:sp>
          <p:nvSpPr>
            <p:cNvPr id="42028" name="Freeform 146"/>
            <p:cNvSpPr>
              <a:spLocks/>
            </p:cNvSpPr>
            <p:nvPr/>
          </p:nvSpPr>
          <p:spPr bwMode="auto">
            <a:xfrm>
              <a:off x="1183" y="1544"/>
              <a:ext cx="393" cy="17"/>
            </a:xfrm>
            <a:custGeom>
              <a:avLst/>
              <a:gdLst>
                <a:gd name="T0" fmla="*/ 221 w 698"/>
                <a:gd name="T1" fmla="*/ 6 h 29"/>
                <a:gd name="T2" fmla="*/ 0 w 698"/>
                <a:gd name="T3" fmla="*/ 0 h 29"/>
                <a:gd name="T4" fmla="*/ 0 w 698"/>
                <a:gd name="T5" fmla="*/ 10 h 29"/>
                <a:gd name="T6" fmla="*/ 221 w 698"/>
                <a:gd name="T7" fmla="*/ 6 h 29"/>
                <a:gd name="T8" fmla="*/ 0 60000 65536"/>
                <a:gd name="T9" fmla="*/ 0 60000 65536"/>
                <a:gd name="T10" fmla="*/ 0 60000 65536"/>
                <a:gd name="T11" fmla="*/ 0 60000 65536"/>
                <a:gd name="T12" fmla="*/ 0 w 698"/>
                <a:gd name="T13" fmla="*/ 0 h 29"/>
                <a:gd name="T14" fmla="*/ 698 w 698"/>
                <a:gd name="T15" fmla="*/ 29 h 29"/>
              </a:gdLst>
              <a:ahLst/>
              <a:cxnLst>
                <a:cxn ang="T8">
                  <a:pos x="T0" y="T1"/>
                </a:cxn>
                <a:cxn ang="T9">
                  <a:pos x="T2" y="T3"/>
                </a:cxn>
                <a:cxn ang="T10">
                  <a:pos x="T4" y="T5"/>
                </a:cxn>
                <a:cxn ang="T11">
                  <a:pos x="T6" y="T7"/>
                </a:cxn>
              </a:cxnLst>
              <a:rect l="T12" t="T13" r="T14" b="T15"/>
              <a:pathLst>
                <a:path w="698" h="29">
                  <a:moveTo>
                    <a:pt x="698" y="17"/>
                  </a:moveTo>
                  <a:lnTo>
                    <a:pt x="0" y="0"/>
                  </a:lnTo>
                  <a:lnTo>
                    <a:pt x="0" y="29"/>
                  </a:lnTo>
                  <a:lnTo>
                    <a:pt x="698" y="17"/>
                  </a:lnTo>
                  <a:close/>
                </a:path>
              </a:pathLst>
            </a:custGeom>
            <a:solidFill>
              <a:srgbClr val="000000"/>
            </a:solidFill>
            <a:ln w="9525">
              <a:noFill/>
              <a:round/>
              <a:headEnd/>
              <a:tailEnd/>
            </a:ln>
          </p:spPr>
          <p:txBody>
            <a:bodyPr/>
            <a:lstStyle/>
            <a:p>
              <a:endParaRPr lang="en-US"/>
            </a:p>
          </p:txBody>
        </p:sp>
        <p:sp>
          <p:nvSpPr>
            <p:cNvPr id="42029" name="Rectangle 147"/>
            <p:cNvSpPr>
              <a:spLocks noChangeArrowheads="1"/>
            </p:cNvSpPr>
            <p:nvPr/>
          </p:nvSpPr>
          <p:spPr bwMode="auto">
            <a:xfrm>
              <a:off x="1551" y="1555"/>
              <a:ext cx="20" cy="296"/>
            </a:xfrm>
            <a:prstGeom prst="rect">
              <a:avLst/>
            </a:prstGeom>
            <a:solidFill>
              <a:srgbClr val="000000"/>
            </a:solidFill>
            <a:ln w="9525">
              <a:noFill/>
              <a:miter lim="800000"/>
              <a:headEnd/>
              <a:tailEnd/>
            </a:ln>
          </p:spPr>
          <p:txBody>
            <a:bodyPr/>
            <a:lstStyle/>
            <a:p>
              <a:endParaRPr lang="en-US" sz="1600"/>
            </a:p>
          </p:txBody>
        </p:sp>
        <p:sp>
          <p:nvSpPr>
            <p:cNvPr id="42030" name="Freeform 148"/>
            <p:cNvSpPr>
              <a:spLocks/>
            </p:cNvSpPr>
            <p:nvPr/>
          </p:nvSpPr>
          <p:spPr bwMode="auto">
            <a:xfrm>
              <a:off x="704" y="1615"/>
              <a:ext cx="505" cy="16"/>
            </a:xfrm>
            <a:custGeom>
              <a:avLst/>
              <a:gdLst>
                <a:gd name="T0" fmla="*/ 286 w 893"/>
                <a:gd name="T1" fmla="*/ 9 h 29"/>
                <a:gd name="T2" fmla="*/ 286 w 893"/>
                <a:gd name="T3" fmla="*/ 0 h 29"/>
                <a:gd name="T4" fmla="*/ 0 w 893"/>
                <a:gd name="T5" fmla="*/ 0 h 29"/>
                <a:gd name="T6" fmla="*/ 7 w 893"/>
                <a:gd name="T7" fmla="*/ 9 h 29"/>
                <a:gd name="T8" fmla="*/ 286 w 893"/>
                <a:gd name="T9" fmla="*/ 9 h 29"/>
                <a:gd name="T10" fmla="*/ 0 60000 65536"/>
                <a:gd name="T11" fmla="*/ 0 60000 65536"/>
                <a:gd name="T12" fmla="*/ 0 60000 65536"/>
                <a:gd name="T13" fmla="*/ 0 60000 65536"/>
                <a:gd name="T14" fmla="*/ 0 60000 65536"/>
                <a:gd name="T15" fmla="*/ 0 w 893"/>
                <a:gd name="T16" fmla="*/ 0 h 29"/>
                <a:gd name="T17" fmla="*/ 893 w 893"/>
                <a:gd name="T18" fmla="*/ 29 h 29"/>
              </a:gdLst>
              <a:ahLst/>
              <a:cxnLst>
                <a:cxn ang="T10">
                  <a:pos x="T0" y="T1"/>
                </a:cxn>
                <a:cxn ang="T11">
                  <a:pos x="T2" y="T3"/>
                </a:cxn>
                <a:cxn ang="T12">
                  <a:pos x="T4" y="T5"/>
                </a:cxn>
                <a:cxn ang="T13">
                  <a:pos x="T6" y="T7"/>
                </a:cxn>
                <a:cxn ang="T14">
                  <a:pos x="T8" y="T9"/>
                </a:cxn>
              </a:cxnLst>
              <a:rect l="T15" t="T16" r="T17" b="T18"/>
              <a:pathLst>
                <a:path w="893" h="29">
                  <a:moveTo>
                    <a:pt x="893" y="29"/>
                  </a:moveTo>
                  <a:lnTo>
                    <a:pt x="893" y="0"/>
                  </a:lnTo>
                  <a:lnTo>
                    <a:pt x="0" y="0"/>
                  </a:lnTo>
                  <a:lnTo>
                    <a:pt x="21" y="29"/>
                  </a:lnTo>
                  <a:lnTo>
                    <a:pt x="893" y="29"/>
                  </a:lnTo>
                  <a:close/>
                </a:path>
              </a:pathLst>
            </a:custGeom>
            <a:solidFill>
              <a:srgbClr val="000000"/>
            </a:solidFill>
            <a:ln w="9525">
              <a:noFill/>
              <a:round/>
              <a:headEnd/>
              <a:tailEnd/>
            </a:ln>
          </p:spPr>
          <p:txBody>
            <a:bodyPr/>
            <a:lstStyle/>
            <a:p>
              <a:endParaRPr lang="en-US"/>
            </a:p>
          </p:txBody>
        </p:sp>
        <p:sp>
          <p:nvSpPr>
            <p:cNvPr id="42031" name="Rectangle 149"/>
            <p:cNvSpPr>
              <a:spLocks noChangeArrowheads="1"/>
            </p:cNvSpPr>
            <p:nvPr/>
          </p:nvSpPr>
          <p:spPr bwMode="auto">
            <a:xfrm>
              <a:off x="1784" y="1628"/>
              <a:ext cx="13" cy="222"/>
            </a:xfrm>
            <a:prstGeom prst="rect">
              <a:avLst/>
            </a:prstGeom>
            <a:solidFill>
              <a:srgbClr val="000000"/>
            </a:solidFill>
            <a:ln w="9525">
              <a:noFill/>
              <a:miter lim="800000"/>
              <a:headEnd/>
              <a:tailEnd/>
            </a:ln>
          </p:spPr>
          <p:txBody>
            <a:bodyPr/>
            <a:lstStyle/>
            <a:p>
              <a:endParaRPr lang="en-US" sz="1600"/>
            </a:p>
          </p:txBody>
        </p:sp>
        <p:sp>
          <p:nvSpPr>
            <p:cNvPr id="42032" name="Rectangle 150"/>
            <p:cNvSpPr>
              <a:spLocks noChangeArrowheads="1"/>
            </p:cNvSpPr>
            <p:nvPr/>
          </p:nvSpPr>
          <p:spPr bwMode="auto">
            <a:xfrm>
              <a:off x="731" y="1628"/>
              <a:ext cx="13" cy="182"/>
            </a:xfrm>
            <a:prstGeom prst="rect">
              <a:avLst/>
            </a:prstGeom>
            <a:solidFill>
              <a:srgbClr val="000000"/>
            </a:solidFill>
            <a:ln w="9525">
              <a:noFill/>
              <a:miter lim="800000"/>
              <a:headEnd/>
              <a:tailEnd/>
            </a:ln>
          </p:spPr>
          <p:txBody>
            <a:bodyPr/>
            <a:lstStyle/>
            <a:p>
              <a:endParaRPr lang="en-US" sz="1600"/>
            </a:p>
          </p:txBody>
        </p:sp>
        <p:sp>
          <p:nvSpPr>
            <p:cNvPr id="42033" name="Freeform 151"/>
            <p:cNvSpPr>
              <a:spLocks/>
            </p:cNvSpPr>
            <p:nvPr/>
          </p:nvSpPr>
          <p:spPr bwMode="auto">
            <a:xfrm>
              <a:off x="702" y="1798"/>
              <a:ext cx="999" cy="22"/>
            </a:xfrm>
            <a:custGeom>
              <a:avLst/>
              <a:gdLst>
                <a:gd name="T0" fmla="*/ 554 w 1768"/>
                <a:gd name="T1" fmla="*/ 13 h 37"/>
                <a:gd name="T2" fmla="*/ 564 w 1768"/>
                <a:gd name="T3" fmla="*/ 0 h 37"/>
                <a:gd name="T4" fmla="*/ 0 w 1768"/>
                <a:gd name="T5" fmla="*/ 0 h 37"/>
                <a:gd name="T6" fmla="*/ 0 w 1768"/>
                <a:gd name="T7" fmla="*/ 13 h 37"/>
                <a:gd name="T8" fmla="*/ 554 w 1768"/>
                <a:gd name="T9" fmla="*/ 13 h 37"/>
                <a:gd name="T10" fmla="*/ 0 60000 65536"/>
                <a:gd name="T11" fmla="*/ 0 60000 65536"/>
                <a:gd name="T12" fmla="*/ 0 60000 65536"/>
                <a:gd name="T13" fmla="*/ 0 60000 65536"/>
                <a:gd name="T14" fmla="*/ 0 60000 65536"/>
                <a:gd name="T15" fmla="*/ 0 w 1768"/>
                <a:gd name="T16" fmla="*/ 0 h 37"/>
                <a:gd name="T17" fmla="*/ 1768 w 1768"/>
                <a:gd name="T18" fmla="*/ 37 h 37"/>
              </a:gdLst>
              <a:ahLst/>
              <a:cxnLst>
                <a:cxn ang="T10">
                  <a:pos x="T0" y="T1"/>
                </a:cxn>
                <a:cxn ang="T11">
                  <a:pos x="T2" y="T3"/>
                </a:cxn>
                <a:cxn ang="T12">
                  <a:pos x="T4" y="T5"/>
                </a:cxn>
                <a:cxn ang="T13">
                  <a:pos x="T6" y="T7"/>
                </a:cxn>
                <a:cxn ang="T14">
                  <a:pos x="T8" y="T9"/>
                </a:cxn>
              </a:cxnLst>
              <a:rect l="T15" t="T16" r="T17" b="T18"/>
              <a:pathLst>
                <a:path w="1768" h="37">
                  <a:moveTo>
                    <a:pt x="1735" y="37"/>
                  </a:moveTo>
                  <a:lnTo>
                    <a:pt x="1768" y="0"/>
                  </a:lnTo>
                  <a:lnTo>
                    <a:pt x="0" y="0"/>
                  </a:lnTo>
                  <a:lnTo>
                    <a:pt x="0" y="37"/>
                  </a:lnTo>
                  <a:lnTo>
                    <a:pt x="1735" y="37"/>
                  </a:lnTo>
                  <a:close/>
                </a:path>
              </a:pathLst>
            </a:custGeom>
            <a:solidFill>
              <a:srgbClr val="000000"/>
            </a:solidFill>
            <a:ln w="9525">
              <a:noFill/>
              <a:round/>
              <a:headEnd/>
              <a:tailEnd/>
            </a:ln>
          </p:spPr>
          <p:txBody>
            <a:bodyPr/>
            <a:lstStyle/>
            <a:p>
              <a:endParaRPr lang="en-US"/>
            </a:p>
          </p:txBody>
        </p:sp>
        <p:sp>
          <p:nvSpPr>
            <p:cNvPr id="42034" name="Freeform 152"/>
            <p:cNvSpPr>
              <a:spLocks/>
            </p:cNvSpPr>
            <p:nvPr/>
          </p:nvSpPr>
          <p:spPr bwMode="auto">
            <a:xfrm>
              <a:off x="1219" y="1326"/>
              <a:ext cx="77" cy="79"/>
            </a:xfrm>
            <a:custGeom>
              <a:avLst/>
              <a:gdLst>
                <a:gd name="T0" fmla="*/ 44 w 135"/>
                <a:gd name="T1" fmla="*/ 8 h 142"/>
                <a:gd name="T2" fmla="*/ 39 w 135"/>
                <a:gd name="T3" fmla="*/ 7 h 142"/>
                <a:gd name="T4" fmla="*/ 33 w 135"/>
                <a:gd name="T5" fmla="*/ 5 h 142"/>
                <a:gd name="T6" fmla="*/ 27 w 135"/>
                <a:gd name="T7" fmla="*/ 3 h 142"/>
                <a:gd name="T8" fmla="*/ 22 w 135"/>
                <a:gd name="T9" fmla="*/ 2 h 142"/>
                <a:gd name="T10" fmla="*/ 17 w 135"/>
                <a:gd name="T11" fmla="*/ 1 h 142"/>
                <a:gd name="T12" fmla="*/ 11 w 135"/>
                <a:gd name="T13" fmla="*/ 0 h 142"/>
                <a:gd name="T14" fmla="*/ 5 w 135"/>
                <a:gd name="T15" fmla="*/ 1 h 142"/>
                <a:gd name="T16" fmla="*/ 0 w 135"/>
                <a:gd name="T17" fmla="*/ 4 h 142"/>
                <a:gd name="T18" fmla="*/ 1 w 135"/>
                <a:gd name="T19" fmla="*/ 12 h 142"/>
                <a:gd name="T20" fmla="*/ 1 w 135"/>
                <a:gd name="T21" fmla="*/ 23 h 142"/>
                <a:gd name="T22" fmla="*/ 2 w 135"/>
                <a:gd name="T23" fmla="*/ 34 h 142"/>
                <a:gd name="T24" fmla="*/ 2 w 135"/>
                <a:gd name="T25" fmla="*/ 44 h 142"/>
                <a:gd name="T26" fmla="*/ 4 w 135"/>
                <a:gd name="T27" fmla="*/ 42 h 142"/>
                <a:gd name="T28" fmla="*/ 6 w 135"/>
                <a:gd name="T29" fmla="*/ 41 h 142"/>
                <a:gd name="T30" fmla="*/ 7 w 135"/>
                <a:gd name="T31" fmla="*/ 40 h 142"/>
                <a:gd name="T32" fmla="*/ 9 w 135"/>
                <a:gd name="T33" fmla="*/ 40 h 142"/>
                <a:gd name="T34" fmla="*/ 8 w 135"/>
                <a:gd name="T35" fmla="*/ 33 h 142"/>
                <a:gd name="T36" fmla="*/ 7 w 135"/>
                <a:gd name="T37" fmla="*/ 25 h 142"/>
                <a:gd name="T38" fmla="*/ 6 w 135"/>
                <a:gd name="T39" fmla="*/ 17 h 142"/>
                <a:gd name="T40" fmla="*/ 5 w 135"/>
                <a:gd name="T41" fmla="*/ 11 h 142"/>
                <a:gd name="T42" fmla="*/ 10 w 135"/>
                <a:gd name="T43" fmla="*/ 8 h 142"/>
                <a:gd name="T44" fmla="*/ 14 w 135"/>
                <a:gd name="T45" fmla="*/ 6 h 142"/>
                <a:gd name="T46" fmla="*/ 19 w 135"/>
                <a:gd name="T47" fmla="*/ 6 h 142"/>
                <a:gd name="T48" fmla="*/ 24 w 135"/>
                <a:gd name="T49" fmla="*/ 6 h 142"/>
                <a:gd name="T50" fmla="*/ 29 w 135"/>
                <a:gd name="T51" fmla="*/ 7 h 142"/>
                <a:gd name="T52" fmla="*/ 34 w 135"/>
                <a:gd name="T53" fmla="*/ 7 h 142"/>
                <a:gd name="T54" fmla="*/ 39 w 135"/>
                <a:gd name="T55" fmla="*/ 8 h 142"/>
                <a:gd name="T56" fmla="*/ 44 w 135"/>
                <a:gd name="T57" fmla="*/ 8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42"/>
                <a:gd name="T89" fmla="*/ 135 w 135"/>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42">
                  <a:moveTo>
                    <a:pt x="135" y="26"/>
                  </a:moveTo>
                  <a:lnTo>
                    <a:pt x="119" y="21"/>
                  </a:lnTo>
                  <a:lnTo>
                    <a:pt x="102" y="16"/>
                  </a:lnTo>
                  <a:lnTo>
                    <a:pt x="85" y="11"/>
                  </a:lnTo>
                  <a:lnTo>
                    <a:pt x="67" y="5"/>
                  </a:lnTo>
                  <a:lnTo>
                    <a:pt x="50" y="1"/>
                  </a:lnTo>
                  <a:lnTo>
                    <a:pt x="33" y="0"/>
                  </a:lnTo>
                  <a:lnTo>
                    <a:pt x="16" y="4"/>
                  </a:lnTo>
                  <a:lnTo>
                    <a:pt x="0" y="12"/>
                  </a:lnTo>
                  <a:lnTo>
                    <a:pt x="1" y="40"/>
                  </a:lnTo>
                  <a:lnTo>
                    <a:pt x="3" y="76"/>
                  </a:lnTo>
                  <a:lnTo>
                    <a:pt x="5" y="112"/>
                  </a:lnTo>
                  <a:lnTo>
                    <a:pt x="6" y="142"/>
                  </a:lnTo>
                  <a:lnTo>
                    <a:pt x="12" y="137"/>
                  </a:lnTo>
                  <a:lnTo>
                    <a:pt x="17" y="133"/>
                  </a:lnTo>
                  <a:lnTo>
                    <a:pt x="23" y="130"/>
                  </a:lnTo>
                  <a:lnTo>
                    <a:pt x="27" y="128"/>
                  </a:lnTo>
                  <a:lnTo>
                    <a:pt x="25" y="106"/>
                  </a:lnTo>
                  <a:lnTo>
                    <a:pt x="21" y="81"/>
                  </a:lnTo>
                  <a:lnTo>
                    <a:pt x="18" y="55"/>
                  </a:lnTo>
                  <a:lnTo>
                    <a:pt x="16" y="35"/>
                  </a:lnTo>
                  <a:lnTo>
                    <a:pt x="29" y="26"/>
                  </a:lnTo>
                  <a:lnTo>
                    <a:pt x="43" y="20"/>
                  </a:lnTo>
                  <a:lnTo>
                    <a:pt x="58" y="19"/>
                  </a:lnTo>
                  <a:lnTo>
                    <a:pt x="74" y="20"/>
                  </a:lnTo>
                  <a:lnTo>
                    <a:pt x="89" y="21"/>
                  </a:lnTo>
                  <a:lnTo>
                    <a:pt x="104" y="24"/>
                  </a:lnTo>
                  <a:lnTo>
                    <a:pt x="120" y="26"/>
                  </a:lnTo>
                  <a:lnTo>
                    <a:pt x="135" y="26"/>
                  </a:lnTo>
                  <a:close/>
                </a:path>
              </a:pathLst>
            </a:custGeom>
            <a:solidFill>
              <a:srgbClr val="000000"/>
            </a:solidFill>
            <a:ln w="9525">
              <a:noFill/>
              <a:round/>
              <a:headEnd/>
              <a:tailEnd/>
            </a:ln>
          </p:spPr>
          <p:txBody>
            <a:bodyPr/>
            <a:lstStyle/>
            <a:p>
              <a:endParaRPr lang="en-US"/>
            </a:p>
          </p:txBody>
        </p:sp>
        <p:sp>
          <p:nvSpPr>
            <p:cNvPr id="42035" name="Freeform 153"/>
            <p:cNvSpPr>
              <a:spLocks/>
            </p:cNvSpPr>
            <p:nvPr/>
          </p:nvSpPr>
          <p:spPr bwMode="auto">
            <a:xfrm>
              <a:off x="1253" y="1335"/>
              <a:ext cx="81" cy="76"/>
            </a:xfrm>
            <a:custGeom>
              <a:avLst/>
              <a:gdLst>
                <a:gd name="T0" fmla="*/ 43 w 144"/>
                <a:gd name="T1" fmla="*/ 0 h 135"/>
                <a:gd name="T2" fmla="*/ 41 w 144"/>
                <a:gd name="T3" fmla="*/ 1 h 135"/>
                <a:gd name="T4" fmla="*/ 38 w 144"/>
                <a:gd name="T5" fmla="*/ 2 h 135"/>
                <a:gd name="T6" fmla="*/ 36 w 144"/>
                <a:gd name="T7" fmla="*/ 3 h 135"/>
                <a:gd name="T8" fmla="*/ 34 w 144"/>
                <a:gd name="T9" fmla="*/ 3 h 135"/>
                <a:gd name="T10" fmla="*/ 34 w 144"/>
                <a:gd name="T11" fmla="*/ 11 h 135"/>
                <a:gd name="T12" fmla="*/ 36 w 144"/>
                <a:gd name="T13" fmla="*/ 19 h 135"/>
                <a:gd name="T14" fmla="*/ 39 w 144"/>
                <a:gd name="T15" fmla="*/ 26 h 135"/>
                <a:gd name="T16" fmla="*/ 40 w 144"/>
                <a:gd name="T17" fmla="*/ 32 h 135"/>
                <a:gd name="T18" fmla="*/ 35 w 144"/>
                <a:gd name="T19" fmla="*/ 34 h 135"/>
                <a:gd name="T20" fmla="*/ 30 w 144"/>
                <a:gd name="T21" fmla="*/ 35 h 135"/>
                <a:gd name="T22" fmla="*/ 25 w 144"/>
                <a:gd name="T23" fmla="*/ 35 h 135"/>
                <a:gd name="T24" fmla="*/ 20 w 144"/>
                <a:gd name="T25" fmla="*/ 34 h 135"/>
                <a:gd name="T26" fmla="*/ 15 w 144"/>
                <a:gd name="T27" fmla="*/ 33 h 135"/>
                <a:gd name="T28" fmla="*/ 10 w 144"/>
                <a:gd name="T29" fmla="*/ 33 h 135"/>
                <a:gd name="T30" fmla="*/ 5 w 144"/>
                <a:gd name="T31" fmla="*/ 33 h 135"/>
                <a:gd name="T32" fmla="*/ 0 w 144"/>
                <a:gd name="T33" fmla="*/ 34 h 135"/>
                <a:gd name="T34" fmla="*/ 6 w 144"/>
                <a:gd name="T35" fmla="*/ 34 h 135"/>
                <a:gd name="T36" fmla="*/ 11 w 144"/>
                <a:gd name="T37" fmla="*/ 36 h 135"/>
                <a:gd name="T38" fmla="*/ 17 w 144"/>
                <a:gd name="T39" fmla="*/ 38 h 135"/>
                <a:gd name="T40" fmla="*/ 23 w 144"/>
                <a:gd name="T41" fmla="*/ 40 h 135"/>
                <a:gd name="T42" fmla="*/ 29 w 144"/>
                <a:gd name="T43" fmla="*/ 42 h 135"/>
                <a:gd name="T44" fmla="*/ 34 w 144"/>
                <a:gd name="T45" fmla="*/ 43 h 135"/>
                <a:gd name="T46" fmla="*/ 40 w 144"/>
                <a:gd name="T47" fmla="*/ 43 h 135"/>
                <a:gd name="T48" fmla="*/ 46 w 144"/>
                <a:gd name="T49" fmla="*/ 41 h 135"/>
                <a:gd name="T50" fmla="*/ 45 w 144"/>
                <a:gd name="T51" fmla="*/ 37 h 135"/>
                <a:gd name="T52" fmla="*/ 44 w 144"/>
                <a:gd name="T53" fmla="*/ 32 h 135"/>
                <a:gd name="T54" fmla="*/ 42 w 144"/>
                <a:gd name="T55" fmla="*/ 26 h 135"/>
                <a:gd name="T56" fmla="*/ 41 w 144"/>
                <a:gd name="T57" fmla="*/ 21 h 135"/>
                <a:gd name="T58" fmla="*/ 40 w 144"/>
                <a:gd name="T59" fmla="*/ 15 h 135"/>
                <a:gd name="T60" fmla="*/ 39 w 144"/>
                <a:gd name="T61" fmla="*/ 9 h 135"/>
                <a:gd name="T62" fmla="*/ 40 w 144"/>
                <a:gd name="T63" fmla="*/ 4 h 135"/>
                <a:gd name="T64" fmla="*/ 43 w 144"/>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35"/>
                <a:gd name="T101" fmla="*/ 144 w 144"/>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35">
                  <a:moveTo>
                    <a:pt x="135" y="0"/>
                  </a:moveTo>
                  <a:lnTo>
                    <a:pt x="128" y="4"/>
                  </a:lnTo>
                  <a:lnTo>
                    <a:pt x="121" y="7"/>
                  </a:lnTo>
                  <a:lnTo>
                    <a:pt x="114" y="10"/>
                  </a:lnTo>
                  <a:lnTo>
                    <a:pt x="108" y="11"/>
                  </a:lnTo>
                  <a:lnTo>
                    <a:pt x="109" y="33"/>
                  </a:lnTo>
                  <a:lnTo>
                    <a:pt x="114" y="58"/>
                  </a:lnTo>
                  <a:lnTo>
                    <a:pt x="123" y="82"/>
                  </a:lnTo>
                  <a:lnTo>
                    <a:pt x="127" y="102"/>
                  </a:lnTo>
                  <a:lnTo>
                    <a:pt x="112" y="109"/>
                  </a:lnTo>
                  <a:lnTo>
                    <a:pt x="96" y="111"/>
                  </a:lnTo>
                  <a:lnTo>
                    <a:pt x="80" y="110"/>
                  </a:lnTo>
                  <a:lnTo>
                    <a:pt x="64" y="107"/>
                  </a:lnTo>
                  <a:lnTo>
                    <a:pt x="48" y="105"/>
                  </a:lnTo>
                  <a:lnTo>
                    <a:pt x="32" y="103"/>
                  </a:lnTo>
                  <a:lnTo>
                    <a:pt x="15" y="103"/>
                  </a:lnTo>
                  <a:lnTo>
                    <a:pt x="0" y="106"/>
                  </a:lnTo>
                  <a:lnTo>
                    <a:pt x="18" y="109"/>
                  </a:lnTo>
                  <a:lnTo>
                    <a:pt x="35" y="113"/>
                  </a:lnTo>
                  <a:lnTo>
                    <a:pt x="53" y="120"/>
                  </a:lnTo>
                  <a:lnTo>
                    <a:pt x="72" y="126"/>
                  </a:lnTo>
                  <a:lnTo>
                    <a:pt x="90" y="132"/>
                  </a:lnTo>
                  <a:lnTo>
                    <a:pt x="109" y="135"/>
                  </a:lnTo>
                  <a:lnTo>
                    <a:pt x="127" y="135"/>
                  </a:lnTo>
                  <a:lnTo>
                    <a:pt x="144" y="130"/>
                  </a:lnTo>
                  <a:lnTo>
                    <a:pt x="143" y="117"/>
                  </a:lnTo>
                  <a:lnTo>
                    <a:pt x="139" y="101"/>
                  </a:lnTo>
                  <a:lnTo>
                    <a:pt x="134" y="83"/>
                  </a:lnTo>
                  <a:lnTo>
                    <a:pt x="129" y="65"/>
                  </a:lnTo>
                  <a:lnTo>
                    <a:pt x="126" y="46"/>
                  </a:lnTo>
                  <a:lnTo>
                    <a:pt x="125" y="29"/>
                  </a:lnTo>
                  <a:lnTo>
                    <a:pt x="127" y="13"/>
                  </a:lnTo>
                  <a:lnTo>
                    <a:pt x="135" y="0"/>
                  </a:lnTo>
                  <a:close/>
                </a:path>
              </a:pathLst>
            </a:custGeom>
            <a:solidFill>
              <a:srgbClr val="000000"/>
            </a:solidFill>
            <a:ln w="9525">
              <a:noFill/>
              <a:round/>
              <a:headEnd/>
              <a:tailEnd/>
            </a:ln>
          </p:spPr>
          <p:txBody>
            <a:bodyPr/>
            <a:lstStyle/>
            <a:p>
              <a:endParaRPr lang="en-US"/>
            </a:p>
          </p:txBody>
        </p:sp>
        <p:sp>
          <p:nvSpPr>
            <p:cNvPr id="42036" name="Freeform 154"/>
            <p:cNvSpPr>
              <a:spLocks/>
            </p:cNvSpPr>
            <p:nvPr/>
          </p:nvSpPr>
          <p:spPr bwMode="auto">
            <a:xfrm>
              <a:off x="1228" y="1336"/>
              <a:ext cx="96" cy="63"/>
            </a:xfrm>
            <a:custGeom>
              <a:avLst/>
              <a:gdLst>
                <a:gd name="T0" fmla="*/ 54 w 170"/>
                <a:gd name="T1" fmla="*/ 33 h 109"/>
                <a:gd name="T2" fmla="*/ 53 w 170"/>
                <a:gd name="T3" fmla="*/ 27 h 109"/>
                <a:gd name="T4" fmla="*/ 50 w 170"/>
                <a:gd name="T5" fmla="*/ 18 h 109"/>
                <a:gd name="T6" fmla="*/ 49 w 170"/>
                <a:gd name="T7" fmla="*/ 10 h 109"/>
                <a:gd name="T8" fmla="*/ 48 w 170"/>
                <a:gd name="T9" fmla="*/ 3 h 109"/>
                <a:gd name="T10" fmla="*/ 45 w 170"/>
                <a:gd name="T11" fmla="*/ 3 h 109"/>
                <a:gd name="T12" fmla="*/ 43 w 170"/>
                <a:gd name="T13" fmla="*/ 3 h 109"/>
                <a:gd name="T14" fmla="*/ 41 w 170"/>
                <a:gd name="T15" fmla="*/ 3 h 109"/>
                <a:gd name="T16" fmla="*/ 38 w 170"/>
                <a:gd name="T17" fmla="*/ 2 h 109"/>
                <a:gd name="T18" fmla="*/ 33 w 170"/>
                <a:gd name="T19" fmla="*/ 2 h 109"/>
                <a:gd name="T20" fmla="*/ 28 w 170"/>
                <a:gd name="T21" fmla="*/ 2 h 109"/>
                <a:gd name="T22" fmla="*/ 23 w 170"/>
                <a:gd name="T23" fmla="*/ 1 h 109"/>
                <a:gd name="T24" fmla="*/ 19 w 170"/>
                <a:gd name="T25" fmla="*/ 1 h 109"/>
                <a:gd name="T26" fmla="*/ 14 w 170"/>
                <a:gd name="T27" fmla="*/ 0 h 109"/>
                <a:gd name="T28" fmla="*/ 8 w 170"/>
                <a:gd name="T29" fmla="*/ 1 h 109"/>
                <a:gd name="T30" fmla="*/ 4 w 170"/>
                <a:gd name="T31" fmla="*/ 2 h 109"/>
                <a:gd name="T32" fmla="*/ 0 w 170"/>
                <a:gd name="T33" fmla="*/ 5 h 109"/>
                <a:gd name="T34" fmla="*/ 1 w 170"/>
                <a:gd name="T35" fmla="*/ 12 h 109"/>
                <a:gd name="T36" fmla="*/ 2 w 170"/>
                <a:gd name="T37" fmla="*/ 21 h 109"/>
                <a:gd name="T38" fmla="*/ 3 w 170"/>
                <a:gd name="T39" fmla="*/ 29 h 109"/>
                <a:gd name="T40" fmla="*/ 3 w 170"/>
                <a:gd name="T41" fmla="*/ 36 h 109"/>
                <a:gd name="T42" fmla="*/ 6 w 170"/>
                <a:gd name="T43" fmla="*/ 35 h 109"/>
                <a:gd name="T44" fmla="*/ 8 w 170"/>
                <a:gd name="T45" fmla="*/ 35 h 109"/>
                <a:gd name="T46" fmla="*/ 11 w 170"/>
                <a:gd name="T47" fmla="*/ 35 h 109"/>
                <a:gd name="T48" fmla="*/ 14 w 170"/>
                <a:gd name="T49" fmla="*/ 35 h 109"/>
                <a:gd name="T50" fmla="*/ 19 w 170"/>
                <a:gd name="T51" fmla="*/ 34 h 109"/>
                <a:gd name="T52" fmla="*/ 24 w 170"/>
                <a:gd name="T53" fmla="*/ 34 h 109"/>
                <a:gd name="T54" fmla="*/ 29 w 170"/>
                <a:gd name="T55" fmla="*/ 34 h 109"/>
                <a:gd name="T56" fmla="*/ 34 w 170"/>
                <a:gd name="T57" fmla="*/ 35 h 109"/>
                <a:gd name="T58" fmla="*/ 39 w 170"/>
                <a:gd name="T59" fmla="*/ 36 h 109"/>
                <a:gd name="T60" fmla="*/ 44 w 170"/>
                <a:gd name="T61" fmla="*/ 36 h 109"/>
                <a:gd name="T62" fmla="*/ 50 w 170"/>
                <a:gd name="T63" fmla="*/ 35 h 109"/>
                <a:gd name="T64" fmla="*/ 54 w 170"/>
                <a:gd name="T65" fmla="*/ 33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09"/>
                <a:gd name="T101" fmla="*/ 170 w 170"/>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09">
                  <a:moveTo>
                    <a:pt x="170" y="99"/>
                  </a:moveTo>
                  <a:lnTo>
                    <a:pt x="166" y="79"/>
                  </a:lnTo>
                  <a:lnTo>
                    <a:pt x="157" y="55"/>
                  </a:lnTo>
                  <a:lnTo>
                    <a:pt x="152" y="30"/>
                  </a:lnTo>
                  <a:lnTo>
                    <a:pt x="151" y="8"/>
                  </a:lnTo>
                  <a:lnTo>
                    <a:pt x="142" y="9"/>
                  </a:lnTo>
                  <a:lnTo>
                    <a:pt x="136" y="9"/>
                  </a:lnTo>
                  <a:lnTo>
                    <a:pt x="128" y="8"/>
                  </a:lnTo>
                  <a:lnTo>
                    <a:pt x="119" y="7"/>
                  </a:lnTo>
                  <a:lnTo>
                    <a:pt x="104" y="7"/>
                  </a:lnTo>
                  <a:lnTo>
                    <a:pt x="88" y="5"/>
                  </a:lnTo>
                  <a:lnTo>
                    <a:pt x="73" y="2"/>
                  </a:lnTo>
                  <a:lnTo>
                    <a:pt x="58" y="1"/>
                  </a:lnTo>
                  <a:lnTo>
                    <a:pt x="42" y="0"/>
                  </a:lnTo>
                  <a:lnTo>
                    <a:pt x="27" y="1"/>
                  </a:lnTo>
                  <a:lnTo>
                    <a:pt x="13" y="7"/>
                  </a:lnTo>
                  <a:lnTo>
                    <a:pt x="0" y="16"/>
                  </a:lnTo>
                  <a:lnTo>
                    <a:pt x="2" y="36"/>
                  </a:lnTo>
                  <a:lnTo>
                    <a:pt x="5" y="62"/>
                  </a:lnTo>
                  <a:lnTo>
                    <a:pt x="9" y="87"/>
                  </a:lnTo>
                  <a:lnTo>
                    <a:pt x="11" y="109"/>
                  </a:lnTo>
                  <a:lnTo>
                    <a:pt x="19" y="106"/>
                  </a:lnTo>
                  <a:lnTo>
                    <a:pt x="27" y="104"/>
                  </a:lnTo>
                  <a:lnTo>
                    <a:pt x="35" y="103"/>
                  </a:lnTo>
                  <a:lnTo>
                    <a:pt x="43" y="103"/>
                  </a:lnTo>
                  <a:lnTo>
                    <a:pt x="58" y="100"/>
                  </a:lnTo>
                  <a:lnTo>
                    <a:pt x="75" y="100"/>
                  </a:lnTo>
                  <a:lnTo>
                    <a:pt x="91" y="102"/>
                  </a:lnTo>
                  <a:lnTo>
                    <a:pt x="107" y="104"/>
                  </a:lnTo>
                  <a:lnTo>
                    <a:pt x="123" y="107"/>
                  </a:lnTo>
                  <a:lnTo>
                    <a:pt x="139" y="108"/>
                  </a:lnTo>
                  <a:lnTo>
                    <a:pt x="155" y="106"/>
                  </a:lnTo>
                  <a:lnTo>
                    <a:pt x="170" y="99"/>
                  </a:lnTo>
                  <a:close/>
                </a:path>
              </a:pathLst>
            </a:custGeom>
            <a:solidFill>
              <a:srgbClr val="FFFFFF"/>
            </a:solidFill>
            <a:ln w="9525">
              <a:noFill/>
              <a:round/>
              <a:headEnd/>
              <a:tailEnd/>
            </a:ln>
          </p:spPr>
          <p:txBody>
            <a:bodyPr/>
            <a:lstStyle/>
            <a:p>
              <a:endParaRPr lang="en-US"/>
            </a:p>
          </p:txBody>
        </p:sp>
        <p:sp>
          <p:nvSpPr>
            <p:cNvPr id="42037" name="Freeform 155"/>
            <p:cNvSpPr>
              <a:spLocks/>
            </p:cNvSpPr>
            <p:nvPr/>
          </p:nvSpPr>
          <p:spPr bwMode="auto">
            <a:xfrm>
              <a:off x="1119" y="1843"/>
              <a:ext cx="682" cy="20"/>
            </a:xfrm>
            <a:custGeom>
              <a:avLst/>
              <a:gdLst>
                <a:gd name="T0" fmla="*/ 384 w 1210"/>
                <a:gd name="T1" fmla="*/ 7 h 36"/>
                <a:gd name="T2" fmla="*/ 0 w 1210"/>
                <a:gd name="T3" fmla="*/ 0 h 36"/>
                <a:gd name="T4" fmla="*/ 0 w 1210"/>
                <a:gd name="T5" fmla="*/ 11 h 36"/>
                <a:gd name="T6" fmla="*/ 384 w 1210"/>
                <a:gd name="T7" fmla="*/ 7 h 36"/>
                <a:gd name="T8" fmla="*/ 0 60000 65536"/>
                <a:gd name="T9" fmla="*/ 0 60000 65536"/>
                <a:gd name="T10" fmla="*/ 0 60000 65536"/>
                <a:gd name="T11" fmla="*/ 0 60000 65536"/>
                <a:gd name="T12" fmla="*/ 0 w 1210"/>
                <a:gd name="T13" fmla="*/ 0 h 36"/>
                <a:gd name="T14" fmla="*/ 1210 w 1210"/>
                <a:gd name="T15" fmla="*/ 36 h 36"/>
              </a:gdLst>
              <a:ahLst/>
              <a:cxnLst>
                <a:cxn ang="T8">
                  <a:pos x="T0" y="T1"/>
                </a:cxn>
                <a:cxn ang="T9">
                  <a:pos x="T2" y="T3"/>
                </a:cxn>
                <a:cxn ang="T10">
                  <a:pos x="T4" y="T5"/>
                </a:cxn>
                <a:cxn ang="T11">
                  <a:pos x="T6" y="T7"/>
                </a:cxn>
              </a:cxnLst>
              <a:rect l="T12" t="T13" r="T14" b="T15"/>
              <a:pathLst>
                <a:path w="1210" h="36">
                  <a:moveTo>
                    <a:pt x="1210" y="24"/>
                  </a:moveTo>
                  <a:lnTo>
                    <a:pt x="0" y="0"/>
                  </a:lnTo>
                  <a:lnTo>
                    <a:pt x="0" y="36"/>
                  </a:lnTo>
                  <a:lnTo>
                    <a:pt x="1210" y="24"/>
                  </a:lnTo>
                  <a:close/>
                </a:path>
              </a:pathLst>
            </a:custGeom>
            <a:solidFill>
              <a:srgbClr val="000000"/>
            </a:solidFill>
            <a:ln w="9525">
              <a:noFill/>
              <a:round/>
              <a:headEnd/>
              <a:tailEnd/>
            </a:ln>
          </p:spPr>
          <p:txBody>
            <a:bodyPr/>
            <a:lstStyle/>
            <a:p>
              <a:endParaRPr lang="en-US"/>
            </a:p>
          </p:txBody>
        </p:sp>
        <p:sp>
          <p:nvSpPr>
            <p:cNvPr id="42038" name="Rectangle 156"/>
            <p:cNvSpPr>
              <a:spLocks noChangeArrowheads="1"/>
            </p:cNvSpPr>
            <p:nvPr/>
          </p:nvSpPr>
          <p:spPr bwMode="auto">
            <a:xfrm>
              <a:off x="827" y="1896"/>
              <a:ext cx="636" cy="17"/>
            </a:xfrm>
            <a:prstGeom prst="rect">
              <a:avLst/>
            </a:prstGeom>
            <a:solidFill>
              <a:srgbClr val="000000"/>
            </a:solidFill>
            <a:ln w="9525">
              <a:noFill/>
              <a:miter lim="800000"/>
              <a:headEnd/>
              <a:tailEnd/>
            </a:ln>
          </p:spPr>
          <p:txBody>
            <a:bodyPr/>
            <a:lstStyle/>
            <a:p>
              <a:endParaRPr lang="en-US" sz="1600"/>
            </a:p>
          </p:txBody>
        </p:sp>
        <p:sp>
          <p:nvSpPr>
            <p:cNvPr id="42039" name="Rectangle 157"/>
            <p:cNvSpPr>
              <a:spLocks noChangeArrowheads="1"/>
            </p:cNvSpPr>
            <p:nvPr/>
          </p:nvSpPr>
          <p:spPr bwMode="auto">
            <a:xfrm>
              <a:off x="1347" y="1931"/>
              <a:ext cx="341" cy="8"/>
            </a:xfrm>
            <a:prstGeom prst="rect">
              <a:avLst/>
            </a:prstGeom>
            <a:solidFill>
              <a:srgbClr val="000000"/>
            </a:solidFill>
            <a:ln w="9525">
              <a:noFill/>
              <a:miter lim="800000"/>
              <a:headEnd/>
              <a:tailEnd/>
            </a:ln>
          </p:spPr>
          <p:txBody>
            <a:bodyPr/>
            <a:lstStyle/>
            <a:p>
              <a:endParaRPr lang="en-US" sz="1600"/>
            </a:p>
          </p:txBody>
        </p:sp>
        <p:sp>
          <p:nvSpPr>
            <p:cNvPr id="42040" name="Freeform 158"/>
            <p:cNvSpPr>
              <a:spLocks/>
            </p:cNvSpPr>
            <p:nvPr/>
          </p:nvSpPr>
          <p:spPr bwMode="auto">
            <a:xfrm>
              <a:off x="1110" y="1683"/>
              <a:ext cx="28" cy="31"/>
            </a:xfrm>
            <a:custGeom>
              <a:avLst/>
              <a:gdLst>
                <a:gd name="T0" fmla="*/ 16 w 49"/>
                <a:gd name="T1" fmla="*/ 15 h 55"/>
                <a:gd name="T2" fmla="*/ 14 w 49"/>
                <a:gd name="T3" fmla="*/ 0 h 55"/>
                <a:gd name="T4" fmla="*/ 0 w 49"/>
                <a:gd name="T5" fmla="*/ 2 h 55"/>
                <a:gd name="T6" fmla="*/ 2 w 49"/>
                <a:gd name="T7" fmla="*/ 17 h 55"/>
                <a:gd name="T8" fmla="*/ 16 w 49"/>
                <a:gd name="T9" fmla="*/ 15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49" y="48"/>
                  </a:moveTo>
                  <a:lnTo>
                    <a:pt x="42" y="0"/>
                  </a:lnTo>
                  <a:lnTo>
                    <a:pt x="0" y="7"/>
                  </a:lnTo>
                  <a:lnTo>
                    <a:pt x="7" y="55"/>
                  </a:lnTo>
                  <a:lnTo>
                    <a:pt x="49" y="48"/>
                  </a:lnTo>
                  <a:close/>
                </a:path>
              </a:pathLst>
            </a:custGeom>
            <a:solidFill>
              <a:srgbClr val="FFFFFF"/>
            </a:solidFill>
            <a:ln w="9525">
              <a:noFill/>
              <a:round/>
              <a:headEnd/>
              <a:tailEnd/>
            </a:ln>
          </p:spPr>
          <p:txBody>
            <a:bodyPr/>
            <a:lstStyle/>
            <a:p>
              <a:endParaRPr lang="en-US"/>
            </a:p>
          </p:txBody>
        </p:sp>
        <p:sp>
          <p:nvSpPr>
            <p:cNvPr id="42041" name="Freeform 159"/>
            <p:cNvSpPr>
              <a:spLocks/>
            </p:cNvSpPr>
            <p:nvPr/>
          </p:nvSpPr>
          <p:spPr bwMode="auto">
            <a:xfrm>
              <a:off x="1616" y="1713"/>
              <a:ext cx="27" cy="31"/>
            </a:xfrm>
            <a:custGeom>
              <a:avLst/>
              <a:gdLst>
                <a:gd name="T0" fmla="*/ 13 w 48"/>
                <a:gd name="T1" fmla="*/ 18 h 54"/>
                <a:gd name="T2" fmla="*/ 15 w 48"/>
                <a:gd name="T3" fmla="*/ 2 h 54"/>
                <a:gd name="T4" fmla="*/ 2 w 48"/>
                <a:gd name="T5" fmla="*/ 0 h 54"/>
                <a:gd name="T6" fmla="*/ 0 w 48"/>
                <a:gd name="T7" fmla="*/ 16 h 54"/>
                <a:gd name="T8" fmla="*/ 13 w 48"/>
                <a:gd name="T9" fmla="*/ 18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1" y="54"/>
                  </a:moveTo>
                  <a:lnTo>
                    <a:pt x="48" y="6"/>
                  </a:lnTo>
                  <a:lnTo>
                    <a:pt x="6" y="0"/>
                  </a:lnTo>
                  <a:lnTo>
                    <a:pt x="0" y="48"/>
                  </a:lnTo>
                  <a:lnTo>
                    <a:pt x="41" y="54"/>
                  </a:lnTo>
                  <a:close/>
                </a:path>
              </a:pathLst>
            </a:custGeom>
            <a:solidFill>
              <a:srgbClr val="FFFFFF"/>
            </a:solidFill>
            <a:ln w="9525">
              <a:noFill/>
              <a:round/>
              <a:headEnd/>
              <a:tailEnd/>
            </a:ln>
          </p:spPr>
          <p:txBody>
            <a:bodyPr/>
            <a:lstStyle/>
            <a:p>
              <a:endParaRPr lang="en-US"/>
            </a:p>
          </p:txBody>
        </p:sp>
        <p:sp>
          <p:nvSpPr>
            <p:cNvPr id="42042" name="Freeform 160"/>
            <p:cNvSpPr>
              <a:spLocks/>
            </p:cNvSpPr>
            <p:nvPr/>
          </p:nvSpPr>
          <p:spPr bwMode="auto">
            <a:xfrm>
              <a:off x="1720" y="1686"/>
              <a:ext cx="28" cy="31"/>
            </a:xfrm>
            <a:custGeom>
              <a:avLst/>
              <a:gdLst>
                <a:gd name="T0" fmla="*/ 14 w 48"/>
                <a:gd name="T1" fmla="*/ 18 h 54"/>
                <a:gd name="T2" fmla="*/ 16 w 48"/>
                <a:gd name="T3" fmla="*/ 2 h 54"/>
                <a:gd name="T4" fmla="*/ 2 w 48"/>
                <a:gd name="T5" fmla="*/ 0 h 54"/>
                <a:gd name="T6" fmla="*/ 0 w 48"/>
                <a:gd name="T7" fmla="*/ 16 h 54"/>
                <a:gd name="T8" fmla="*/ 14 w 48"/>
                <a:gd name="T9" fmla="*/ 18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1" y="54"/>
                  </a:moveTo>
                  <a:lnTo>
                    <a:pt x="48" y="6"/>
                  </a:lnTo>
                  <a:lnTo>
                    <a:pt x="7" y="0"/>
                  </a:lnTo>
                  <a:lnTo>
                    <a:pt x="0" y="48"/>
                  </a:lnTo>
                  <a:lnTo>
                    <a:pt x="41" y="54"/>
                  </a:lnTo>
                  <a:close/>
                </a:path>
              </a:pathLst>
            </a:custGeom>
            <a:solidFill>
              <a:srgbClr val="FFFFFF"/>
            </a:solidFill>
            <a:ln w="9525">
              <a:noFill/>
              <a:round/>
              <a:headEnd/>
              <a:tailEnd/>
            </a:ln>
          </p:spPr>
          <p:txBody>
            <a:bodyPr/>
            <a:lstStyle/>
            <a:p>
              <a:endParaRPr lang="en-US"/>
            </a:p>
          </p:txBody>
        </p:sp>
        <p:sp>
          <p:nvSpPr>
            <p:cNvPr id="42043" name="Rectangle 161"/>
            <p:cNvSpPr>
              <a:spLocks noChangeArrowheads="1"/>
            </p:cNvSpPr>
            <p:nvPr/>
          </p:nvSpPr>
          <p:spPr bwMode="auto">
            <a:xfrm>
              <a:off x="1284" y="1736"/>
              <a:ext cx="8" cy="25"/>
            </a:xfrm>
            <a:prstGeom prst="rect">
              <a:avLst/>
            </a:prstGeom>
            <a:solidFill>
              <a:srgbClr val="FFFFFF"/>
            </a:solidFill>
            <a:ln w="9525">
              <a:noFill/>
              <a:miter lim="800000"/>
              <a:headEnd/>
              <a:tailEnd/>
            </a:ln>
          </p:spPr>
          <p:txBody>
            <a:bodyPr/>
            <a:lstStyle/>
            <a:p>
              <a:endParaRPr lang="en-US" sz="1600"/>
            </a:p>
          </p:txBody>
        </p:sp>
        <p:sp>
          <p:nvSpPr>
            <p:cNvPr id="42044" name="Rectangle 162"/>
            <p:cNvSpPr>
              <a:spLocks noChangeArrowheads="1"/>
            </p:cNvSpPr>
            <p:nvPr/>
          </p:nvSpPr>
          <p:spPr bwMode="auto">
            <a:xfrm>
              <a:off x="1312" y="1697"/>
              <a:ext cx="58" cy="118"/>
            </a:xfrm>
            <a:prstGeom prst="rect">
              <a:avLst/>
            </a:prstGeom>
            <a:solidFill>
              <a:srgbClr val="000000"/>
            </a:solidFill>
            <a:ln w="9525">
              <a:noFill/>
              <a:miter lim="800000"/>
              <a:headEnd/>
              <a:tailEnd/>
            </a:ln>
          </p:spPr>
          <p:txBody>
            <a:bodyPr/>
            <a:lstStyle/>
            <a:p>
              <a:endParaRPr lang="en-US" sz="1600"/>
            </a:p>
          </p:txBody>
        </p:sp>
        <p:sp>
          <p:nvSpPr>
            <p:cNvPr id="42045" name="Rectangle 163"/>
            <p:cNvSpPr>
              <a:spLocks noChangeArrowheads="1"/>
            </p:cNvSpPr>
            <p:nvPr/>
          </p:nvSpPr>
          <p:spPr bwMode="auto">
            <a:xfrm>
              <a:off x="1320" y="1736"/>
              <a:ext cx="8" cy="25"/>
            </a:xfrm>
            <a:prstGeom prst="rect">
              <a:avLst/>
            </a:prstGeom>
            <a:solidFill>
              <a:srgbClr val="FFFFFF"/>
            </a:solidFill>
            <a:ln w="9525">
              <a:noFill/>
              <a:miter lim="800000"/>
              <a:headEnd/>
              <a:tailEnd/>
            </a:ln>
          </p:spPr>
          <p:txBody>
            <a:bodyPr/>
            <a:lstStyle/>
            <a:p>
              <a:endParaRPr lang="en-US" sz="1600"/>
            </a:p>
          </p:txBody>
        </p:sp>
        <p:sp>
          <p:nvSpPr>
            <p:cNvPr id="42046" name="Rectangle 164"/>
            <p:cNvSpPr>
              <a:spLocks noChangeArrowheads="1"/>
            </p:cNvSpPr>
            <p:nvPr/>
          </p:nvSpPr>
          <p:spPr bwMode="auto">
            <a:xfrm>
              <a:off x="1179" y="1580"/>
              <a:ext cx="378" cy="6"/>
            </a:xfrm>
            <a:prstGeom prst="rect">
              <a:avLst/>
            </a:prstGeom>
            <a:solidFill>
              <a:srgbClr val="000000"/>
            </a:solidFill>
            <a:ln w="9525">
              <a:noFill/>
              <a:miter lim="800000"/>
              <a:headEnd/>
              <a:tailEnd/>
            </a:ln>
          </p:spPr>
          <p:txBody>
            <a:bodyPr/>
            <a:lstStyle/>
            <a:p>
              <a:endParaRPr lang="en-US" sz="1600"/>
            </a:p>
          </p:txBody>
        </p:sp>
        <p:sp>
          <p:nvSpPr>
            <p:cNvPr id="42047" name="Freeform 165"/>
            <p:cNvSpPr>
              <a:spLocks/>
            </p:cNvSpPr>
            <p:nvPr/>
          </p:nvSpPr>
          <p:spPr bwMode="auto">
            <a:xfrm>
              <a:off x="740" y="1645"/>
              <a:ext cx="431" cy="5"/>
            </a:xfrm>
            <a:custGeom>
              <a:avLst/>
              <a:gdLst>
                <a:gd name="T0" fmla="*/ 243 w 765"/>
                <a:gd name="T1" fmla="*/ 0 h 11"/>
                <a:gd name="T2" fmla="*/ 0 w 765"/>
                <a:gd name="T3" fmla="*/ 0 h 11"/>
                <a:gd name="T4" fmla="*/ 0 w 765"/>
                <a:gd name="T5" fmla="*/ 2 h 11"/>
                <a:gd name="T6" fmla="*/ 243 w 765"/>
                <a:gd name="T7" fmla="*/ 0 h 11"/>
                <a:gd name="T8" fmla="*/ 0 60000 65536"/>
                <a:gd name="T9" fmla="*/ 0 60000 65536"/>
                <a:gd name="T10" fmla="*/ 0 60000 65536"/>
                <a:gd name="T11" fmla="*/ 0 60000 65536"/>
                <a:gd name="T12" fmla="*/ 0 w 765"/>
                <a:gd name="T13" fmla="*/ 0 h 11"/>
                <a:gd name="T14" fmla="*/ 765 w 765"/>
                <a:gd name="T15" fmla="*/ 11 h 11"/>
              </a:gdLst>
              <a:ahLst/>
              <a:cxnLst>
                <a:cxn ang="T8">
                  <a:pos x="T0" y="T1"/>
                </a:cxn>
                <a:cxn ang="T9">
                  <a:pos x="T2" y="T3"/>
                </a:cxn>
                <a:cxn ang="T10">
                  <a:pos x="T4" y="T5"/>
                </a:cxn>
                <a:cxn ang="T11">
                  <a:pos x="T6" y="T7"/>
                </a:cxn>
              </a:cxnLst>
              <a:rect l="T12" t="T13" r="T14" b="T15"/>
              <a:pathLst>
                <a:path w="765" h="11">
                  <a:moveTo>
                    <a:pt x="765" y="0"/>
                  </a:moveTo>
                  <a:lnTo>
                    <a:pt x="0" y="0"/>
                  </a:lnTo>
                  <a:lnTo>
                    <a:pt x="0" y="11"/>
                  </a:lnTo>
                  <a:lnTo>
                    <a:pt x="765" y="0"/>
                  </a:lnTo>
                  <a:close/>
                </a:path>
              </a:pathLst>
            </a:custGeom>
            <a:solidFill>
              <a:srgbClr val="000000"/>
            </a:solidFill>
            <a:ln w="9525">
              <a:noFill/>
              <a:round/>
              <a:headEnd/>
              <a:tailEnd/>
            </a:ln>
          </p:spPr>
          <p:txBody>
            <a:bodyPr/>
            <a:lstStyle/>
            <a:p>
              <a:endParaRPr lang="en-US"/>
            </a:p>
          </p:txBody>
        </p:sp>
        <p:sp>
          <p:nvSpPr>
            <p:cNvPr id="42048" name="Rectangle 166"/>
            <p:cNvSpPr>
              <a:spLocks noChangeArrowheads="1"/>
            </p:cNvSpPr>
            <p:nvPr/>
          </p:nvSpPr>
          <p:spPr bwMode="auto">
            <a:xfrm>
              <a:off x="1560" y="1645"/>
              <a:ext cx="220" cy="5"/>
            </a:xfrm>
            <a:prstGeom prst="rect">
              <a:avLst/>
            </a:prstGeom>
            <a:solidFill>
              <a:srgbClr val="000000"/>
            </a:solidFill>
            <a:ln w="9525">
              <a:noFill/>
              <a:miter lim="800000"/>
              <a:headEnd/>
              <a:tailEnd/>
            </a:ln>
          </p:spPr>
          <p:txBody>
            <a:bodyPr/>
            <a:lstStyle/>
            <a:p>
              <a:endParaRPr lang="en-US" sz="1600"/>
            </a:p>
          </p:txBody>
        </p:sp>
        <p:sp>
          <p:nvSpPr>
            <p:cNvPr id="42049" name="Freeform 167"/>
            <p:cNvSpPr>
              <a:spLocks/>
            </p:cNvSpPr>
            <p:nvPr/>
          </p:nvSpPr>
          <p:spPr bwMode="auto">
            <a:xfrm>
              <a:off x="1206" y="1495"/>
              <a:ext cx="366" cy="61"/>
            </a:xfrm>
            <a:custGeom>
              <a:avLst/>
              <a:gdLst>
                <a:gd name="T0" fmla="*/ 207 w 646"/>
                <a:gd name="T1" fmla="*/ 32 h 109"/>
                <a:gd name="T2" fmla="*/ 169 w 646"/>
                <a:gd name="T3" fmla="*/ 1 h 109"/>
                <a:gd name="T4" fmla="*/ 137 w 646"/>
                <a:gd name="T5" fmla="*/ 22 h 109"/>
                <a:gd name="T6" fmla="*/ 104 w 646"/>
                <a:gd name="T7" fmla="*/ 0 h 109"/>
                <a:gd name="T8" fmla="*/ 71 w 646"/>
                <a:gd name="T9" fmla="*/ 22 h 109"/>
                <a:gd name="T10" fmla="*/ 39 w 646"/>
                <a:gd name="T11" fmla="*/ 1 h 109"/>
                <a:gd name="T12" fmla="*/ 0 w 646"/>
                <a:gd name="T13" fmla="*/ 32 h 109"/>
                <a:gd name="T14" fmla="*/ 19 w 646"/>
                <a:gd name="T15" fmla="*/ 31 h 109"/>
                <a:gd name="T16" fmla="*/ 39 w 646"/>
                <a:gd name="T17" fmla="*/ 13 h 109"/>
                <a:gd name="T18" fmla="*/ 71 w 646"/>
                <a:gd name="T19" fmla="*/ 34 h 109"/>
                <a:gd name="T20" fmla="*/ 104 w 646"/>
                <a:gd name="T21" fmla="*/ 12 h 109"/>
                <a:gd name="T22" fmla="*/ 137 w 646"/>
                <a:gd name="T23" fmla="*/ 34 h 109"/>
                <a:gd name="T24" fmla="*/ 169 w 646"/>
                <a:gd name="T25" fmla="*/ 13 h 109"/>
                <a:gd name="T26" fmla="*/ 190 w 646"/>
                <a:gd name="T27" fmla="*/ 33 h 109"/>
                <a:gd name="T28" fmla="*/ 207 w 646"/>
                <a:gd name="T29" fmla="*/ 32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6"/>
                <a:gd name="T46" fmla="*/ 0 h 109"/>
                <a:gd name="T47" fmla="*/ 646 w 646"/>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6" h="109">
                  <a:moveTo>
                    <a:pt x="646" y="104"/>
                  </a:moveTo>
                  <a:lnTo>
                    <a:pt x="526" y="2"/>
                  </a:lnTo>
                  <a:lnTo>
                    <a:pt x="426" y="70"/>
                  </a:lnTo>
                  <a:lnTo>
                    <a:pt x="325" y="0"/>
                  </a:lnTo>
                  <a:lnTo>
                    <a:pt x="223" y="71"/>
                  </a:lnTo>
                  <a:lnTo>
                    <a:pt x="122" y="2"/>
                  </a:lnTo>
                  <a:lnTo>
                    <a:pt x="0" y="102"/>
                  </a:lnTo>
                  <a:lnTo>
                    <a:pt x="59" y="99"/>
                  </a:lnTo>
                  <a:lnTo>
                    <a:pt x="122" y="41"/>
                  </a:lnTo>
                  <a:lnTo>
                    <a:pt x="223" y="109"/>
                  </a:lnTo>
                  <a:lnTo>
                    <a:pt x="325" y="38"/>
                  </a:lnTo>
                  <a:lnTo>
                    <a:pt x="426" y="108"/>
                  </a:lnTo>
                  <a:lnTo>
                    <a:pt x="526" y="41"/>
                  </a:lnTo>
                  <a:lnTo>
                    <a:pt x="591" y="105"/>
                  </a:lnTo>
                  <a:lnTo>
                    <a:pt x="646" y="104"/>
                  </a:lnTo>
                  <a:close/>
                </a:path>
              </a:pathLst>
            </a:custGeom>
            <a:solidFill>
              <a:srgbClr val="000000"/>
            </a:solidFill>
            <a:ln w="9525">
              <a:noFill/>
              <a:round/>
              <a:headEnd/>
              <a:tailEnd/>
            </a:ln>
          </p:spPr>
          <p:txBody>
            <a:bodyPr/>
            <a:lstStyle/>
            <a:p>
              <a:endParaRPr lang="en-US"/>
            </a:p>
          </p:txBody>
        </p:sp>
        <p:sp>
          <p:nvSpPr>
            <p:cNvPr id="42050" name="Freeform 168"/>
            <p:cNvSpPr>
              <a:spLocks/>
            </p:cNvSpPr>
            <p:nvPr/>
          </p:nvSpPr>
          <p:spPr bwMode="auto">
            <a:xfrm>
              <a:off x="1193" y="1295"/>
              <a:ext cx="28" cy="559"/>
            </a:xfrm>
            <a:custGeom>
              <a:avLst/>
              <a:gdLst>
                <a:gd name="T0" fmla="*/ 16 w 49"/>
                <a:gd name="T1" fmla="*/ 8 h 985"/>
                <a:gd name="T2" fmla="*/ 15 w 49"/>
                <a:gd name="T3" fmla="*/ 5 h 985"/>
                <a:gd name="T4" fmla="*/ 14 w 49"/>
                <a:gd name="T5" fmla="*/ 2 h 985"/>
                <a:gd name="T6" fmla="*/ 11 w 49"/>
                <a:gd name="T7" fmla="*/ 1 h 985"/>
                <a:gd name="T8" fmla="*/ 8 w 49"/>
                <a:gd name="T9" fmla="*/ 0 h 985"/>
                <a:gd name="T10" fmla="*/ 5 w 49"/>
                <a:gd name="T11" fmla="*/ 1 h 985"/>
                <a:gd name="T12" fmla="*/ 2 w 49"/>
                <a:gd name="T13" fmla="*/ 2 h 985"/>
                <a:gd name="T14" fmla="*/ 1 w 49"/>
                <a:gd name="T15" fmla="*/ 5 h 985"/>
                <a:gd name="T16" fmla="*/ 0 w 49"/>
                <a:gd name="T17" fmla="*/ 8 h 985"/>
                <a:gd name="T18" fmla="*/ 1 w 49"/>
                <a:gd name="T19" fmla="*/ 11 h 985"/>
                <a:gd name="T20" fmla="*/ 2 w 49"/>
                <a:gd name="T21" fmla="*/ 13 h 985"/>
                <a:gd name="T22" fmla="*/ 3 w 49"/>
                <a:gd name="T23" fmla="*/ 15 h 985"/>
                <a:gd name="T24" fmla="*/ 6 w 49"/>
                <a:gd name="T25" fmla="*/ 15 h 985"/>
                <a:gd name="T26" fmla="*/ 6 w 49"/>
                <a:gd name="T27" fmla="*/ 317 h 985"/>
                <a:gd name="T28" fmla="*/ 11 w 49"/>
                <a:gd name="T29" fmla="*/ 317 h 985"/>
                <a:gd name="T30" fmla="*/ 11 w 49"/>
                <a:gd name="T31" fmla="*/ 15 h 985"/>
                <a:gd name="T32" fmla="*/ 13 w 49"/>
                <a:gd name="T33" fmla="*/ 14 h 985"/>
                <a:gd name="T34" fmla="*/ 15 w 49"/>
                <a:gd name="T35" fmla="*/ 12 h 985"/>
                <a:gd name="T36" fmla="*/ 15 w 49"/>
                <a:gd name="T37" fmla="*/ 10 h 985"/>
                <a:gd name="T38" fmla="*/ 16 w 49"/>
                <a:gd name="T39" fmla="*/ 8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985"/>
                <a:gd name="T62" fmla="*/ 49 w 49"/>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985">
                  <a:moveTo>
                    <a:pt x="49" y="24"/>
                  </a:moveTo>
                  <a:lnTo>
                    <a:pt x="47" y="15"/>
                  </a:lnTo>
                  <a:lnTo>
                    <a:pt x="42" y="7"/>
                  </a:lnTo>
                  <a:lnTo>
                    <a:pt x="34" y="2"/>
                  </a:lnTo>
                  <a:lnTo>
                    <a:pt x="24" y="0"/>
                  </a:lnTo>
                  <a:lnTo>
                    <a:pt x="15" y="2"/>
                  </a:lnTo>
                  <a:lnTo>
                    <a:pt x="7" y="7"/>
                  </a:lnTo>
                  <a:lnTo>
                    <a:pt x="2" y="15"/>
                  </a:lnTo>
                  <a:lnTo>
                    <a:pt x="0" y="24"/>
                  </a:lnTo>
                  <a:lnTo>
                    <a:pt x="1" y="33"/>
                  </a:lnTo>
                  <a:lnTo>
                    <a:pt x="5" y="40"/>
                  </a:lnTo>
                  <a:lnTo>
                    <a:pt x="11" y="45"/>
                  </a:lnTo>
                  <a:lnTo>
                    <a:pt x="19" y="48"/>
                  </a:lnTo>
                  <a:lnTo>
                    <a:pt x="19" y="985"/>
                  </a:lnTo>
                  <a:lnTo>
                    <a:pt x="33" y="985"/>
                  </a:lnTo>
                  <a:lnTo>
                    <a:pt x="33" y="47"/>
                  </a:lnTo>
                  <a:lnTo>
                    <a:pt x="40" y="44"/>
                  </a:lnTo>
                  <a:lnTo>
                    <a:pt x="45" y="38"/>
                  </a:lnTo>
                  <a:lnTo>
                    <a:pt x="48" y="31"/>
                  </a:lnTo>
                  <a:lnTo>
                    <a:pt x="49" y="24"/>
                  </a:lnTo>
                  <a:close/>
                </a:path>
              </a:pathLst>
            </a:custGeom>
            <a:solidFill>
              <a:srgbClr val="000000"/>
            </a:solidFill>
            <a:ln w="9525">
              <a:noFill/>
              <a:round/>
              <a:headEnd/>
              <a:tailEnd/>
            </a:ln>
          </p:spPr>
          <p:txBody>
            <a:bodyPr/>
            <a:lstStyle/>
            <a:p>
              <a:endParaRPr lang="en-US"/>
            </a:p>
          </p:txBody>
        </p:sp>
        <p:sp>
          <p:nvSpPr>
            <p:cNvPr id="42051" name="Freeform 169"/>
            <p:cNvSpPr>
              <a:spLocks/>
            </p:cNvSpPr>
            <p:nvPr/>
          </p:nvSpPr>
          <p:spPr bwMode="auto">
            <a:xfrm>
              <a:off x="1555" y="1603"/>
              <a:ext cx="272" cy="28"/>
            </a:xfrm>
            <a:custGeom>
              <a:avLst/>
              <a:gdLst>
                <a:gd name="T0" fmla="*/ 78 w 483"/>
                <a:gd name="T1" fmla="*/ 7 h 51"/>
                <a:gd name="T2" fmla="*/ 78 w 483"/>
                <a:gd name="T3" fmla="*/ 0 h 51"/>
                <a:gd name="T4" fmla="*/ 38 w 483"/>
                <a:gd name="T5" fmla="*/ 0 h 51"/>
                <a:gd name="T6" fmla="*/ 38 w 483"/>
                <a:gd name="T7" fmla="*/ 7 h 51"/>
                <a:gd name="T8" fmla="*/ 0 w 483"/>
                <a:gd name="T9" fmla="*/ 7 h 51"/>
                <a:gd name="T10" fmla="*/ 0 w 483"/>
                <a:gd name="T11" fmla="*/ 15 h 51"/>
                <a:gd name="T12" fmla="*/ 145 w 483"/>
                <a:gd name="T13" fmla="*/ 15 h 51"/>
                <a:gd name="T14" fmla="*/ 153 w 483"/>
                <a:gd name="T15" fmla="*/ 7 h 51"/>
                <a:gd name="T16" fmla="*/ 78 w 483"/>
                <a:gd name="T17" fmla="*/ 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3"/>
                <a:gd name="T28" fmla="*/ 0 h 51"/>
                <a:gd name="T29" fmla="*/ 483 w 48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3" h="51">
                  <a:moveTo>
                    <a:pt x="247" y="22"/>
                  </a:moveTo>
                  <a:lnTo>
                    <a:pt x="247" y="0"/>
                  </a:lnTo>
                  <a:lnTo>
                    <a:pt x="121" y="0"/>
                  </a:lnTo>
                  <a:lnTo>
                    <a:pt x="121" y="22"/>
                  </a:lnTo>
                  <a:lnTo>
                    <a:pt x="0" y="22"/>
                  </a:lnTo>
                  <a:lnTo>
                    <a:pt x="0" y="51"/>
                  </a:lnTo>
                  <a:lnTo>
                    <a:pt x="459" y="51"/>
                  </a:lnTo>
                  <a:lnTo>
                    <a:pt x="483" y="22"/>
                  </a:lnTo>
                  <a:lnTo>
                    <a:pt x="247" y="22"/>
                  </a:lnTo>
                  <a:close/>
                </a:path>
              </a:pathLst>
            </a:custGeom>
            <a:solidFill>
              <a:srgbClr val="000000"/>
            </a:solidFill>
            <a:ln w="9525">
              <a:noFill/>
              <a:round/>
              <a:headEnd/>
              <a:tailEnd/>
            </a:ln>
          </p:spPr>
          <p:txBody>
            <a:bodyPr/>
            <a:lstStyle/>
            <a:p>
              <a:endParaRPr lang="en-US"/>
            </a:p>
          </p:txBody>
        </p:sp>
        <p:sp>
          <p:nvSpPr>
            <p:cNvPr id="42052" name="Freeform 170"/>
            <p:cNvSpPr>
              <a:spLocks/>
            </p:cNvSpPr>
            <p:nvPr/>
          </p:nvSpPr>
          <p:spPr bwMode="auto">
            <a:xfrm>
              <a:off x="577" y="1667"/>
              <a:ext cx="509" cy="168"/>
            </a:xfrm>
            <a:custGeom>
              <a:avLst/>
              <a:gdLst>
                <a:gd name="T0" fmla="*/ 8 w 902"/>
                <a:gd name="T1" fmla="*/ 0 h 296"/>
                <a:gd name="T2" fmla="*/ 240 w 902"/>
                <a:gd name="T3" fmla="*/ 3 h 296"/>
                <a:gd name="T4" fmla="*/ 243 w 902"/>
                <a:gd name="T5" fmla="*/ 6 h 296"/>
                <a:gd name="T6" fmla="*/ 244 w 902"/>
                <a:gd name="T7" fmla="*/ 15 h 296"/>
                <a:gd name="T8" fmla="*/ 244 w 902"/>
                <a:gd name="T9" fmla="*/ 49 h 296"/>
                <a:gd name="T10" fmla="*/ 284 w 902"/>
                <a:gd name="T11" fmla="*/ 48 h 296"/>
                <a:gd name="T12" fmla="*/ 287 w 902"/>
                <a:gd name="T13" fmla="*/ 56 h 296"/>
                <a:gd name="T14" fmla="*/ 287 w 902"/>
                <a:gd name="T15" fmla="*/ 75 h 296"/>
                <a:gd name="T16" fmla="*/ 286 w 902"/>
                <a:gd name="T17" fmla="*/ 95 h 296"/>
                <a:gd name="T18" fmla="*/ 90 w 902"/>
                <a:gd name="T19" fmla="*/ 94 h 296"/>
                <a:gd name="T20" fmla="*/ 0 w 902"/>
                <a:gd name="T21" fmla="*/ 94 h 296"/>
                <a:gd name="T22" fmla="*/ 1 w 902"/>
                <a:gd name="T23" fmla="*/ 78 h 296"/>
                <a:gd name="T24" fmla="*/ 2 w 902"/>
                <a:gd name="T25" fmla="*/ 28 h 296"/>
                <a:gd name="T26" fmla="*/ 3 w 902"/>
                <a:gd name="T27" fmla="*/ 11 h 296"/>
                <a:gd name="T28" fmla="*/ 8 w 902"/>
                <a:gd name="T29" fmla="*/ 0 h 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2"/>
                <a:gd name="T46" fmla="*/ 0 h 296"/>
                <a:gd name="T47" fmla="*/ 902 w 902"/>
                <a:gd name="T48" fmla="*/ 296 h 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2" h="296">
                  <a:moveTo>
                    <a:pt x="26" y="0"/>
                  </a:moveTo>
                  <a:lnTo>
                    <a:pt x="753" y="8"/>
                  </a:lnTo>
                  <a:lnTo>
                    <a:pt x="762" y="18"/>
                  </a:lnTo>
                  <a:lnTo>
                    <a:pt x="768" y="46"/>
                  </a:lnTo>
                  <a:lnTo>
                    <a:pt x="768" y="154"/>
                  </a:lnTo>
                  <a:lnTo>
                    <a:pt x="894" y="150"/>
                  </a:lnTo>
                  <a:lnTo>
                    <a:pt x="902" y="175"/>
                  </a:lnTo>
                  <a:lnTo>
                    <a:pt x="902" y="233"/>
                  </a:lnTo>
                  <a:lnTo>
                    <a:pt x="899" y="296"/>
                  </a:lnTo>
                  <a:lnTo>
                    <a:pt x="281" y="293"/>
                  </a:lnTo>
                  <a:lnTo>
                    <a:pt x="0" y="290"/>
                  </a:lnTo>
                  <a:lnTo>
                    <a:pt x="3" y="244"/>
                  </a:lnTo>
                  <a:lnTo>
                    <a:pt x="5" y="86"/>
                  </a:lnTo>
                  <a:lnTo>
                    <a:pt x="8" y="34"/>
                  </a:lnTo>
                  <a:lnTo>
                    <a:pt x="26" y="0"/>
                  </a:lnTo>
                  <a:close/>
                </a:path>
              </a:pathLst>
            </a:custGeom>
            <a:solidFill>
              <a:srgbClr val="FFFFFF"/>
            </a:solidFill>
            <a:ln w="9525">
              <a:noFill/>
              <a:round/>
              <a:headEnd/>
              <a:tailEnd/>
            </a:ln>
          </p:spPr>
          <p:txBody>
            <a:bodyPr/>
            <a:lstStyle/>
            <a:p>
              <a:endParaRPr lang="en-US"/>
            </a:p>
          </p:txBody>
        </p:sp>
        <p:sp>
          <p:nvSpPr>
            <p:cNvPr id="42053" name="Freeform 171"/>
            <p:cNvSpPr>
              <a:spLocks/>
            </p:cNvSpPr>
            <p:nvPr/>
          </p:nvSpPr>
          <p:spPr bwMode="auto">
            <a:xfrm>
              <a:off x="576" y="1758"/>
              <a:ext cx="510" cy="80"/>
            </a:xfrm>
            <a:custGeom>
              <a:avLst/>
              <a:gdLst>
                <a:gd name="T0" fmla="*/ 287 w 905"/>
                <a:gd name="T1" fmla="*/ 3 h 139"/>
                <a:gd name="T2" fmla="*/ 276 w 905"/>
                <a:gd name="T3" fmla="*/ 0 h 139"/>
                <a:gd name="T4" fmla="*/ 277 w 905"/>
                <a:gd name="T5" fmla="*/ 19 h 139"/>
                <a:gd name="T6" fmla="*/ 264 w 905"/>
                <a:gd name="T7" fmla="*/ 15 h 139"/>
                <a:gd name="T8" fmla="*/ 254 w 905"/>
                <a:gd name="T9" fmla="*/ 16 h 139"/>
                <a:gd name="T10" fmla="*/ 248 w 905"/>
                <a:gd name="T11" fmla="*/ 19 h 139"/>
                <a:gd name="T12" fmla="*/ 243 w 905"/>
                <a:gd name="T13" fmla="*/ 24 h 139"/>
                <a:gd name="T14" fmla="*/ 236 w 905"/>
                <a:gd name="T15" fmla="*/ 33 h 139"/>
                <a:gd name="T16" fmla="*/ 0 w 905"/>
                <a:gd name="T17" fmla="*/ 33 h 139"/>
                <a:gd name="T18" fmla="*/ 1 w 905"/>
                <a:gd name="T19" fmla="*/ 46 h 139"/>
                <a:gd name="T20" fmla="*/ 284 w 905"/>
                <a:gd name="T21" fmla="*/ 45 h 139"/>
                <a:gd name="T22" fmla="*/ 284 w 905"/>
                <a:gd name="T23" fmla="*/ 33 h 139"/>
                <a:gd name="T24" fmla="*/ 286 w 905"/>
                <a:gd name="T25" fmla="*/ 33 h 139"/>
                <a:gd name="T26" fmla="*/ 287 w 905"/>
                <a:gd name="T27" fmla="*/ 3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5"/>
                <a:gd name="T43" fmla="*/ 0 h 139"/>
                <a:gd name="T44" fmla="*/ 905 w 905"/>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5" h="139">
                  <a:moveTo>
                    <a:pt x="905" y="11"/>
                  </a:moveTo>
                  <a:lnTo>
                    <a:pt x="870" y="0"/>
                  </a:lnTo>
                  <a:lnTo>
                    <a:pt x="873" y="58"/>
                  </a:lnTo>
                  <a:lnTo>
                    <a:pt x="833" y="46"/>
                  </a:lnTo>
                  <a:lnTo>
                    <a:pt x="799" y="48"/>
                  </a:lnTo>
                  <a:lnTo>
                    <a:pt x="780" y="58"/>
                  </a:lnTo>
                  <a:lnTo>
                    <a:pt x="764" y="73"/>
                  </a:lnTo>
                  <a:lnTo>
                    <a:pt x="743" y="101"/>
                  </a:lnTo>
                  <a:lnTo>
                    <a:pt x="0" y="100"/>
                  </a:lnTo>
                  <a:lnTo>
                    <a:pt x="2" y="139"/>
                  </a:lnTo>
                  <a:lnTo>
                    <a:pt x="895" y="136"/>
                  </a:lnTo>
                  <a:lnTo>
                    <a:pt x="895" y="99"/>
                  </a:lnTo>
                  <a:lnTo>
                    <a:pt x="902" y="100"/>
                  </a:lnTo>
                  <a:lnTo>
                    <a:pt x="905" y="11"/>
                  </a:lnTo>
                  <a:close/>
                </a:path>
              </a:pathLst>
            </a:custGeom>
            <a:solidFill>
              <a:srgbClr val="A8A8A8"/>
            </a:solidFill>
            <a:ln w="9525">
              <a:noFill/>
              <a:round/>
              <a:headEnd/>
              <a:tailEnd/>
            </a:ln>
          </p:spPr>
          <p:txBody>
            <a:bodyPr/>
            <a:lstStyle/>
            <a:p>
              <a:endParaRPr lang="en-US"/>
            </a:p>
          </p:txBody>
        </p:sp>
        <p:sp>
          <p:nvSpPr>
            <p:cNvPr id="42054" name="Freeform 172"/>
            <p:cNvSpPr>
              <a:spLocks/>
            </p:cNvSpPr>
            <p:nvPr/>
          </p:nvSpPr>
          <p:spPr bwMode="auto">
            <a:xfrm>
              <a:off x="578" y="1686"/>
              <a:ext cx="31" cy="135"/>
            </a:xfrm>
            <a:custGeom>
              <a:avLst/>
              <a:gdLst>
                <a:gd name="T0" fmla="*/ 8 w 55"/>
                <a:gd name="T1" fmla="*/ 0 h 238"/>
                <a:gd name="T2" fmla="*/ 16 w 55"/>
                <a:gd name="T3" fmla="*/ 0 h 238"/>
                <a:gd name="T4" fmla="*/ 10 w 55"/>
                <a:gd name="T5" fmla="*/ 63 h 238"/>
                <a:gd name="T6" fmla="*/ 10 w 55"/>
                <a:gd name="T7" fmla="*/ 64 h 238"/>
                <a:gd name="T8" fmla="*/ 10 w 55"/>
                <a:gd name="T9" fmla="*/ 66 h 238"/>
                <a:gd name="T10" fmla="*/ 10 w 55"/>
                <a:gd name="T11" fmla="*/ 69 h 238"/>
                <a:gd name="T12" fmla="*/ 11 w 55"/>
                <a:gd name="T13" fmla="*/ 71 h 238"/>
                <a:gd name="T14" fmla="*/ 13 w 55"/>
                <a:gd name="T15" fmla="*/ 74 h 238"/>
                <a:gd name="T16" fmla="*/ 15 w 55"/>
                <a:gd name="T17" fmla="*/ 75 h 238"/>
                <a:gd name="T18" fmla="*/ 17 w 55"/>
                <a:gd name="T19" fmla="*/ 76 h 238"/>
                <a:gd name="T20" fmla="*/ 17 w 55"/>
                <a:gd name="T21" fmla="*/ 77 h 238"/>
                <a:gd name="T22" fmla="*/ 0 w 55"/>
                <a:gd name="T23" fmla="*/ 76 h 238"/>
                <a:gd name="T24" fmla="*/ 3 w 55"/>
                <a:gd name="T25" fmla="*/ 18 h 238"/>
                <a:gd name="T26" fmla="*/ 8 w 55"/>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238"/>
                <a:gd name="T44" fmla="*/ 55 w 55"/>
                <a:gd name="T45" fmla="*/ 238 h 2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238">
                  <a:moveTo>
                    <a:pt x="24" y="0"/>
                  </a:moveTo>
                  <a:lnTo>
                    <a:pt x="49" y="0"/>
                  </a:lnTo>
                  <a:lnTo>
                    <a:pt x="31" y="196"/>
                  </a:lnTo>
                  <a:lnTo>
                    <a:pt x="31" y="198"/>
                  </a:lnTo>
                  <a:lnTo>
                    <a:pt x="31" y="205"/>
                  </a:lnTo>
                  <a:lnTo>
                    <a:pt x="31" y="214"/>
                  </a:lnTo>
                  <a:lnTo>
                    <a:pt x="34" y="222"/>
                  </a:lnTo>
                  <a:lnTo>
                    <a:pt x="40" y="229"/>
                  </a:lnTo>
                  <a:lnTo>
                    <a:pt x="47" y="234"/>
                  </a:lnTo>
                  <a:lnTo>
                    <a:pt x="53" y="237"/>
                  </a:lnTo>
                  <a:lnTo>
                    <a:pt x="55" y="238"/>
                  </a:lnTo>
                  <a:lnTo>
                    <a:pt x="0" y="237"/>
                  </a:lnTo>
                  <a:lnTo>
                    <a:pt x="11" y="54"/>
                  </a:lnTo>
                  <a:lnTo>
                    <a:pt x="24" y="0"/>
                  </a:lnTo>
                  <a:close/>
                </a:path>
              </a:pathLst>
            </a:custGeom>
            <a:solidFill>
              <a:srgbClr val="A8A8A8"/>
            </a:solidFill>
            <a:ln w="9525">
              <a:noFill/>
              <a:round/>
              <a:headEnd/>
              <a:tailEnd/>
            </a:ln>
          </p:spPr>
          <p:txBody>
            <a:bodyPr/>
            <a:lstStyle/>
            <a:p>
              <a:endParaRPr lang="en-US"/>
            </a:p>
          </p:txBody>
        </p:sp>
        <p:sp>
          <p:nvSpPr>
            <p:cNvPr id="42055" name="Freeform 173"/>
            <p:cNvSpPr>
              <a:spLocks/>
            </p:cNvSpPr>
            <p:nvPr/>
          </p:nvSpPr>
          <p:spPr bwMode="auto">
            <a:xfrm>
              <a:off x="1077" y="1775"/>
              <a:ext cx="12" cy="40"/>
            </a:xfrm>
            <a:custGeom>
              <a:avLst/>
              <a:gdLst>
                <a:gd name="T0" fmla="*/ 7 w 21"/>
                <a:gd name="T1" fmla="*/ 23 h 70"/>
                <a:gd name="T2" fmla="*/ 7 w 21"/>
                <a:gd name="T3" fmla="*/ 0 h 70"/>
                <a:gd name="T4" fmla="*/ 2 w 21"/>
                <a:gd name="T5" fmla="*/ 0 h 70"/>
                <a:gd name="T6" fmla="*/ 0 w 21"/>
                <a:gd name="T7" fmla="*/ 23 h 70"/>
                <a:gd name="T8" fmla="*/ 7 w 21"/>
                <a:gd name="T9" fmla="*/ 23 h 70"/>
                <a:gd name="T10" fmla="*/ 0 60000 65536"/>
                <a:gd name="T11" fmla="*/ 0 60000 65536"/>
                <a:gd name="T12" fmla="*/ 0 60000 65536"/>
                <a:gd name="T13" fmla="*/ 0 60000 65536"/>
                <a:gd name="T14" fmla="*/ 0 60000 65536"/>
                <a:gd name="T15" fmla="*/ 0 w 21"/>
                <a:gd name="T16" fmla="*/ 0 h 70"/>
                <a:gd name="T17" fmla="*/ 21 w 21"/>
                <a:gd name="T18" fmla="*/ 70 h 70"/>
              </a:gdLst>
              <a:ahLst/>
              <a:cxnLst>
                <a:cxn ang="T10">
                  <a:pos x="T0" y="T1"/>
                </a:cxn>
                <a:cxn ang="T11">
                  <a:pos x="T2" y="T3"/>
                </a:cxn>
                <a:cxn ang="T12">
                  <a:pos x="T4" y="T5"/>
                </a:cxn>
                <a:cxn ang="T13">
                  <a:pos x="T6" y="T7"/>
                </a:cxn>
                <a:cxn ang="T14">
                  <a:pos x="T8" y="T9"/>
                </a:cxn>
              </a:cxnLst>
              <a:rect l="T15" t="T16" r="T17" b="T18"/>
              <a:pathLst>
                <a:path w="21" h="70">
                  <a:moveTo>
                    <a:pt x="21" y="70"/>
                  </a:moveTo>
                  <a:lnTo>
                    <a:pt x="21" y="0"/>
                  </a:lnTo>
                  <a:lnTo>
                    <a:pt x="5" y="0"/>
                  </a:lnTo>
                  <a:lnTo>
                    <a:pt x="0" y="70"/>
                  </a:lnTo>
                  <a:lnTo>
                    <a:pt x="21" y="70"/>
                  </a:lnTo>
                  <a:close/>
                </a:path>
              </a:pathLst>
            </a:custGeom>
            <a:solidFill>
              <a:srgbClr val="FFFFFF"/>
            </a:solidFill>
            <a:ln w="9525">
              <a:noFill/>
              <a:round/>
              <a:headEnd/>
              <a:tailEnd/>
            </a:ln>
          </p:spPr>
          <p:txBody>
            <a:bodyPr/>
            <a:lstStyle/>
            <a:p>
              <a:endParaRPr lang="en-US"/>
            </a:p>
          </p:txBody>
        </p:sp>
        <p:sp>
          <p:nvSpPr>
            <p:cNvPr id="42056" name="Freeform 174"/>
            <p:cNvSpPr>
              <a:spLocks/>
            </p:cNvSpPr>
            <p:nvPr/>
          </p:nvSpPr>
          <p:spPr bwMode="auto">
            <a:xfrm>
              <a:off x="1018" y="1669"/>
              <a:ext cx="8" cy="26"/>
            </a:xfrm>
            <a:custGeom>
              <a:avLst/>
              <a:gdLst>
                <a:gd name="T0" fmla="*/ 5 w 12"/>
                <a:gd name="T1" fmla="*/ 7 h 46"/>
                <a:gd name="T2" fmla="*/ 5 w 12"/>
                <a:gd name="T3" fmla="*/ 5 h 46"/>
                <a:gd name="T4" fmla="*/ 4 w 12"/>
                <a:gd name="T5" fmla="*/ 2 h 46"/>
                <a:gd name="T6" fmla="*/ 2 w 12"/>
                <a:gd name="T7" fmla="*/ 1 h 46"/>
                <a:gd name="T8" fmla="*/ 1 w 12"/>
                <a:gd name="T9" fmla="*/ 0 h 46"/>
                <a:gd name="T10" fmla="*/ 0 w 12"/>
                <a:gd name="T11" fmla="*/ 15 h 46"/>
                <a:gd name="T12" fmla="*/ 2 w 12"/>
                <a:gd name="T13" fmla="*/ 14 h 46"/>
                <a:gd name="T14" fmla="*/ 3 w 12"/>
                <a:gd name="T15" fmla="*/ 12 h 46"/>
                <a:gd name="T16" fmla="*/ 5 w 12"/>
                <a:gd name="T17" fmla="*/ 10 h 46"/>
                <a:gd name="T18" fmla="*/ 5 w 12"/>
                <a:gd name="T19" fmla="*/ 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6"/>
                <a:gd name="T32" fmla="*/ 12 w 1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6">
                  <a:moveTo>
                    <a:pt x="12" y="23"/>
                  </a:moveTo>
                  <a:lnTo>
                    <a:pt x="11" y="14"/>
                  </a:lnTo>
                  <a:lnTo>
                    <a:pt x="9" y="7"/>
                  </a:lnTo>
                  <a:lnTo>
                    <a:pt x="5" y="2"/>
                  </a:lnTo>
                  <a:lnTo>
                    <a:pt x="1" y="0"/>
                  </a:lnTo>
                  <a:lnTo>
                    <a:pt x="0" y="46"/>
                  </a:lnTo>
                  <a:lnTo>
                    <a:pt x="4" y="44"/>
                  </a:lnTo>
                  <a:lnTo>
                    <a:pt x="8" y="39"/>
                  </a:lnTo>
                  <a:lnTo>
                    <a:pt x="11" y="32"/>
                  </a:lnTo>
                  <a:lnTo>
                    <a:pt x="12" y="23"/>
                  </a:lnTo>
                  <a:close/>
                </a:path>
              </a:pathLst>
            </a:custGeom>
            <a:solidFill>
              <a:srgbClr val="000000"/>
            </a:solidFill>
            <a:ln w="9525">
              <a:noFill/>
              <a:round/>
              <a:headEnd/>
              <a:tailEnd/>
            </a:ln>
          </p:spPr>
          <p:txBody>
            <a:bodyPr/>
            <a:lstStyle/>
            <a:p>
              <a:endParaRPr lang="en-US"/>
            </a:p>
          </p:txBody>
        </p:sp>
        <p:sp>
          <p:nvSpPr>
            <p:cNvPr id="42057" name="Freeform 175"/>
            <p:cNvSpPr>
              <a:spLocks/>
            </p:cNvSpPr>
            <p:nvPr/>
          </p:nvSpPr>
          <p:spPr bwMode="auto">
            <a:xfrm>
              <a:off x="565" y="1677"/>
              <a:ext cx="7" cy="26"/>
            </a:xfrm>
            <a:custGeom>
              <a:avLst/>
              <a:gdLst>
                <a:gd name="T0" fmla="*/ 0 w 12"/>
                <a:gd name="T1" fmla="*/ 7 h 46"/>
                <a:gd name="T2" fmla="*/ 1 w 12"/>
                <a:gd name="T3" fmla="*/ 4 h 46"/>
                <a:gd name="T4" fmla="*/ 1 w 12"/>
                <a:gd name="T5" fmla="*/ 2 h 46"/>
                <a:gd name="T6" fmla="*/ 3 w 12"/>
                <a:gd name="T7" fmla="*/ 1 h 46"/>
                <a:gd name="T8" fmla="*/ 4 w 12"/>
                <a:gd name="T9" fmla="*/ 0 h 46"/>
                <a:gd name="T10" fmla="*/ 4 w 12"/>
                <a:gd name="T11" fmla="*/ 15 h 46"/>
                <a:gd name="T12" fmla="*/ 2 w 12"/>
                <a:gd name="T13" fmla="*/ 14 h 46"/>
                <a:gd name="T14" fmla="*/ 1 w 12"/>
                <a:gd name="T15" fmla="*/ 12 h 46"/>
                <a:gd name="T16" fmla="*/ 1 w 12"/>
                <a:gd name="T17" fmla="*/ 10 h 46"/>
                <a:gd name="T18" fmla="*/ 0 w 12"/>
                <a:gd name="T19" fmla="*/ 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6"/>
                <a:gd name="T32" fmla="*/ 12 w 1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6">
                  <a:moveTo>
                    <a:pt x="0" y="23"/>
                  </a:moveTo>
                  <a:lnTo>
                    <a:pt x="1" y="13"/>
                  </a:lnTo>
                  <a:lnTo>
                    <a:pt x="3" y="7"/>
                  </a:lnTo>
                  <a:lnTo>
                    <a:pt x="8" y="2"/>
                  </a:lnTo>
                  <a:lnTo>
                    <a:pt x="12" y="0"/>
                  </a:lnTo>
                  <a:lnTo>
                    <a:pt x="11" y="46"/>
                  </a:lnTo>
                  <a:lnTo>
                    <a:pt x="7" y="43"/>
                  </a:lnTo>
                  <a:lnTo>
                    <a:pt x="3" y="39"/>
                  </a:lnTo>
                  <a:lnTo>
                    <a:pt x="1" y="32"/>
                  </a:lnTo>
                  <a:lnTo>
                    <a:pt x="0" y="23"/>
                  </a:lnTo>
                  <a:close/>
                </a:path>
              </a:pathLst>
            </a:custGeom>
            <a:solidFill>
              <a:srgbClr val="000000"/>
            </a:solidFill>
            <a:ln w="9525">
              <a:noFill/>
              <a:round/>
              <a:headEnd/>
              <a:tailEnd/>
            </a:ln>
          </p:spPr>
          <p:txBody>
            <a:bodyPr/>
            <a:lstStyle/>
            <a:p>
              <a:endParaRPr lang="en-US"/>
            </a:p>
          </p:txBody>
        </p:sp>
        <p:sp>
          <p:nvSpPr>
            <p:cNvPr id="42058" name="Freeform 176"/>
            <p:cNvSpPr>
              <a:spLocks/>
            </p:cNvSpPr>
            <p:nvPr/>
          </p:nvSpPr>
          <p:spPr bwMode="auto">
            <a:xfrm>
              <a:off x="608" y="1728"/>
              <a:ext cx="45" cy="20"/>
            </a:xfrm>
            <a:custGeom>
              <a:avLst/>
              <a:gdLst>
                <a:gd name="T0" fmla="*/ 0 w 79"/>
                <a:gd name="T1" fmla="*/ 11 h 36"/>
                <a:gd name="T2" fmla="*/ 26 w 79"/>
                <a:gd name="T3" fmla="*/ 11 h 36"/>
                <a:gd name="T4" fmla="*/ 26 w 79"/>
                <a:gd name="T5" fmla="*/ 0 h 36"/>
                <a:gd name="T6" fmla="*/ 1 w 79"/>
                <a:gd name="T7" fmla="*/ 0 h 36"/>
                <a:gd name="T8" fmla="*/ 0 w 79"/>
                <a:gd name="T9" fmla="*/ 11 h 36"/>
                <a:gd name="T10" fmla="*/ 0 60000 65536"/>
                <a:gd name="T11" fmla="*/ 0 60000 65536"/>
                <a:gd name="T12" fmla="*/ 0 60000 65536"/>
                <a:gd name="T13" fmla="*/ 0 60000 65536"/>
                <a:gd name="T14" fmla="*/ 0 60000 65536"/>
                <a:gd name="T15" fmla="*/ 0 w 79"/>
                <a:gd name="T16" fmla="*/ 0 h 36"/>
                <a:gd name="T17" fmla="*/ 79 w 79"/>
                <a:gd name="T18" fmla="*/ 36 h 36"/>
              </a:gdLst>
              <a:ahLst/>
              <a:cxnLst>
                <a:cxn ang="T10">
                  <a:pos x="T0" y="T1"/>
                </a:cxn>
                <a:cxn ang="T11">
                  <a:pos x="T2" y="T3"/>
                </a:cxn>
                <a:cxn ang="T12">
                  <a:pos x="T4" y="T5"/>
                </a:cxn>
                <a:cxn ang="T13">
                  <a:pos x="T6" y="T7"/>
                </a:cxn>
                <a:cxn ang="T14">
                  <a:pos x="T8" y="T9"/>
                </a:cxn>
              </a:cxnLst>
              <a:rect l="T15" t="T16" r="T17" b="T18"/>
              <a:pathLst>
                <a:path w="79" h="36">
                  <a:moveTo>
                    <a:pt x="0" y="36"/>
                  </a:moveTo>
                  <a:lnTo>
                    <a:pt x="79" y="36"/>
                  </a:lnTo>
                  <a:lnTo>
                    <a:pt x="79" y="0"/>
                  </a:lnTo>
                  <a:lnTo>
                    <a:pt x="1" y="0"/>
                  </a:lnTo>
                  <a:lnTo>
                    <a:pt x="0" y="36"/>
                  </a:lnTo>
                  <a:close/>
                </a:path>
              </a:pathLst>
            </a:custGeom>
            <a:solidFill>
              <a:srgbClr val="000000"/>
            </a:solidFill>
            <a:ln w="9525">
              <a:noFill/>
              <a:round/>
              <a:headEnd/>
              <a:tailEnd/>
            </a:ln>
          </p:spPr>
          <p:txBody>
            <a:bodyPr/>
            <a:lstStyle/>
            <a:p>
              <a:endParaRPr lang="en-US"/>
            </a:p>
          </p:txBody>
        </p:sp>
        <p:sp>
          <p:nvSpPr>
            <p:cNvPr id="42059" name="Freeform 177"/>
            <p:cNvSpPr>
              <a:spLocks/>
            </p:cNvSpPr>
            <p:nvPr/>
          </p:nvSpPr>
          <p:spPr bwMode="auto">
            <a:xfrm>
              <a:off x="609" y="1703"/>
              <a:ext cx="46" cy="17"/>
            </a:xfrm>
            <a:custGeom>
              <a:avLst/>
              <a:gdLst>
                <a:gd name="T0" fmla="*/ 26 w 80"/>
                <a:gd name="T1" fmla="*/ 0 h 31"/>
                <a:gd name="T2" fmla="*/ 0 w 80"/>
                <a:gd name="T3" fmla="*/ 0 h 31"/>
                <a:gd name="T4" fmla="*/ 0 w 80"/>
                <a:gd name="T5" fmla="*/ 9 h 31"/>
                <a:gd name="T6" fmla="*/ 26 w 80"/>
                <a:gd name="T7" fmla="*/ 9 h 31"/>
                <a:gd name="T8" fmla="*/ 26 w 80"/>
                <a:gd name="T9" fmla="*/ 0 h 31"/>
                <a:gd name="T10" fmla="*/ 0 60000 65536"/>
                <a:gd name="T11" fmla="*/ 0 60000 65536"/>
                <a:gd name="T12" fmla="*/ 0 60000 65536"/>
                <a:gd name="T13" fmla="*/ 0 60000 65536"/>
                <a:gd name="T14" fmla="*/ 0 60000 65536"/>
                <a:gd name="T15" fmla="*/ 0 w 80"/>
                <a:gd name="T16" fmla="*/ 0 h 31"/>
                <a:gd name="T17" fmla="*/ 80 w 80"/>
                <a:gd name="T18" fmla="*/ 31 h 31"/>
              </a:gdLst>
              <a:ahLst/>
              <a:cxnLst>
                <a:cxn ang="T10">
                  <a:pos x="T0" y="T1"/>
                </a:cxn>
                <a:cxn ang="T11">
                  <a:pos x="T2" y="T3"/>
                </a:cxn>
                <a:cxn ang="T12">
                  <a:pos x="T4" y="T5"/>
                </a:cxn>
                <a:cxn ang="T13">
                  <a:pos x="T6" y="T7"/>
                </a:cxn>
                <a:cxn ang="T14">
                  <a:pos x="T8" y="T9"/>
                </a:cxn>
              </a:cxnLst>
              <a:rect l="T15" t="T16" r="T17" b="T18"/>
              <a:pathLst>
                <a:path w="80" h="31">
                  <a:moveTo>
                    <a:pt x="80" y="0"/>
                  </a:moveTo>
                  <a:lnTo>
                    <a:pt x="0" y="0"/>
                  </a:lnTo>
                  <a:lnTo>
                    <a:pt x="0" y="31"/>
                  </a:lnTo>
                  <a:lnTo>
                    <a:pt x="78" y="31"/>
                  </a:lnTo>
                  <a:lnTo>
                    <a:pt x="80" y="0"/>
                  </a:lnTo>
                  <a:close/>
                </a:path>
              </a:pathLst>
            </a:custGeom>
            <a:solidFill>
              <a:srgbClr val="000000"/>
            </a:solidFill>
            <a:ln w="9525">
              <a:noFill/>
              <a:round/>
              <a:headEnd/>
              <a:tailEnd/>
            </a:ln>
          </p:spPr>
          <p:txBody>
            <a:bodyPr/>
            <a:lstStyle/>
            <a:p>
              <a:endParaRPr lang="en-US"/>
            </a:p>
          </p:txBody>
        </p:sp>
        <p:sp>
          <p:nvSpPr>
            <p:cNvPr id="42060" name="Freeform 178"/>
            <p:cNvSpPr>
              <a:spLocks/>
            </p:cNvSpPr>
            <p:nvPr/>
          </p:nvSpPr>
          <p:spPr bwMode="auto">
            <a:xfrm>
              <a:off x="664" y="1703"/>
              <a:ext cx="45" cy="17"/>
            </a:xfrm>
            <a:custGeom>
              <a:avLst/>
              <a:gdLst>
                <a:gd name="T0" fmla="*/ 26 w 79"/>
                <a:gd name="T1" fmla="*/ 0 h 31"/>
                <a:gd name="T2" fmla="*/ 1 w 79"/>
                <a:gd name="T3" fmla="*/ 0 h 31"/>
                <a:gd name="T4" fmla="*/ 0 w 79"/>
                <a:gd name="T5" fmla="*/ 9 h 31"/>
                <a:gd name="T6" fmla="*/ 26 w 79"/>
                <a:gd name="T7" fmla="*/ 9 h 31"/>
                <a:gd name="T8" fmla="*/ 26 w 79"/>
                <a:gd name="T9" fmla="*/ 0 h 31"/>
                <a:gd name="T10" fmla="*/ 0 60000 65536"/>
                <a:gd name="T11" fmla="*/ 0 60000 65536"/>
                <a:gd name="T12" fmla="*/ 0 60000 65536"/>
                <a:gd name="T13" fmla="*/ 0 60000 65536"/>
                <a:gd name="T14" fmla="*/ 0 60000 65536"/>
                <a:gd name="T15" fmla="*/ 0 w 79"/>
                <a:gd name="T16" fmla="*/ 0 h 31"/>
                <a:gd name="T17" fmla="*/ 79 w 79"/>
                <a:gd name="T18" fmla="*/ 31 h 31"/>
              </a:gdLst>
              <a:ahLst/>
              <a:cxnLst>
                <a:cxn ang="T10">
                  <a:pos x="T0" y="T1"/>
                </a:cxn>
                <a:cxn ang="T11">
                  <a:pos x="T2" y="T3"/>
                </a:cxn>
                <a:cxn ang="T12">
                  <a:pos x="T4" y="T5"/>
                </a:cxn>
                <a:cxn ang="T13">
                  <a:pos x="T6" y="T7"/>
                </a:cxn>
                <a:cxn ang="T14">
                  <a:pos x="T8" y="T9"/>
                </a:cxn>
              </a:cxnLst>
              <a:rect l="T15" t="T16" r="T17" b="T18"/>
              <a:pathLst>
                <a:path w="79" h="31">
                  <a:moveTo>
                    <a:pt x="79" y="0"/>
                  </a:moveTo>
                  <a:lnTo>
                    <a:pt x="1" y="0"/>
                  </a:lnTo>
                  <a:lnTo>
                    <a:pt x="0" y="31"/>
                  </a:lnTo>
                  <a:lnTo>
                    <a:pt x="79" y="31"/>
                  </a:lnTo>
                  <a:lnTo>
                    <a:pt x="79" y="0"/>
                  </a:lnTo>
                  <a:close/>
                </a:path>
              </a:pathLst>
            </a:custGeom>
            <a:solidFill>
              <a:srgbClr val="000000"/>
            </a:solidFill>
            <a:ln w="9525">
              <a:noFill/>
              <a:round/>
              <a:headEnd/>
              <a:tailEnd/>
            </a:ln>
          </p:spPr>
          <p:txBody>
            <a:bodyPr/>
            <a:lstStyle/>
            <a:p>
              <a:endParaRPr lang="en-US"/>
            </a:p>
          </p:txBody>
        </p:sp>
        <p:sp>
          <p:nvSpPr>
            <p:cNvPr id="42061" name="Freeform 179"/>
            <p:cNvSpPr>
              <a:spLocks/>
            </p:cNvSpPr>
            <p:nvPr/>
          </p:nvSpPr>
          <p:spPr bwMode="auto">
            <a:xfrm>
              <a:off x="662" y="1728"/>
              <a:ext cx="47" cy="20"/>
            </a:xfrm>
            <a:custGeom>
              <a:avLst/>
              <a:gdLst>
                <a:gd name="T0" fmla="*/ 0 w 80"/>
                <a:gd name="T1" fmla="*/ 11 h 36"/>
                <a:gd name="T2" fmla="*/ 27 w 80"/>
                <a:gd name="T3" fmla="*/ 11 h 36"/>
                <a:gd name="T4" fmla="*/ 28 w 80"/>
                <a:gd name="T5" fmla="*/ 0 h 36"/>
                <a:gd name="T6" fmla="*/ 1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79" y="36"/>
                  </a:lnTo>
                  <a:lnTo>
                    <a:pt x="80" y="0"/>
                  </a:lnTo>
                  <a:lnTo>
                    <a:pt x="1" y="0"/>
                  </a:lnTo>
                  <a:lnTo>
                    <a:pt x="0" y="36"/>
                  </a:lnTo>
                  <a:close/>
                </a:path>
              </a:pathLst>
            </a:custGeom>
            <a:solidFill>
              <a:srgbClr val="000000"/>
            </a:solidFill>
            <a:ln w="9525">
              <a:noFill/>
              <a:round/>
              <a:headEnd/>
              <a:tailEnd/>
            </a:ln>
          </p:spPr>
          <p:txBody>
            <a:bodyPr/>
            <a:lstStyle/>
            <a:p>
              <a:endParaRPr lang="en-US"/>
            </a:p>
          </p:txBody>
        </p:sp>
        <p:sp>
          <p:nvSpPr>
            <p:cNvPr id="42062" name="Freeform 180"/>
            <p:cNvSpPr>
              <a:spLocks/>
            </p:cNvSpPr>
            <p:nvPr/>
          </p:nvSpPr>
          <p:spPr bwMode="auto">
            <a:xfrm>
              <a:off x="718" y="1728"/>
              <a:ext cx="44" cy="20"/>
            </a:xfrm>
            <a:custGeom>
              <a:avLst/>
              <a:gdLst>
                <a:gd name="T0" fmla="*/ 0 w 80"/>
                <a:gd name="T1" fmla="*/ 11 h 36"/>
                <a:gd name="T2" fmla="*/ 24 w 80"/>
                <a:gd name="T3" fmla="*/ 11 h 36"/>
                <a:gd name="T4" fmla="*/ 24 w 80"/>
                <a:gd name="T5" fmla="*/ 0 h 36"/>
                <a:gd name="T6" fmla="*/ 0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79" y="36"/>
                  </a:lnTo>
                  <a:lnTo>
                    <a:pt x="80" y="0"/>
                  </a:lnTo>
                  <a:lnTo>
                    <a:pt x="0" y="0"/>
                  </a:lnTo>
                  <a:lnTo>
                    <a:pt x="0" y="36"/>
                  </a:lnTo>
                  <a:close/>
                </a:path>
              </a:pathLst>
            </a:custGeom>
            <a:solidFill>
              <a:srgbClr val="000000"/>
            </a:solidFill>
            <a:ln w="9525">
              <a:noFill/>
              <a:round/>
              <a:headEnd/>
              <a:tailEnd/>
            </a:ln>
          </p:spPr>
          <p:txBody>
            <a:bodyPr/>
            <a:lstStyle/>
            <a:p>
              <a:endParaRPr lang="en-US"/>
            </a:p>
          </p:txBody>
        </p:sp>
        <p:sp>
          <p:nvSpPr>
            <p:cNvPr id="42063" name="Freeform 181"/>
            <p:cNvSpPr>
              <a:spLocks/>
            </p:cNvSpPr>
            <p:nvPr/>
          </p:nvSpPr>
          <p:spPr bwMode="auto">
            <a:xfrm>
              <a:off x="718" y="1703"/>
              <a:ext cx="45" cy="17"/>
            </a:xfrm>
            <a:custGeom>
              <a:avLst/>
              <a:gdLst>
                <a:gd name="T0" fmla="*/ 25 w 81"/>
                <a:gd name="T1" fmla="*/ 0 h 31"/>
                <a:gd name="T2" fmla="*/ 1 w 81"/>
                <a:gd name="T3" fmla="*/ 0 h 31"/>
                <a:gd name="T4" fmla="*/ 0 w 81"/>
                <a:gd name="T5" fmla="*/ 9 h 31"/>
                <a:gd name="T6" fmla="*/ 24 w 81"/>
                <a:gd name="T7" fmla="*/ 9 h 31"/>
                <a:gd name="T8" fmla="*/ 25 w 81"/>
                <a:gd name="T9" fmla="*/ 0 h 31"/>
                <a:gd name="T10" fmla="*/ 0 60000 65536"/>
                <a:gd name="T11" fmla="*/ 0 60000 65536"/>
                <a:gd name="T12" fmla="*/ 0 60000 65536"/>
                <a:gd name="T13" fmla="*/ 0 60000 65536"/>
                <a:gd name="T14" fmla="*/ 0 60000 65536"/>
                <a:gd name="T15" fmla="*/ 0 w 81"/>
                <a:gd name="T16" fmla="*/ 0 h 31"/>
                <a:gd name="T17" fmla="*/ 81 w 81"/>
                <a:gd name="T18" fmla="*/ 31 h 31"/>
              </a:gdLst>
              <a:ahLst/>
              <a:cxnLst>
                <a:cxn ang="T10">
                  <a:pos x="T0" y="T1"/>
                </a:cxn>
                <a:cxn ang="T11">
                  <a:pos x="T2" y="T3"/>
                </a:cxn>
                <a:cxn ang="T12">
                  <a:pos x="T4" y="T5"/>
                </a:cxn>
                <a:cxn ang="T13">
                  <a:pos x="T6" y="T7"/>
                </a:cxn>
                <a:cxn ang="T14">
                  <a:pos x="T8" y="T9"/>
                </a:cxn>
              </a:cxnLst>
              <a:rect l="T15" t="T16" r="T17" b="T18"/>
              <a:pathLst>
                <a:path w="81" h="31">
                  <a:moveTo>
                    <a:pt x="81" y="0"/>
                  </a:moveTo>
                  <a:lnTo>
                    <a:pt x="1" y="0"/>
                  </a:lnTo>
                  <a:lnTo>
                    <a:pt x="0" y="31"/>
                  </a:lnTo>
                  <a:lnTo>
                    <a:pt x="80" y="31"/>
                  </a:lnTo>
                  <a:lnTo>
                    <a:pt x="81" y="0"/>
                  </a:lnTo>
                  <a:close/>
                </a:path>
              </a:pathLst>
            </a:custGeom>
            <a:solidFill>
              <a:srgbClr val="000000"/>
            </a:solidFill>
            <a:ln w="9525">
              <a:noFill/>
              <a:round/>
              <a:headEnd/>
              <a:tailEnd/>
            </a:ln>
          </p:spPr>
          <p:txBody>
            <a:bodyPr/>
            <a:lstStyle/>
            <a:p>
              <a:endParaRPr lang="en-US"/>
            </a:p>
          </p:txBody>
        </p:sp>
        <p:sp>
          <p:nvSpPr>
            <p:cNvPr id="42064" name="Rectangle 182"/>
            <p:cNvSpPr>
              <a:spLocks noChangeArrowheads="1"/>
            </p:cNvSpPr>
            <p:nvPr/>
          </p:nvSpPr>
          <p:spPr bwMode="auto">
            <a:xfrm>
              <a:off x="771" y="1728"/>
              <a:ext cx="45" cy="20"/>
            </a:xfrm>
            <a:prstGeom prst="rect">
              <a:avLst/>
            </a:prstGeom>
            <a:solidFill>
              <a:srgbClr val="000000"/>
            </a:solidFill>
            <a:ln w="9525">
              <a:noFill/>
              <a:miter lim="800000"/>
              <a:headEnd/>
              <a:tailEnd/>
            </a:ln>
          </p:spPr>
          <p:txBody>
            <a:bodyPr/>
            <a:lstStyle/>
            <a:p>
              <a:endParaRPr lang="en-US" sz="1600"/>
            </a:p>
          </p:txBody>
        </p:sp>
        <p:sp>
          <p:nvSpPr>
            <p:cNvPr id="42065" name="Freeform 183"/>
            <p:cNvSpPr>
              <a:spLocks/>
            </p:cNvSpPr>
            <p:nvPr/>
          </p:nvSpPr>
          <p:spPr bwMode="auto">
            <a:xfrm>
              <a:off x="772" y="1703"/>
              <a:ext cx="45" cy="17"/>
            </a:xfrm>
            <a:custGeom>
              <a:avLst/>
              <a:gdLst>
                <a:gd name="T0" fmla="*/ 25 w 80"/>
                <a:gd name="T1" fmla="*/ 0 h 31"/>
                <a:gd name="T2" fmla="*/ 0 w 80"/>
                <a:gd name="T3" fmla="*/ 0 h 31"/>
                <a:gd name="T4" fmla="*/ 0 w 80"/>
                <a:gd name="T5" fmla="*/ 9 h 31"/>
                <a:gd name="T6" fmla="*/ 25 w 80"/>
                <a:gd name="T7" fmla="*/ 9 h 31"/>
                <a:gd name="T8" fmla="*/ 25 w 80"/>
                <a:gd name="T9" fmla="*/ 0 h 31"/>
                <a:gd name="T10" fmla="*/ 0 60000 65536"/>
                <a:gd name="T11" fmla="*/ 0 60000 65536"/>
                <a:gd name="T12" fmla="*/ 0 60000 65536"/>
                <a:gd name="T13" fmla="*/ 0 60000 65536"/>
                <a:gd name="T14" fmla="*/ 0 60000 65536"/>
                <a:gd name="T15" fmla="*/ 0 w 80"/>
                <a:gd name="T16" fmla="*/ 0 h 31"/>
                <a:gd name="T17" fmla="*/ 80 w 80"/>
                <a:gd name="T18" fmla="*/ 31 h 31"/>
              </a:gdLst>
              <a:ahLst/>
              <a:cxnLst>
                <a:cxn ang="T10">
                  <a:pos x="T0" y="T1"/>
                </a:cxn>
                <a:cxn ang="T11">
                  <a:pos x="T2" y="T3"/>
                </a:cxn>
                <a:cxn ang="T12">
                  <a:pos x="T4" y="T5"/>
                </a:cxn>
                <a:cxn ang="T13">
                  <a:pos x="T6" y="T7"/>
                </a:cxn>
                <a:cxn ang="T14">
                  <a:pos x="T8" y="T9"/>
                </a:cxn>
              </a:cxnLst>
              <a:rect l="T15" t="T16" r="T17" b="T18"/>
              <a:pathLst>
                <a:path w="80" h="31">
                  <a:moveTo>
                    <a:pt x="80" y="0"/>
                  </a:moveTo>
                  <a:lnTo>
                    <a:pt x="0" y="0"/>
                  </a:lnTo>
                  <a:lnTo>
                    <a:pt x="0" y="31"/>
                  </a:lnTo>
                  <a:lnTo>
                    <a:pt x="78" y="31"/>
                  </a:lnTo>
                  <a:lnTo>
                    <a:pt x="80" y="0"/>
                  </a:lnTo>
                  <a:close/>
                </a:path>
              </a:pathLst>
            </a:custGeom>
            <a:solidFill>
              <a:srgbClr val="000000"/>
            </a:solidFill>
            <a:ln w="9525">
              <a:noFill/>
              <a:round/>
              <a:headEnd/>
              <a:tailEnd/>
            </a:ln>
          </p:spPr>
          <p:txBody>
            <a:bodyPr/>
            <a:lstStyle/>
            <a:p>
              <a:endParaRPr lang="en-US"/>
            </a:p>
          </p:txBody>
        </p:sp>
        <p:sp>
          <p:nvSpPr>
            <p:cNvPr id="42066" name="Freeform 184"/>
            <p:cNvSpPr>
              <a:spLocks/>
            </p:cNvSpPr>
            <p:nvPr/>
          </p:nvSpPr>
          <p:spPr bwMode="auto">
            <a:xfrm>
              <a:off x="825" y="1728"/>
              <a:ext cx="46" cy="20"/>
            </a:xfrm>
            <a:custGeom>
              <a:avLst/>
              <a:gdLst>
                <a:gd name="T0" fmla="*/ 0 w 80"/>
                <a:gd name="T1" fmla="*/ 11 h 36"/>
                <a:gd name="T2" fmla="*/ 26 w 80"/>
                <a:gd name="T3" fmla="*/ 11 h 36"/>
                <a:gd name="T4" fmla="*/ 26 w 80"/>
                <a:gd name="T5" fmla="*/ 0 h 36"/>
                <a:gd name="T6" fmla="*/ 1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79" y="36"/>
                  </a:lnTo>
                  <a:lnTo>
                    <a:pt x="80" y="0"/>
                  </a:lnTo>
                  <a:lnTo>
                    <a:pt x="1" y="0"/>
                  </a:lnTo>
                  <a:lnTo>
                    <a:pt x="0" y="36"/>
                  </a:lnTo>
                  <a:close/>
                </a:path>
              </a:pathLst>
            </a:custGeom>
            <a:solidFill>
              <a:srgbClr val="000000"/>
            </a:solidFill>
            <a:ln w="9525">
              <a:noFill/>
              <a:round/>
              <a:headEnd/>
              <a:tailEnd/>
            </a:ln>
          </p:spPr>
          <p:txBody>
            <a:bodyPr/>
            <a:lstStyle/>
            <a:p>
              <a:endParaRPr lang="en-US"/>
            </a:p>
          </p:txBody>
        </p:sp>
        <p:sp>
          <p:nvSpPr>
            <p:cNvPr id="42067" name="Rectangle 185"/>
            <p:cNvSpPr>
              <a:spLocks noChangeArrowheads="1"/>
            </p:cNvSpPr>
            <p:nvPr/>
          </p:nvSpPr>
          <p:spPr bwMode="auto">
            <a:xfrm>
              <a:off x="826" y="1703"/>
              <a:ext cx="45" cy="17"/>
            </a:xfrm>
            <a:prstGeom prst="rect">
              <a:avLst/>
            </a:prstGeom>
            <a:solidFill>
              <a:srgbClr val="000000"/>
            </a:solidFill>
            <a:ln w="9525">
              <a:noFill/>
              <a:miter lim="800000"/>
              <a:headEnd/>
              <a:tailEnd/>
            </a:ln>
          </p:spPr>
          <p:txBody>
            <a:bodyPr/>
            <a:lstStyle/>
            <a:p>
              <a:endParaRPr lang="en-US" sz="1600"/>
            </a:p>
          </p:txBody>
        </p:sp>
        <p:sp>
          <p:nvSpPr>
            <p:cNvPr id="42068" name="Freeform 186"/>
            <p:cNvSpPr>
              <a:spLocks/>
            </p:cNvSpPr>
            <p:nvPr/>
          </p:nvSpPr>
          <p:spPr bwMode="auto">
            <a:xfrm>
              <a:off x="879" y="1728"/>
              <a:ext cx="44" cy="20"/>
            </a:xfrm>
            <a:custGeom>
              <a:avLst/>
              <a:gdLst>
                <a:gd name="T0" fmla="*/ 0 w 80"/>
                <a:gd name="T1" fmla="*/ 11 h 36"/>
                <a:gd name="T2" fmla="*/ 24 w 80"/>
                <a:gd name="T3" fmla="*/ 11 h 36"/>
                <a:gd name="T4" fmla="*/ 24 w 80"/>
                <a:gd name="T5" fmla="*/ 0 h 36"/>
                <a:gd name="T6" fmla="*/ 1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80" y="36"/>
                  </a:lnTo>
                  <a:lnTo>
                    <a:pt x="80" y="0"/>
                  </a:lnTo>
                  <a:lnTo>
                    <a:pt x="1" y="0"/>
                  </a:lnTo>
                  <a:lnTo>
                    <a:pt x="0" y="36"/>
                  </a:lnTo>
                  <a:close/>
                </a:path>
              </a:pathLst>
            </a:custGeom>
            <a:solidFill>
              <a:srgbClr val="000000"/>
            </a:solidFill>
            <a:ln w="9525">
              <a:noFill/>
              <a:round/>
              <a:headEnd/>
              <a:tailEnd/>
            </a:ln>
          </p:spPr>
          <p:txBody>
            <a:bodyPr/>
            <a:lstStyle/>
            <a:p>
              <a:endParaRPr lang="en-US"/>
            </a:p>
          </p:txBody>
        </p:sp>
        <p:sp>
          <p:nvSpPr>
            <p:cNvPr id="42069" name="Rectangle 187"/>
            <p:cNvSpPr>
              <a:spLocks noChangeArrowheads="1"/>
            </p:cNvSpPr>
            <p:nvPr/>
          </p:nvSpPr>
          <p:spPr bwMode="auto">
            <a:xfrm>
              <a:off x="879" y="1703"/>
              <a:ext cx="45" cy="17"/>
            </a:xfrm>
            <a:prstGeom prst="rect">
              <a:avLst/>
            </a:prstGeom>
            <a:solidFill>
              <a:srgbClr val="000000"/>
            </a:solidFill>
            <a:ln w="9525">
              <a:noFill/>
              <a:miter lim="800000"/>
              <a:headEnd/>
              <a:tailEnd/>
            </a:ln>
          </p:spPr>
          <p:txBody>
            <a:bodyPr/>
            <a:lstStyle/>
            <a:p>
              <a:endParaRPr lang="en-US" sz="1600"/>
            </a:p>
          </p:txBody>
        </p:sp>
        <p:sp>
          <p:nvSpPr>
            <p:cNvPr id="42070" name="Freeform 188"/>
            <p:cNvSpPr>
              <a:spLocks/>
            </p:cNvSpPr>
            <p:nvPr/>
          </p:nvSpPr>
          <p:spPr bwMode="auto">
            <a:xfrm>
              <a:off x="1009" y="1703"/>
              <a:ext cx="19" cy="37"/>
            </a:xfrm>
            <a:custGeom>
              <a:avLst/>
              <a:gdLst>
                <a:gd name="T0" fmla="*/ 9 w 33"/>
                <a:gd name="T1" fmla="*/ 0 h 66"/>
                <a:gd name="T2" fmla="*/ 8 w 33"/>
                <a:gd name="T3" fmla="*/ 0 h 66"/>
                <a:gd name="T4" fmla="*/ 7 w 33"/>
                <a:gd name="T5" fmla="*/ 1 h 66"/>
                <a:gd name="T6" fmla="*/ 7 w 33"/>
                <a:gd name="T7" fmla="*/ 1 h 66"/>
                <a:gd name="T8" fmla="*/ 7 w 33"/>
                <a:gd name="T9" fmla="*/ 2 h 66"/>
                <a:gd name="T10" fmla="*/ 7 w 33"/>
                <a:gd name="T11" fmla="*/ 5 h 66"/>
                <a:gd name="T12" fmla="*/ 0 w 33"/>
                <a:gd name="T13" fmla="*/ 5 h 66"/>
                <a:gd name="T14" fmla="*/ 0 w 33"/>
                <a:gd name="T15" fmla="*/ 7 h 66"/>
                <a:gd name="T16" fmla="*/ 7 w 33"/>
                <a:gd name="T17" fmla="*/ 7 h 66"/>
                <a:gd name="T18" fmla="*/ 7 w 33"/>
                <a:gd name="T19" fmla="*/ 11 h 66"/>
                <a:gd name="T20" fmla="*/ 0 w 33"/>
                <a:gd name="T21" fmla="*/ 11 h 66"/>
                <a:gd name="T22" fmla="*/ 0 w 33"/>
                <a:gd name="T23" fmla="*/ 13 h 66"/>
                <a:gd name="T24" fmla="*/ 7 w 33"/>
                <a:gd name="T25" fmla="*/ 13 h 66"/>
                <a:gd name="T26" fmla="*/ 6 w 33"/>
                <a:gd name="T27" fmla="*/ 19 h 66"/>
                <a:gd name="T28" fmla="*/ 7 w 33"/>
                <a:gd name="T29" fmla="*/ 20 h 66"/>
                <a:gd name="T30" fmla="*/ 7 w 33"/>
                <a:gd name="T31" fmla="*/ 20 h 66"/>
                <a:gd name="T32" fmla="*/ 8 w 33"/>
                <a:gd name="T33" fmla="*/ 20 h 66"/>
                <a:gd name="T34" fmla="*/ 9 w 33"/>
                <a:gd name="T35" fmla="*/ 21 h 66"/>
                <a:gd name="T36" fmla="*/ 9 w 33"/>
                <a:gd name="T37" fmla="*/ 20 h 66"/>
                <a:gd name="T38" fmla="*/ 10 w 33"/>
                <a:gd name="T39" fmla="*/ 20 h 66"/>
                <a:gd name="T40" fmla="*/ 10 w 33"/>
                <a:gd name="T41" fmla="*/ 20 h 66"/>
                <a:gd name="T42" fmla="*/ 10 w 33"/>
                <a:gd name="T43" fmla="*/ 19 h 66"/>
                <a:gd name="T44" fmla="*/ 11 w 33"/>
                <a:gd name="T45" fmla="*/ 2 h 66"/>
                <a:gd name="T46" fmla="*/ 11 w 33"/>
                <a:gd name="T47" fmla="*/ 1 h 66"/>
                <a:gd name="T48" fmla="*/ 10 w 33"/>
                <a:gd name="T49" fmla="*/ 1 h 66"/>
                <a:gd name="T50" fmla="*/ 10 w 33"/>
                <a:gd name="T51" fmla="*/ 0 h 66"/>
                <a:gd name="T52" fmla="*/ 9 w 33"/>
                <a:gd name="T53" fmla="*/ 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66"/>
                <a:gd name="T83" fmla="*/ 33 w 33"/>
                <a:gd name="T84" fmla="*/ 66 h 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66">
                  <a:moveTo>
                    <a:pt x="27" y="0"/>
                  </a:moveTo>
                  <a:lnTo>
                    <a:pt x="25" y="0"/>
                  </a:lnTo>
                  <a:lnTo>
                    <a:pt x="23" y="1"/>
                  </a:lnTo>
                  <a:lnTo>
                    <a:pt x="21" y="3"/>
                  </a:lnTo>
                  <a:lnTo>
                    <a:pt x="21" y="5"/>
                  </a:lnTo>
                  <a:lnTo>
                    <a:pt x="20" y="16"/>
                  </a:lnTo>
                  <a:lnTo>
                    <a:pt x="0" y="16"/>
                  </a:lnTo>
                  <a:lnTo>
                    <a:pt x="0" y="23"/>
                  </a:lnTo>
                  <a:lnTo>
                    <a:pt x="20" y="23"/>
                  </a:lnTo>
                  <a:lnTo>
                    <a:pt x="20" y="35"/>
                  </a:lnTo>
                  <a:lnTo>
                    <a:pt x="0" y="35"/>
                  </a:lnTo>
                  <a:lnTo>
                    <a:pt x="0" y="42"/>
                  </a:lnTo>
                  <a:lnTo>
                    <a:pt x="20" y="42"/>
                  </a:lnTo>
                  <a:lnTo>
                    <a:pt x="19" y="60"/>
                  </a:lnTo>
                  <a:lnTo>
                    <a:pt x="20" y="62"/>
                  </a:lnTo>
                  <a:lnTo>
                    <a:pt x="21" y="64"/>
                  </a:lnTo>
                  <a:lnTo>
                    <a:pt x="24" y="65"/>
                  </a:lnTo>
                  <a:lnTo>
                    <a:pt x="26" y="66"/>
                  </a:lnTo>
                  <a:lnTo>
                    <a:pt x="28" y="65"/>
                  </a:lnTo>
                  <a:lnTo>
                    <a:pt x="30" y="64"/>
                  </a:lnTo>
                  <a:lnTo>
                    <a:pt x="32" y="62"/>
                  </a:lnTo>
                  <a:lnTo>
                    <a:pt x="32" y="60"/>
                  </a:lnTo>
                  <a:lnTo>
                    <a:pt x="33" y="5"/>
                  </a:lnTo>
                  <a:lnTo>
                    <a:pt x="33" y="3"/>
                  </a:lnTo>
                  <a:lnTo>
                    <a:pt x="32" y="1"/>
                  </a:lnTo>
                  <a:lnTo>
                    <a:pt x="30" y="0"/>
                  </a:lnTo>
                  <a:lnTo>
                    <a:pt x="27" y="0"/>
                  </a:lnTo>
                  <a:close/>
                </a:path>
              </a:pathLst>
            </a:custGeom>
            <a:solidFill>
              <a:srgbClr val="000000"/>
            </a:solidFill>
            <a:ln w="9525">
              <a:noFill/>
              <a:round/>
              <a:headEnd/>
              <a:tailEnd/>
            </a:ln>
          </p:spPr>
          <p:txBody>
            <a:bodyPr/>
            <a:lstStyle/>
            <a:p>
              <a:endParaRPr lang="en-US"/>
            </a:p>
          </p:txBody>
        </p:sp>
        <p:sp>
          <p:nvSpPr>
            <p:cNvPr id="42071" name="Freeform 189"/>
            <p:cNvSpPr>
              <a:spLocks/>
            </p:cNvSpPr>
            <p:nvPr/>
          </p:nvSpPr>
          <p:spPr bwMode="auto">
            <a:xfrm>
              <a:off x="993" y="1780"/>
              <a:ext cx="81" cy="37"/>
            </a:xfrm>
            <a:custGeom>
              <a:avLst/>
              <a:gdLst>
                <a:gd name="T0" fmla="*/ 15 w 144"/>
                <a:gd name="T1" fmla="*/ 3 h 64"/>
                <a:gd name="T2" fmla="*/ 12 w 144"/>
                <a:gd name="T3" fmla="*/ 5 h 64"/>
                <a:gd name="T4" fmla="*/ 10 w 144"/>
                <a:gd name="T5" fmla="*/ 7 h 64"/>
                <a:gd name="T6" fmla="*/ 8 w 144"/>
                <a:gd name="T7" fmla="*/ 9 h 64"/>
                <a:gd name="T8" fmla="*/ 6 w 144"/>
                <a:gd name="T9" fmla="*/ 11 h 64"/>
                <a:gd name="T10" fmla="*/ 4 w 144"/>
                <a:gd name="T11" fmla="*/ 13 h 64"/>
                <a:gd name="T12" fmla="*/ 3 w 144"/>
                <a:gd name="T13" fmla="*/ 16 h 64"/>
                <a:gd name="T14" fmla="*/ 1 w 144"/>
                <a:gd name="T15" fmla="*/ 19 h 64"/>
                <a:gd name="T16" fmla="*/ 0 w 144"/>
                <a:gd name="T17" fmla="*/ 21 h 64"/>
                <a:gd name="T18" fmla="*/ 1 w 144"/>
                <a:gd name="T19" fmla="*/ 19 h 64"/>
                <a:gd name="T20" fmla="*/ 3 w 144"/>
                <a:gd name="T21" fmla="*/ 17 h 64"/>
                <a:gd name="T22" fmla="*/ 4 w 144"/>
                <a:gd name="T23" fmla="*/ 16 h 64"/>
                <a:gd name="T24" fmla="*/ 6 w 144"/>
                <a:gd name="T25" fmla="*/ 13 h 64"/>
                <a:gd name="T26" fmla="*/ 7 w 144"/>
                <a:gd name="T27" fmla="*/ 12 h 64"/>
                <a:gd name="T28" fmla="*/ 9 w 144"/>
                <a:gd name="T29" fmla="*/ 10 h 64"/>
                <a:gd name="T30" fmla="*/ 11 w 144"/>
                <a:gd name="T31" fmla="*/ 9 h 64"/>
                <a:gd name="T32" fmla="*/ 13 w 144"/>
                <a:gd name="T33" fmla="*/ 8 h 64"/>
                <a:gd name="T34" fmla="*/ 17 w 144"/>
                <a:gd name="T35" fmla="*/ 6 h 64"/>
                <a:gd name="T36" fmla="*/ 22 w 144"/>
                <a:gd name="T37" fmla="*/ 5 h 64"/>
                <a:gd name="T38" fmla="*/ 26 w 144"/>
                <a:gd name="T39" fmla="*/ 4 h 64"/>
                <a:gd name="T40" fmla="*/ 30 w 144"/>
                <a:gd name="T41" fmla="*/ 5 h 64"/>
                <a:gd name="T42" fmla="*/ 34 w 144"/>
                <a:gd name="T43" fmla="*/ 5 h 64"/>
                <a:gd name="T44" fmla="*/ 38 w 144"/>
                <a:gd name="T45" fmla="*/ 8 h 64"/>
                <a:gd name="T46" fmla="*/ 42 w 144"/>
                <a:gd name="T47" fmla="*/ 10 h 64"/>
                <a:gd name="T48" fmla="*/ 46 w 144"/>
                <a:gd name="T49" fmla="*/ 12 h 64"/>
                <a:gd name="T50" fmla="*/ 46 w 144"/>
                <a:gd name="T51" fmla="*/ 6 h 64"/>
                <a:gd name="T52" fmla="*/ 42 w 144"/>
                <a:gd name="T53" fmla="*/ 4 h 64"/>
                <a:gd name="T54" fmla="*/ 39 w 144"/>
                <a:gd name="T55" fmla="*/ 2 h 64"/>
                <a:gd name="T56" fmla="*/ 35 w 144"/>
                <a:gd name="T57" fmla="*/ 1 h 64"/>
                <a:gd name="T58" fmla="*/ 31 w 144"/>
                <a:gd name="T59" fmla="*/ 0 h 64"/>
                <a:gd name="T60" fmla="*/ 27 w 144"/>
                <a:gd name="T61" fmla="*/ 0 h 64"/>
                <a:gd name="T62" fmla="*/ 23 w 144"/>
                <a:gd name="T63" fmla="*/ 1 h 64"/>
                <a:gd name="T64" fmla="*/ 19 w 144"/>
                <a:gd name="T65" fmla="*/ 1 h 64"/>
                <a:gd name="T66" fmla="*/ 15 w 144"/>
                <a:gd name="T67" fmla="*/ 3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64"/>
                <a:gd name="T104" fmla="*/ 144 w 144"/>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64">
                  <a:moveTo>
                    <a:pt x="47" y="10"/>
                  </a:moveTo>
                  <a:lnTo>
                    <a:pt x="39" y="15"/>
                  </a:lnTo>
                  <a:lnTo>
                    <a:pt x="32" y="20"/>
                  </a:lnTo>
                  <a:lnTo>
                    <a:pt x="25" y="26"/>
                  </a:lnTo>
                  <a:lnTo>
                    <a:pt x="18" y="33"/>
                  </a:lnTo>
                  <a:lnTo>
                    <a:pt x="13" y="40"/>
                  </a:lnTo>
                  <a:lnTo>
                    <a:pt x="8" y="48"/>
                  </a:lnTo>
                  <a:lnTo>
                    <a:pt x="3" y="56"/>
                  </a:lnTo>
                  <a:lnTo>
                    <a:pt x="0" y="64"/>
                  </a:lnTo>
                  <a:lnTo>
                    <a:pt x="3" y="57"/>
                  </a:lnTo>
                  <a:lnTo>
                    <a:pt x="8" y="52"/>
                  </a:lnTo>
                  <a:lnTo>
                    <a:pt x="13" y="46"/>
                  </a:lnTo>
                  <a:lnTo>
                    <a:pt x="17" y="40"/>
                  </a:lnTo>
                  <a:lnTo>
                    <a:pt x="23" y="35"/>
                  </a:lnTo>
                  <a:lnTo>
                    <a:pt x="29" y="31"/>
                  </a:lnTo>
                  <a:lnTo>
                    <a:pt x="34" y="26"/>
                  </a:lnTo>
                  <a:lnTo>
                    <a:pt x="41" y="23"/>
                  </a:lnTo>
                  <a:lnTo>
                    <a:pt x="55" y="17"/>
                  </a:lnTo>
                  <a:lnTo>
                    <a:pt x="69" y="14"/>
                  </a:lnTo>
                  <a:lnTo>
                    <a:pt x="82" y="12"/>
                  </a:lnTo>
                  <a:lnTo>
                    <a:pt x="96" y="14"/>
                  </a:lnTo>
                  <a:lnTo>
                    <a:pt x="108" y="16"/>
                  </a:lnTo>
                  <a:lnTo>
                    <a:pt x="121" y="22"/>
                  </a:lnTo>
                  <a:lnTo>
                    <a:pt x="134" y="29"/>
                  </a:lnTo>
                  <a:lnTo>
                    <a:pt x="144" y="37"/>
                  </a:lnTo>
                  <a:lnTo>
                    <a:pt x="144" y="19"/>
                  </a:lnTo>
                  <a:lnTo>
                    <a:pt x="134" y="12"/>
                  </a:lnTo>
                  <a:lnTo>
                    <a:pt x="122" y="7"/>
                  </a:lnTo>
                  <a:lnTo>
                    <a:pt x="111" y="2"/>
                  </a:lnTo>
                  <a:lnTo>
                    <a:pt x="98" y="0"/>
                  </a:lnTo>
                  <a:lnTo>
                    <a:pt x="85" y="0"/>
                  </a:lnTo>
                  <a:lnTo>
                    <a:pt x="73" y="1"/>
                  </a:lnTo>
                  <a:lnTo>
                    <a:pt x="60" y="4"/>
                  </a:lnTo>
                  <a:lnTo>
                    <a:pt x="47" y="10"/>
                  </a:lnTo>
                  <a:close/>
                </a:path>
              </a:pathLst>
            </a:custGeom>
            <a:solidFill>
              <a:srgbClr val="000000"/>
            </a:solidFill>
            <a:ln w="9525">
              <a:noFill/>
              <a:round/>
              <a:headEnd/>
              <a:tailEnd/>
            </a:ln>
          </p:spPr>
          <p:txBody>
            <a:bodyPr/>
            <a:lstStyle/>
            <a:p>
              <a:endParaRPr lang="en-US"/>
            </a:p>
          </p:txBody>
        </p:sp>
        <p:sp>
          <p:nvSpPr>
            <p:cNvPr id="42072" name="Freeform 190"/>
            <p:cNvSpPr>
              <a:spLocks/>
            </p:cNvSpPr>
            <p:nvPr/>
          </p:nvSpPr>
          <p:spPr bwMode="auto">
            <a:xfrm>
              <a:off x="773" y="1801"/>
              <a:ext cx="299" cy="70"/>
            </a:xfrm>
            <a:custGeom>
              <a:avLst/>
              <a:gdLst>
                <a:gd name="T0" fmla="*/ 159 w 531"/>
                <a:gd name="T1" fmla="*/ 3 h 123"/>
                <a:gd name="T2" fmla="*/ 157 w 531"/>
                <a:gd name="T3" fmla="*/ 1 h 123"/>
                <a:gd name="T4" fmla="*/ 155 w 531"/>
                <a:gd name="T5" fmla="*/ 1 h 123"/>
                <a:gd name="T6" fmla="*/ 153 w 531"/>
                <a:gd name="T7" fmla="*/ 1 h 123"/>
                <a:gd name="T8" fmla="*/ 150 w 531"/>
                <a:gd name="T9" fmla="*/ 0 h 123"/>
                <a:gd name="T10" fmla="*/ 148 w 531"/>
                <a:gd name="T11" fmla="*/ 1 h 123"/>
                <a:gd name="T12" fmla="*/ 145 w 531"/>
                <a:gd name="T13" fmla="*/ 1 h 123"/>
                <a:gd name="T14" fmla="*/ 142 w 531"/>
                <a:gd name="T15" fmla="*/ 2 h 123"/>
                <a:gd name="T16" fmla="*/ 140 w 531"/>
                <a:gd name="T17" fmla="*/ 3 h 123"/>
                <a:gd name="T18" fmla="*/ 137 w 531"/>
                <a:gd name="T19" fmla="*/ 6 h 123"/>
                <a:gd name="T20" fmla="*/ 135 w 531"/>
                <a:gd name="T21" fmla="*/ 9 h 123"/>
                <a:gd name="T22" fmla="*/ 132 w 531"/>
                <a:gd name="T23" fmla="*/ 13 h 123"/>
                <a:gd name="T24" fmla="*/ 132 w 531"/>
                <a:gd name="T25" fmla="*/ 18 h 123"/>
                <a:gd name="T26" fmla="*/ 0 w 531"/>
                <a:gd name="T27" fmla="*/ 20 h 123"/>
                <a:gd name="T28" fmla="*/ 131 w 531"/>
                <a:gd name="T29" fmla="*/ 22 h 123"/>
                <a:gd name="T30" fmla="*/ 132 w 531"/>
                <a:gd name="T31" fmla="*/ 26 h 123"/>
                <a:gd name="T32" fmla="*/ 133 w 531"/>
                <a:gd name="T33" fmla="*/ 30 h 123"/>
                <a:gd name="T34" fmla="*/ 135 w 531"/>
                <a:gd name="T35" fmla="*/ 32 h 123"/>
                <a:gd name="T36" fmla="*/ 137 w 531"/>
                <a:gd name="T37" fmla="*/ 35 h 123"/>
                <a:gd name="T38" fmla="*/ 140 w 531"/>
                <a:gd name="T39" fmla="*/ 37 h 123"/>
                <a:gd name="T40" fmla="*/ 143 w 531"/>
                <a:gd name="T41" fmla="*/ 38 h 123"/>
                <a:gd name="T42" fmla="*/ 146 w 531"/>
                <a:gd name="T43" fmla="*/ 39 h 123"/>
                <a:gd name="T44" fmla="*/ 149 w 531"/>
                <a:gd name="T45" fmla="*/ 40 h 123"/>
                <a:gd name="T46" fmla="*/ 153 w 531"/>
                <a:gd name="T47" fmla="*/ 39 h 123"/>
                <a:gd name="T48" fmla="*/ 157 w 531"/>
                <a:gd name="T49" fmla="*/ 38 h 123"/>
                <a:gd name="T50" fmla="*/ 160 w 531"/>
                <a:gd name="T51" fmla="*/ 36 h 123"/>
                <a:gd name="T52" fmla="*/ 163 w 531"/>
                <a:gd name="T53" fmla="*/ 34 h 123"/>
                <a:gd name="T54" fmla="*/ 165 w 531"/>
                <a:gd name="T55" fmla="*/ 31 h 123"/>
                <a:gd name="T56" fmla="*/ 167 w 531"/>
                <a:gd name="T57" fmla="*/ 28 h 123"/>
                <a:gd name="T58" fmla="*/ 168 w 531"/>
                <a:gd name="T59" fmla="*/ 24 h 123"/>
                <a:gd name="T60" fmla="*/ 168 w 531"/>
                <a:gd name="T61" fmla="*/ 20 h 123"/>
                <a:gd name="T62" fmla="*/ 168 w 531"/>
                <a:gd name="T63" fmla="*/ 14 h 123"/>
                <a:gd name="T64" fmla="*/ 166 w 531"/>
                <a:gd name="T65" fmla="*/ 10 h 123"/>
                <a:gd name="T66" fmla="*/ 163 w 531"/>
                <a:gd name="T67" fmla="*/ 6 h 123"/>
                <a:gd name="T68" fmla="*/ 159 w 531"/>
                <a:gd name="T69" fmla="*/ 3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1"/>
                <a:gd name="T106" fmla="*/ 0 h 123"/>
                <a:gd name="T107" fmla="*/ 531 w 531"/>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1" h="123">
                  <a:moveTo>
                    <a:pt x="501" y="8"/>
                  </a:moveTo>
                  <a:lnTo>
                    <a:pt x="496" y="4"/>
                  </a:lnTo>
                  <a:lnTo>
                    <a:pt x="489" y="2"/>
                  </a:lnTo>
                  <a:lnTo>
                    <a:pt x="482" y="1"/>
                  </a:lnTo>
                  <a:lnTo>
                    <a:pt x="474" y="0"/>
                  </a:lnTo>
                  <a:lnTo>
                    <a:pt x="466" y="1"/>
                  </a:lnTo>
                  <a:lnTo>
                    <a:pt x="456" y="3"/>
                  </a:lnTo>
                  <a:lnTo>
                    <a:pt x="448" y="5"/>
                  </a:lnTo>
                  <a:lnTo>
                    <a:pt x="441" y="10"/>
                  </a:lnTo>
                  <a:lnTo>
                    <a:pt x="432" y="18"/>
                  </a:lnTo>
                  <a:lnTo>
                    <a:pt x="424" y="28"/>
                  </a:lnTo>
                  <a:lnTo>
                    <a:pt x="418" y="41"/>
                  </a:lnTo>
                  <a:lnTo>
                    <a:pt x="415" y="55"/>
                  </a:lnTo>
                  <a:lnTo>
                    <a:pt x="0" y="63"/>
                  </a:lnTo>
                  <a:lnTo>
                    <a:pt x="414" y="69"/>
                  </a:lnTo>
                  <a:lnTo>
                    <a:pt x="416" y="80"/>
                  </a:lnTo>
                  <a:lnTo>
                    <a:pt x="420" y="91"/>
                  </a:lnTo>
                  <a:lnTo>
                    <a:pt x="425" y="100"/>
                  </a:lnTo>
                  <a:lnTo>
                    <a:pt x="432" y="108"/>
                  </a:lnTo>
                  <a:lnTo>
                    <a:pt x="441" y="114"/>
                  </a:lnTo>
                  <a:lnTo>
                    <a:pt x="451" y="118"/>
                  </a:lnTo>
                  <a:lnTo>
                    <a:pt x="461" y="122"/>
                  </a:lnTo>
                  <a:lnTo>
                    <a:pt x="471" y="123"/>
                  </a:lnTo>
                  <a:lnTo>
                    <a:pt x="483" y="122"/>
                  </a:lnTo>
                  <a:lnTo>
                    <a:pt x="494" y="118"/>
                  </a:lnTo>
                  <a:lnTo>
                    <a:pt x="505" y="112"/>
                  </a:lnTo>
                  <a:lnTo>
                    <a:pt x="514" y="106"/>
                  </a:lnTo>
                  <a:lnTo>
                    <a:pt x="521" y="96"/>
                  </a:lnTo>
                  <a:lnTo>
                    <a:pt x="527" y="86"/>
                  </a:lnTo>
                  <a:lnTo>
                    <a:pt x="530" y="74"/>
                  </a:lnTo>
                  <a:lnTo>
                    <a:pt x="531" y="62"/>
                  </a:lnTo>
                  <a:lnTo>
                    <a:pt x="530" y="44"/>
                  </a:lnTo>
                  <a:lnTo>
                    <a:pt x="523" y="30"/>
                  </a:lnTo>
                  <a:lnTo>
                    <a:pt x="514" y="17"/>
                  </a:lnTo>
                  <a:lnTo>
                    <a:pt x="501" y="8"/>
                  </a:lnTo>
                  <a:close/>
                </a:path>
              </a:pathLst>
            </a:custGeom>
            <a:solidFill>
              <a:srgbClr val="000000"/>
            </a:solidFill>
            <a:ln w="9525">
              <a:noFill/>
              <a:round/>
              <a:headEnd/>
              <a:tailEnd/>
            </a:ln>
          </p:spPr>
          <p:txBody>
            <a:bodyPr/>
            <a:lstStyle/>
            <a:p>
              <a:endParaRPr lang="en-US"/>
            </a:p>
          </p:txBody>
        </p:sp>
        <p:sp>
          <p:nvSpPr>
            <p:cNvPr id="42073" name="Rectangle 191"/>
            <p:cNvSpPr>
              <a:spLocks noChangeArrowheads="1"/>
            </p:cNvSpPr>
            <p:nvPr/>
          </p:nvSpPr>
          <p:spPr bwMode="auto">
            <a:xfrm>
              <a:off x="589" y="1686"/>
              <a:ext cx="225" cy="2"/>
            </a:xfrm>
            <a:prstGeom prst="rect">
              <a:avLst/>
            </a:prstGeom>
            <a:solidFill>
              <a:srgbClr val="000000"/>
            </a:solidFill>
            <a:ln w="9525">
              <a:noFill/>
              <a:miter lim="800000"/>
              <a:headEnd/>
              <a:tailEnd/>
            </a:ln>
          </p:spPr>
          <p:txBody>
            <a:bodyPr/>
            <a:lstStyle/>
            <a:p>
              <a:endParaRPr lang="en-US" sz="1600"/>
            </a:p>
          </p:txBody>
        </p:sp>
        <p:sp>
          <p:nvSpPr>
            <p:cNvPr id="42074" name="Rectangle 192"/>
            <p:cNvSpPr>
              <a:spLocks noChangeArrowheads="1"/>
            </p:cNvSpPr>
            <p:nvPr/>
          </p:nvSpPr>
          <p:spPr bwMode="auto">
            <a:xfrm>
              <a:off x="609" y="1758"/>
              <a:ext cx="20" cy="7"/>
            </a:xfrm>
            <a:prstGeom prst="rect">
              <a:avLst/>
            </a:prstGeom>
            <a:solidFill>
              <a:srgbClr val="000000"/>
            </a:solidFill>
            <a:ln w="9525">
              <a:noFill/>
              <a:miter lim="800000"/>
              <a:headEnd/>
              <a:tailEnd/>
            </a:ln>
          </p:spPr>
          <p:txBody>
            <a:bodyPr/>
            <a:lstStyle/>
            <a:p>
              <a:endParaRPr lang="en-US" sz="1600"/>
            </a:p>
          </p:txBody>
        </p:sp>
        <p:sp>
          <p:nvSpPr>
            <p:cNvPr id="42075" name="Freeform 193"/>
            <p:cNvSpPr>
              <a:spLocks/>
            </p:cNvSpPr>
            <p:nvPr/>
          </p:nvSpPr>
          <p:spPr bwMode="auto">
            <a:xfrm>
              <a:off x="591" y="1780"/>
              <a:ext cx="325" cy="8"/>
            </a:xfrm>
            <a:custGeom>
              <a:avLst/>
              <a:gdLst>
                <a:gd name="T0" fmla="*/ 0 w 575"/>
                <a:gd name="T1" fmla="*/ 5 h 13"/>
                <a:gd name="T2" fmla="*/ 0 w 575"/>
                <a:gd name="T3" fmla="*/ 0 h 13"/>
                <a:gd name="T4" fmla="*/ 184 w 575"/>
                <a:gd name="T5" fmla="*/ 2 h 13"/>
                <a:gd name="T6" fmla="*/ 0 w 575"/>
                <a:gd name="T7" fmla="*/ 5 h 13"/>
                <a:gd name="T8" fmla="*/ 0 60000 65536"/>
                <a:gd name="T9" fmla="*/ 0 60000 65536"/>
                <a:gd name="T10" fmla="*/ 0 60000 65536"/>
                <a:gd name="T11" fmla="*/ 0 60000 65536"/>
                <a:gd name="T12" fmla="*/ 0 w 575"/>
                <a:gd name="T13" fmla="*/ 0 h 13"/>
                <a:gd name="T14" fmla="*/ 575 w 575"/>
                <a:gd name="T15" fmla="*/ 13 h 13"/>
              </a:gdLst>
              <a:ahLst/>
              <a:cxnLst>
                <a:cxn ang="T8">
                  <a:pos x="T0" y="T1"/>
                </a:cxn>
                <a:cxn ang="T9">
                  <a:pos x="T2" y="T3"/>
                </a:cxn>
                <a:cxn ang="T10">
                  <a:pos x="T4" y="T5"/>
                </a:cxn>
                <a:cxn ang="T11">
                  <a:pos x="T6" y="T7"/>
                </a:cxn>
              </a:cxnLst>
              <a:rect l="T12" t="T13" r="T14" b="T15"/>
              <a:pathLst>
                <a:path w="575" h="13">
                  <a:moveTo>
                    <a:pt x="0" y="13"/>
                  </a:moveTo>
                  <a:lnTo>
                    <a:pt x="0" y="0"/>
                  </a:lnTo>
                  <a:lnTo>
                    <a:pt x="575" y="5"/>
                  </a:lnTo>
                  <a:lnTo>
                    <a:pt x="0" y="13"/>
                  </a:lnTo>
                  <a:close/>
                </a:path>
              </a:pathLst>
            </a:custGeom>
            <a:solidFill>
              <a:srgbClr val="A8A8A8"/>
            </a:solidFill>
            <a:ln w="9525">
              <a:noFill/>
              <a:round/>
              <a:headEnd/>
              <a:tailEnd/>
            </a:ln>
          </p:spPr>
          <p:txBody>
            <a:bodyPr/>
            <a:lstStyle/>
            <a:p>
              <a:endParaRPr lang="en-US"/>
            </a:p>
          </p:txBody>
        </p:sp>
        <p:sp>
          <p:nvSpPr>
            <p:cNvPr id="42076" name="Freeform 194"/>
            <p:cNvSpPr>
              <a:spLocks/>
            </p:cNvSpPr>
            <p:nvPr/>
          </p:nvSpPr>
          <p:spPr bwMode="auto">
            <a:xfrm>
              <a:off x="757" y="1815"/>
              <a:ext cx="239" cy="7"/>
            </a:xfrm>
            <a:custGeom>
              <a:avLst/>
              <a:gdLst>
                <a:gd name="T0" fmla="*/ 133 w 423"/>
                <a:gd name="T1" fmla="*/ 4 h 12"/>
                <a:gd name="T2" fmla="*/ 135 w 423"/>
                <a:gd name="T3" fmla="*/ 0 h 12"/>
                <a:gd name="T4" fmla="*/ 0 w 423"/>
                <a:gd name="T5" fmla="*/ 1 h 12"/>
                <a:gd name="T6" fmla="*/ 133 w 423"/>
                <a:gd name="T7" fmla="*/ 4 h 12"/>
                <a:gd name="T8" fmla="*/ 0 60000 65536"/>
                <a:gd name="T9" fmla="*/ 0 60000 65536"/>
                <a:gd name="T10" fmla="*/ 0 60000 65536"/>
                <a:gd name="T11" fmla="*/ 0 60000 65536"/>
                <a:gd name="T12" fmla="*/ 0 w 423"/>
                <a:gd name="T13" fmla="*/ 0 h 12"/>
                <a:gd name="T14" fmla="*/ 423 w 423"/>
                <a:gd name="T15" fmla="*/ 12 h 12"/>
              </a:gdLst>
              <a:ahLst/>
              <a:cxnLst>
                <a:cxn ang="T8">
                  <a:pos x="T0" y="T1"/>
                </a:cxn>
                <a:cxn ang="T9">
                  <a:pos x="T2" y="T3"/>
                </a:cxn>
                <a:cxn ang="T10">
                  <a:pos x="T4" y="T5"/>
                </a:cxn>
                <a:cxn ang="T11">
                  <a:pos x="T6" y="T7"/>
                </a:cxn>
              </a:cxnLst>
              <a:rect l="T12" t="T13" r="T14" b="T15"/>
              <a:pathLst>
                <a:path w="423" h="12">
                  <a:moveTo>
                    <a:pt x="417" y="12"/>
                  </a:moveTo>
                  <a:lnTo>
                    <a:pt x="423" y="0"/>
                  </a:lnTo>
                  <a:lnTo>
                    <a:pt x="0" y="2"/>
                  </a:lnTo>
                  <a:lnTo>
                    <a:pt x="417" y="12"/>
                  </a:lnTo>
                  <a:close/>
                </a:path>
              </a:pathLst>
            </a:custGeom>
            <a:solidFill>
              <a:srgbClr val="000000"/>
            </a:solidFill>
            <a:ln w="9525">
              <a:noFill/>
              <a:round/>
              <a:headEnd/>
              <a:tailEnd/>
            </a:ln>
          </p:spPr>
          <p:txBody>
            <a:bodyPr/>
            <a:lstStyle/>
            <a:p>
              <a:endParaRPr lang="en-US"/>
            </a:p>
          </p:txBody>
        </p:sp>
        <p:sp>
          <p:nvSpPr>
            <p:cNvPr id="42077" name="Freeform 195"/>
            <p:cNvSpPr>
              <a:spLocks/>
            </p:cNvSpPr>
            <p:nvPr/>
          </p:nvSpPr>
          <p:spPr bwMode="auto">
            <a:xfrm>
              <a:off x="590" y="1774"/>
              <a:ext cx="333" cy="8"/>
            </a:xfrm>
            <a:custGeom>
              <a:avLst/>
              <a:gdLst>
                <a:gd name="T0" fmla="*/ 0 w 588"/>
                <a:gd name="T1" fmla="*/ 5 h 14"/>
                <a:gd name="T2" fmla="*/ 0 w 588"/>
                <a:gd name="T3" fmla="*/ 0 h 14"/>
                <a:gd name="T4" fmla="*/ 189 w 588"/>
                <a:gd name="T5" fmla="*/ 2 h 14"/>
                <a:gd name="T6" fmla="*/ 0 w 588"/>
                <a:gd name="T7" fmla="*/ 5 h 14"/>
                <a:gd name="T8" fmla="*/ 0 60000 65536"/>
                <a:gd name="T9" fmla="*/ 0 60000 65536"/>
                <a:gd name="T10" fmla="*/ 0 60000 65536"/>
                <a:gd name="T11" fmla="*/ 0 60000 65536"/>
                <a:gd name="T12" fmla="*/ 0 w 588"/>
                <a:gd name="T13" fmla="*/ 0 h 14"/>
                <a:gd name="T14" fmla="*/ 588 w 588"/>
                <a:gd name="T15" fmla="*/ 14 h 14"/>
              </a:gdLst>
              <a:ahLst/>
              <a:cxnLst>
                <a:cxn ang="T8">
                  <a:pos x="T0" y="T1"/>
                </a:cxn>
                <a:cxn ang="T9">
                  <a:pos x="T2" y="T3"/>
                </a:cxn>
                <a:cxn ang="T10">
                  <a:pos x="T4" y="T5"/>
                </a:cxn>
                <a:cxn ang="T11">
                  <a:pos x="T6" y="T7"/>
                </a:cxn>
              </a:cxnLst>
              <a:rect l="T12" t="T13" r="T14" b="T15"/>
              <a:pathLst>
                <a:path w="588" h="14">
                  <a:moveTo>
                    <a:pt x="0" y="14"/>
                  </a:moveTo>
                  <a:lnTo>
                    <a:pt x="0" y="0"/>
                  </a:lnTo>
                  <a:lnTo>
                    <a:pt x="588" y="6"/>
                  </a:lnTo>
                  <a:lnTo>
                    <a:pt x="0" y="14"/>
                  </a:lnTo>
                  <a:close/>
                </a:path>
              </a:pathLst>
            </a:custGeom>
            <a:solidFill>
              <a:srgbClr val="000000"/>
            </a:solidFill>
            <a:ln w="9525">
              <a:noFill/>
              <a:round/>
              <a:headEnd/>
              <a:tailEnd/>
            </a:ln>
          </p:spPr>
          <p:txBody>
            <a:bodyPr/>
            <a:lstStyle/>
            <a:p>
              <a:endParaRPr lang="en-US"/>
            </a:p>
          </p:txBody>
        </p:sp>
        <p:sp>
          <p:nvSpPr>
            <p:cNvPr id="42078" name="Rectangle 196"/>
            <p:cNvSpPr>
              <a:spLocks noChangeArrowheads="1"/>
            </p:cNvSpPr>
            <p:nvPr/>
          </p:nvSpPr>
          <p:spPr bwMode="auto">
            <a:xfrm>
              <a:off x="965" y="1698"/>
              <a:ext cx="19" cy="111"/>
            </a:xfrm>
            <a:prstGeom prst="rect">
              <a:avLst/>
            </a:prstGeom>
            <a:solidFill>
              <a:srgbClr val="000000"/>
            </a:solidFill>
            <a:ln w="9525">
              <a:noFill/>
              <a:miter lim="800000"/>
              <a:headEnd/>
              <a:tailEnd/>
            </a:ln>
          </p:spPr>
          <p:txBody>
            <a:bodyPr/>
            <a:lstStyle/>
            <a:p>
              <a:endParaRPr lang="en-US" sz="1600"/>
            </a:p>
          </p:txBody>
        </p:sp>
        <p:sp>
          <p:nvSpPr>
            <p:cNvPr id="42079" name="Rectangle 197"/>
            <p:cNvSpPr>
              <a:spLocks noChangeArrowheads="1"/>
            </p:cNvSpPr>
            <p:nvPr/>
          </p:nvSpPr>
          <p:spPr bwMode="auto">
            <a:xfrm>
              <a:off x="939" y="1698"/>
              <a:ext cx="19" cy="111"/>
            </a:xfrm>
            <a:prstGeom prst="rect">
              <a:avLst/>
            </a:prstGeom>
            <a:solidFill>
              <a:srgbClr val="000000"/>
            </a:solidFill>
            <a:ln w="9525">
              <a:noFill/>
              <a:miter lim="800000"/>
              <a:headEnd/>
              <a:tailEnd/>
            </a:ln>
          </p:spPr>
          <p:txBody>
            <a:bodyPr/>
            <a:lstStyle/>
            <a:p>
              <a:endParaRPr lang="en-US" sz="1600"/>
            </a:p>
          </p:txBody>
        </p:sp>
        <p:sp>
          <p:nvSpPr>
            <p:cNvPr id="42080" name="Freeform 198"/>
            <p:cNvSpPr>
              <a:spLocks/>
            </p:cNvSpPr>
            <p:nvPr/>
          </p:nvSpPr>
          <p:spPr bwMode="auto">
            <a:xfrm>
              <a:off x="626" y="1664"/>
              <a:ext cx="475" cy="184"/>
            </a:xfrm>
            <a:custGeom>
              <a:avLst/>
              <a:gdLst>
                <a:gd name="T0" fmla="*/ 263 w 841"/>
                <a:gd name="T1" fmla="*/ 83 h 324"/>
                <a:gd name="T2" fmla="*/ 264 w 841"/>
                <a:gd name="T3" fmla="*/ 56 h 324"/>
                <a:gd name="T4" fmla="*/ 263 w 841"/>
                <a:gd name="T5" fmla="*/ 53 h 324"/>
                <a:gd name="T6" fmla="*/ 262 w 841"/>
                <a:gd name="T7" fmla="*/ 49 h 324"/>
                <a:gd name="T8" fmla="*/ 259 w 841"/>
                <a:gd name="T9" fmla="*/ 48 h 324"/>
                <a:gd name="T10" fmla="*/ 256 w 841"/>
                <a:gd name="T11" fmla="*/ 47 h 324"/>
                <a:gd name="T12" fmla="*/ 218 w 841"/>
                <a:gd name="T13" fmla="*/ 47 h 324"/>
                <a:gd name="T14" fmla="*/ 219 w 841"/>
                <a:gd name="T15" fmla="*/ 11 h 324"/>
                <a:gd name="T16" fmla="*/ 218 w 841"/>
                <a:gd name="T17" fmla="*/ 7 h 324"/>
                <a:gd name="T18" fmla="*/ 217 w 841"/>
                <a:gd name="T19" fmla="*/ 3 h 324"/>
                <a:gd name="T20" fmla="*/ 214 w 841"/>
                <a:gd name="T21" fmla="*/ 1 h 324"/>
                <a:gd name="T22" fmla="*/ 211 w 841"/>
                <a:gd name="T23" fmla="*/ 0 h 324"/>
                <a:gd name="T24" fmla="*/ 0 w 841"/>
                <a:gd name="T25" fmla="*/ 2 h 324"/>
                <a:gd name="T26" fmla="*/ 208 w 841"/>
                <a:gd name="T27" fmla="*/ 8 h 324"/>
                <a:gd name="T28" fmla="*/ 211 w 841"/>
                <a:gd name="T29" fmla="*/ 9 h 324"/>
                <a:gd name="T30" fmla="*/ 213 w 841"/>
                <a:gd name="T31" fmla="*/ 11 h 324"/>
                <a:gd name="T32" fmla="*/ 215 w 841"/>
                <a:gd name="T33" fmla="*/ 15 h 324"/>
                <a:gd name="T34" fmla="*/ 215 w 841"/>
                <a:gd name="T35" fmla="*/ 18 h 324"/>
                <a:gd name="T36" fmla="*/ 215 w 841"/>
                <a:gd name="T37" fmla="*/ 20 h 324"/>
                <a:gd name="T38" fmla="*/ 210 w 841"/>
                <a:gd name="T39" fmla="*/ 20 h 324"/>
                <a:gd name="T40" fmla="*/ 210 w 841"/>
                <a:gd name="T41" fmla="*/ 47 h 324"/>
                <a:gd name="T42" fmla="*/ 213 w 841"/>
                <a:gd name="T43" fmla="*/ 47 h 324"/>
                <a:gd name="T44" fmla="*/ 213 w 841"/>
                <a:gd name="T45" fmla="*/ 53 h 324"/>
                <a:gd name="T46" fmla="*/ 249 w 841"/>
                <a:gd name="T47" fmla="*/ 55 h 324"/>
                <a:gd name="T48" fmla="*/ 252 w 841"/>
                <a:gd name="T49" fmla="*/ 56 h 324"/>
                <a:gd name="T50" fmla="*/ 254 w 841"/>
                <a:gd name="T51" fmla="*/ 58 h 324"/>
                <a:gd name="T52" fmla="*/ 256 w 841"/>
                <a:gd name="T53" fmla="*/ 61 h 324"/>
                <a:gd name="T54" fmla="*/ 256 w 841"/>
                <a:gd name="T55" fmla="*/ 64 h 324"/>
                <a:gd name="T56" fmla="*/ 256 w 841"/>
                <a:gd name="T57" fmla="*/ 67 h 324"/>
                <a:gd name="T58" fmla="*/ 257 w 841"/>
                <a:gd name="T59" fmla="*/ 68 h 324"/>
                <a:gd name="T60" fmla="*/ 258 w 841"/>
                <a:gd name="T61" fmla="*/ 69 h 324"/>
                <a:gd name="T62" fmla="*/ 259 w 841"/>
                <a:gd name="T63" fmla="*/ 72 h 324"/>
                <a:gd name="T64" fmla="*/ 259 w 841"/>
                <a:gd name="T65" fmla="*/ 74 h 324"/>
                <a:gd name="T66" fmla="*/ 259 w 841"/>
                <a:gd name="T67" fmla="*/ 77 h 324"/>
                <a:gd name="T68" fmla="*/ 258 w 841"/>
                <a:gd name="T69" fmla="*/ 79 h 324"/>
                <a:gd name="T70" fmla="*/ 256 w 841"/>
                <a:gd name="T71" fmla="*/ 81 h 324"/>
                <a:gd name="T72" fmla="*/ 255 w 841"/>
                <a:gd name="T73" fmla="*/ 82 h 324"/>
                <a:gd name="T74" fmla="*/ 255 w 841"/>
                <a:gd name="T75" fmla="*/ 94 h 324"/>
                <a:gd name="T76" fmla="*/ 251 w 841"/>
                <a:gd name="T77" fmla="*/ 94 h 324"/>
                <a:gd name="T78" fmla="*/ 251 w 841"/>
                <a:gd name="T79" fmla="*/ 100 h 324"/>
                <a:gd name="T80" fmla="*/ 254 w 841"/>
                <a:gd name="T81" fmla="*/ 100 h 324"/>
                <a:gd name="T82" fmla="*/ 255 w 841"/>
                <a:gd name="T83" fmla="*/ 101 h 324"/>
                <a:gd name="T84" fmla="*/ 256 w 841"/>
                <a:gd name="T85" fmla="*/ 101 h 324"/>
                <a:gd name="T86" fmla="*/ 257 w 841"/>
                <a:gd name="T87" fmla="*/ 101 h 324"/>
                <a:gd name="T88" fmla="*/ 257 w 841"/>
                <a:gd name="T89" fmla="*/ 103 h 324"/>
                <a:gd name="T90" fmla="*/ 258 w 841"/>
                <a:gd name="T91" fmla="*/ 104 h 324"/>
                <a:gd name="T92" fmla="*/ 262 w 841"/>
                <a:gd name="T93" fmla="*/ 104 h 324"/>
                <a:gd name="T94" fmla="*/ 264 w 841"/>
                <a:gd name="T95" fmla="*/ 104 h 324"/>
                <a:gd name="T96" fmla="*/ 267 w 841"/>
                <a:gd name="T97" fmla="*/ 103 h 324"/>
                <a:gd name="T98" fmla="*/ 268 w 841"/>
                <a:gd name="T99" fmla="*/ 101 h 324"/>
                <a:gd name="T100" fmla="*/ 268 w 841"/>
                <a:gd name="T101" fmla="*/ 94 h 324"/>
                <a:gd name="T102" fmla="*/ 268 w 841"/>
                <a:gd name="T103" fmla="*/ 89 h 324"/>
                <a:gd name="T104" fmla="*/ 268 w 841"/>
                <a:gd name="T105" fmla="*/ 86 h 324"/>
                <a:gd name="T106" fmla="*/ 267 w 841"/>
                <a:gd name="T107" fmla="*/ 85 h 324"/>
                <a:gd name="T108" fmla="*/ 265 w 841"/>
                <a:gd name="T109" fmla="*/ 84 h 324"/>
                <a:gd name="T110" fmla="*/ 264 w 841"/>
                <a:gd name="T111" fmla="*/ 83 h 324"/>
                <a:gd name="T112" fmla="*/ 263 w 841"/>
                <a:gd name="T113" fmla="*/ 83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1"/>
                <a:gd name="T172" fmla="*/ 0 h 324"/>
                <a:gd name="T173" fmla="*/ 841 w 841"/>
                <a:gd name="T174" fmla="*/ 324 h 3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1" h="324">
                  <a:moveTo>
                    <a:pt x="825" y="259"/>
                  </a:moveTo>
                  <a:lnTo>
                    <a:pt x="827" y="174"/>
                  </a:lnTo>
                  <a:lnTo>
                    <a:pt x="825" y="163"/>
                  </a:lnTo>
                  <a:lnTo>
                    <a:pt x="820" y="154"/>
                  </a:lnTo>
                  <a:lnTo>
                    <a:pt x="812" y="148"/>
                  </a:lnTo>
                  <a:lnTo>
                    <a:pt x="802" y="146"/>
                  </a:lnTo>
                  <a:lnTo>
                    <a:pt x="683" y="146"/>
                  </a:lnTo>
                  <a:lnTo>
                    <a:pt x="685" y="33"/>
                  </a:lnTo>
                  <a:lnTo>
                    <a:pt x="683" y="22"/>
                  </a:lnTo>
                  <a:lnTo>
                    <a:pt x="679" y="10"/>
                  </a:lnTo>
                  <a:lnTo>
                    <a:pt x="671" y="3"/>
                  </a:lnTo>
                  <a:lnTo>
                    <a:pt x="660" y="0"/>
                  </a:lnTo>
                  <a:lnTo>
                    <a:pt x="0" y="7"/>
                  </a:lnTo>
                  <a:lnTo>
                    <a:pt x="652" y="24"/>
                  </a:lnTo>
                  <a:lnTo>
                    <a:pt x="661" y="27"/>
                  </a:lnTo>
                  <a:lnTo>
                    <a:pt x="669" y="35"/>
                  </a:lnTo>
                  <a:lnTo>
                    <a:pt x="674" y="46"/>
                  </a:lnTo>
                  <a:lnTo>
                    <a:pt x="675" y="57"/>
                  </a:lnTo>
                  <a:lnTo>
                    <a:pt x="675" y="62"/>
                  </a:lnTo>
                  <a:lnTo>
                    <a:pt x="659" y="62"/>
                  </a:lnTo>
                  <a:lnTo>
                    <a:pt x="659" y="147"/>
                  </a:lnTo>
                  <a:lnTo>
                    <a:pt x="668" y="147"/>
                  </a:lnTo>
                  <a:lnTo>
                    <a:pt x="667" y="166"/>
                  </a:lnTo>
                  <a:lnTo>
                    <a:pt x="780" y="171"/>
                  </a:lnTo>
                  <a:lnTo>
                    <a:pt x="789" y="174"/>
                  </a:lnTo>
                  <a:lnTo>
                    <a:pt x="797" y="181"/>
                  </a:lnTo>
                  <a:lnTo>
                    <a:pt x="802" y="189"/>
                  </a:lnTo>
                  <a:lnTo>
                    <a:pt x="803" y="198"/>
                  </a:lnTo>
                  <a:lnTo>
                    <a:pt x="802" y="207"/>
                  </a:lnTo>
                  <a:lnTo>
                    <a:pt x="806" y="209"/>
                  </a:lnTo>
                  <a:lnTo>
                    <a:pt x="809" y="215"/>
                  </a:lnTo>
                  <a:lnTo>
                    <a:pt x="811" y="222"/>
                  </a:lnTo>
                  <a:lnTo>
                    <a:pt x="812" y="230"/>
                  </a:lnTo>
                  <a:lnTo>
                    <a:pt x="811" y="238"/>
                  </a:lnTo>
                  <a:lnTo>
                    <a:pt x="809" y="245"/>
                  </a:lnTo>
                  <a:lnTo>
                    <a:pt x="804" y="251"/>
                  </a:lnTo>
                  <a:lnTo>
                    <a:pt x="800" y="253"/>
                  </a:lnTo>
                  <a:lnTo>
                    <a:pt x="798" y="291"/>
                  </a:lnTo>
                  <a:lnTo>
                    <a:pt x="786" y="291"/>
                  </a:lnTo>
                  <a:lnTo>
                    <a:pt x="786" y="310"/>
                  </a:lnTo>
                  <a:lnTo>
                    <a:pt x="795" y="310"/>
                  </a:lnTo>
                  <a:lnTo>
                    <a:pt x="801" y="311"/>
                  </a:lnTo>
                  <a:lnTo>
                    <a:pt x="803" y="312"/>
                  </a:lnTo>
                  <a:lnTo>
                    <a:pt x="805" y="312"/>
                  </a:lnTo>
                  <a:lnTo>
                    <a:pt x="805" y="321"/>
                  </a:lnTo>
                  <a:lnTo>
                    <a:pt x="810" y="322"/>
                  </a:lnTo>
                  <a:lnTo>
                    <a:pt x="819" y="323"/>
                  </a:lnTo>
                  <a:lnTo>
                    <a:pt x="828" y="324"/>
                  </a:lnTo>
                  <a:lnTo>
                    <a:pt x="835" y="321"/>
                  </a:lnTo>
                  <a:lnTo>
                    <a:pt x="839" y="311"/>
                  </a:lnTo>
                  <a:lnTo>
                    <a:pt x="841" y="293"/>
                  </a:lnTo>
                  <a:lnTo>
                    <a:pt x="841" y="277"/>
                  </a:lnTo>
                  <a:lnTo>
                    <a:pt x="839" y="267"/>
                  </a:lnTo>
                  <a:lnTo>
                    <a:pt x="835" y="262"/>
                  </a:lnTo>
                  <a:lnTo>
                    <a:pt x="831" y="260"/>
                  </a:lnTo>
                  <a:lnTo>
                    <a:pt x="826" y="259"/>
                  </a:lnTo>
                  <a:lnTo>
                    <a:pt x="825" y="259"/>
                  </a:lnTo>
                  <a:close/>
                </a:path>
              </a:pathLst>
            </a:custGeom>
            <a:solidFill>
              <a:srgbClr val="000000"/>
            </a:solidFill>
            <a:ln w="9525">
              <a:noFill/>
              <a:round/>
              <a:headEnd/>
              <a:tailEnd/>
            </a:ln>
          </p:spPr>
          <p:txBody>
            <a:bodyPr/>
            <a:lstStyle/>
            <a:p>
              <a:endParaRPr lang="en-US"/>
            </a:p>
          </p:txBody>
        </p:sp>
        <p:sp>
          <p:nvSpPr>
            <p:cNvPr id="42081" name="Freeform 199"/>
            <p:cNvSpPr>
              <a:spLocks/>
            </p:cNvSpPr>
            <p:nvPr/>
          </p:nvSpPr>
          <p:spPr bwMode="auto">
            <a:xfrm>
              <a:off x="563" y="1667"/>
              <a:ext cx="186" cy="207"/>
            </a:xfrm>
            <a:custGeom>
              <a:avLst/>
              <a:gdLst>
                <a:gd name="T0" fmla="*/ 104 w 332"/>
                <a:gd name="T1" fmla="*/ 90 h 366"/>
                <a:gd name="T2" fmla="*/ 100 w 332"/>
                <a:gd name="T3" fmla="*/ 81 h 366"/>
                <a:gd name="T4" fmla="*/ 93 w 332"/>
                <a:gd name="T5" fmla="*/ 76 h 366"/>
                <a:gd name="T6" fmla="*/ 85 w 332"/>
                <a:gd name="T7" fmla="*/ 72 h 366"/>
                <a:gd name="T8" fmla="*/ 78 w 332"/>
                <a:gd name="T9" fmla="*/ 72 h 366"/>
                <a:gd name="T10" fmla="*/ 71 w 332"/>
                <a:gd name="T11" fmla="*/ 75 h 366"/>
                <a:gd name="T12" fmla="*/ 66 w 332"/>
                <a:gd name="T13" fmla="*/ 80 h 366"/>
                <a:gd name="T14" fmla="*/ 61 w 332"/>
                <a:gd name="T15" fmla="*/ 86 h 366"/>
                <a:gd name="T16" fmla="*/ 18 w 332"/>
                <a:gd name="T17" fmla="*/ 89 h 366"/>
                <a:gd name="T18" fmla="*/ 12 w 332"/>
                <a:gd name="T19" fmla="*/ 87 h 366"/>
                <a:gd name="T20" fmla="*/ 11 w 332"/>
                <a:gd name="T21" fmla="*/ 81 h 366"/>
                <a:gd name="T22" fmla="*/ 14 w 332"/>
                <a:gd name="T23" fmla="*/ 48 h 366"/>
                <a:gd name="T24" fmla="*/ 14 w 332"/>
                <a:gd name="T25" fmla="*/ 48 h 366"/>
                <a:gd name="T26" fmla="*/ 16 w 332"/>
                <a:gd name="T27" fmla="*/ 48 h 366"/>
                <a:gd name="T28" fmla="*/ 17 w 332"/>
                <a:gd name="T29" fmla="*/ 46 h 366"/>
                <a:gd name="T30" fmla="*/ 18 w 332"/>
                <a:gd name="T31" fmla="*/ 23 h 366"/>
                <a:gd name="T32" fmla="*/ 17 w 332"/>
                <a:gd name="T33" fmla="*/ 21 h 366"/>
                <a:gd name="T34" fmla="*/ 15 w 332"/>
                <a:gd name="T35" fmla="*/ 20 h 366"/>
                <a:gd name="T36" fmla="*/ 17 w 332"/>
                <a:gd name="T37" fmla="*/ 3 h 366"/>
                <a:gd name="T38" fmla="*/ 17 w 332"/>
                <a:gd name="T39" fmla="*/ 1 h 366"/>
                <a:gd name="T40" fmla="*/ 17 w 332"/>
                <a:gd name="T41" fmla="*/ 0 h 366"/>
                <a:gd name="T42" fmla="*/ 11 w 332"/>
                <a:gd name="T43" fmla="*/ 3 h 366"/>
                <a:gd name="T44" fmla="*/ 8 w 332"/>
                <a:gd name="T45" fmla="*/ 9 h 366"/>
                <a:gd name="T46" fmla="*/ 6 w 332"/>
                <a:gd name="T47" fmla="*/ 50 h 366"/>
                <a:gd name="T48" fmla="*/ 4 w 332"/>
                <a:gd name="T49" fmla="*/ 54 h 366"/>
                <a:gd name="T50" fmla="*/ 4 w 332"/>
                <a:gd name="T51" fmla="*/ 59 h 366"/>
                <a:gd name="T52" fmla="*/ 6 w 332"/>
                <a:gd name="T53" fmla="*/ 63 h 366"/>
                <a:gd name="T54" fmla="*/ 7 w 332"/>
                <a:gd name="T55" fmla="*/ 79 h 366"/>
                <a:gd name="T56" fmla="*/ 0 w 332"/>
                <a:gd name="T57" fmla="*/ 101 h 366"/>
                <a:gd name="T58" fmla="*/ 13 w 332"/>
                <a:gd name="T59" fmla="*/ 97 h 366"/>
                <a:gd name="T60" fmla="*/ 64 w 332"/>
                <a:gd name="T61" fmla="*/ 96 h 366"/>
                <a:gd name="T62" fmla="*/ 64 w 332"/>
                <a:gd name="T63" fmla="*/ 96 h 366"/>
                <a:gd name="T64" fmla="*/ 63 w 332"/>
                <a:gd name="T65" fmla="*/ 98 h 366"/>
                <a:gd name="T66" fmla="*/ 64 w 332"/>
                <a:gd name="T67" fmla="*/ 105 h 366"/>
                <a:gd name="T68" fmla="*/ 69 w 332"/>
                <a:gd name="T69" fmla="*/ 111 h 366"/>
                <a:gd name="T70" fmla="*/ 74 w 332"/>
                <a:gd name="T71" fmla="*/ 115 h 366"/>
                <a:gd name="T72" fmla="*/ 81 w 332"/>
                <a:gd name="T73" fmla="*/ 117 h 366"/>
                <a:gd name="T74" fmla="*/ 89 w 332"/>
                <a:gd name="T75" fmla="*/ 115 h 366"/>
                <a:gd name="T76" fmla="*/ 95 w 332"/>
                <a:gd name="T77" fmla="*/ 111 h 366"/>
                <a:gd name="T78" fmla="*/ 99 w 332"/>
                <a:gd name="T79" fmla="*/ 106 h 366"/>
                <a:gd name="T80" fmla="*/ 100 w 332"/>
                <a:gd name="T81" fmla="*/ 98 h 366"/>
                <a:gd name="T82" fmla="*/ 100 w 332"/>
                <a:gd name="T83" fmla="*/ 97 h 366"/>
                <a:gd name="T84" fmla="*/ 100 w 332"/>
                <a:gd name="T85" fmla="*/ 96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6"/>
                <a:gd name="T131" fmla="*/ 332 w 33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6">
                  <a:moveTo>
                    <a:pt x="332" y="300"/>
                  </a:moveTo>
                  <a:lnTo>
                    <a:pt x="330" y="283"/>
                  </a:lnTo>
                  <a:lnTo>
                    <a:pt x="324" y="268"/>
                  </a:lnTo>
                  <a:lnTo>
                    <a:pt x="317" y="255"/>
                  </a:lnTo>
                  <a:lnTo>
                    <a:pt x="308" y="245"/>
                  </a:lnTo>
                  <a:lnTo>
                    <a:pt x="296" y="237"/>
                  </a:lnTo>
                  <a:lnTo>
                    <a:pt x="285" y="231"/>
                  </a:lnTo>
                  <a:lnTo>
                    <a:pt x="272" y="227"/>
                  </a:lnTo>
                  <a:lnTo>
                    <a:pt x="259" y="226"/>
                  </a:lnTo>
                  <a:lnTo>
                    <a:pt x="248" y="227"/>
                  </a:lnTo>
                  <a:lnTo>
                    <a:pt x="236" y="231"/>
                  </a:lnTo>
                  <a:lnTo>
                    <a:pt x="226" y="235"/>
                  </a:lnTo>
                  <a:lnTo>
                    <a:pt x="217" y="241"/>
                  </a:lnTo>
                  <a:lnTo>
                    <a:pt x="208" y="249"/>
                  </a:lnTo>
                  <a:lnTo>
                    <a:pt x="201" y="258"/>
                  </a:lnTo>
                  <a:lnTo>
                    <a:pt x="195" y="269"/>
                  </a:lnTo>
                  <a:lnTo>
                    <a:pt x="190" y="279"/>
                  </a:lnTo>
                  <a:lnTo>
                    <a:pt x="58" y="280"/>
                  </a:lnTo>
                  <a:lnTo>
                    <a:pt x="49" y="278"/>
                  </a:lnTo>
                  <a:lnTo>
                    <a:pt x="40" y="272"/>
                  </a:lnTo>
                  <a:lnTo>
                    <a:pt x="36" y="264"/>
                  </a:lnTo>
                  <a:lnTo>
                    <a:pt x="35" y="254"/>
                  </a:lnTo>
                  <a:lnTo>
                    <a:pt x="43" y="149"/>
                  </a:lnTo>
                  <a:lnTo>
                    <a:pt x="44" y="149"/>
                  </a:lnTo>
                  <a:lnTo>
                    <a:pt x="45" y="149"/>
                  </a:lnTo>
                  <a:lnTo>
                    <a:pt x="46" y="149"/>
                  </a:lnTo>
                  <a:lnTo>
                    <a:pt x="51" y="148"/>
                  </a:lnTo>
                  <a:lnTo>
                    <a:pt x="53" y="146"/>
                  </a:lnTo>
                  <a:lnTo>
                    <a:pt x="55" y="143"/>
                  </a:lnTo>
                  <a:lnTo>
                    <a:pt x="57" y="139"/>
                  </a:lnTo>
                  <a:lnTo>
                    <a:pt x="57" y="72"/>
                  </a:lnTo>
                  <a:lnTo>
                    <a:pt x="55" y="68"/>
                  </a:lnTo>
                  <a:lnTo>
                    <a:pt x="54" y="66"/>
                  </a:lnTo>
                  <a:lnTo>
                    <a:pt x="52" y="64"/>
                  </a:lnTo>
                  <a:lnTo>
                    <a:pt x="49" y="63"/>
                  </a:lnTo>
                  <a:lnTo>
                    <a:pt x="53" y="12"/>
                  </a:lnTo>
                  <a:lnTo>
                    <a:pt x="53" y="9"/>
                  </a:lnTo>
                  <a:lnTo>
                    <a:pt x="54" y="6"/>
                  </a:lnTo>
                  <a:lnTo>
                    <a:pt x="55" y="3"/>
                  </a:lnTo>
                  <a:lnTo>
                    <a:pt x="57" y="0"/>
                  </a:lnTo>
                  <a:lnTo>
                    <a:pt x="53" y="0"/>
                  </a:lnTo>
                  <a:lnTo>
                    <a:pt x="43" y="3"/>
                  </a:lnTo>
                  <a:lnTo>
                    <a:pt x="35" y="9"/>
                  </a:lnTo>
                  <a:lnTo>
                    <a:pt x="29" y="17"/>
                  </a:lnTo>
                  <a:lnTo>
                    <a:pt x="27" y="28"/>
                  </a:lnTo>
                  <a:lnTo>
                    <a:pt x="24" y="155"/>
                  </a:lnTo>
                  <a:lnTo>
                    <a:pt x="20" y="158"/>
                  </a:lnTo>
                  <a:lnTo>
                    <a:pt x="17" y="163"/>
                  </a:lnTo>
                  <a:lnTo>
                    <a:pt x="15" y="170"/>
                  </a:lnTo>
                  <a:lnTo>
                    <a:pt x="14" y="177"/>
                  </a:lnTo>
                  <a:lnTo>
                    <a:pt x="15" y="185"/>
                  </a:lnTo>
                  <a:lnTo>
                    <a:pt x="16" y="190"/>
                  </a:lnTo>
                  <a:lnTo>
                    <a:pt x="20" y="196"/>
                  </a:lnTo>
                  <a:lnTo>
                    <a:pt x="23" y="199"/>
                  </a:lnTo>
                  <a:lnTo>
                    <a:pt x="22" y="246"/>
                  </a:lnTo>
                  <a:lnTo>
                    <a:pt x="1" y="246"/>
                  </a:lnTo>
                  <a:lnTo>
                    <a:pt x="0" y="314"/>
                  </a:lnTo>
                  <a:lnTo>
                    <a:pt x="43" y="313"/>
                  </a:lnTo>
                  <a:lnTo>
                    <a:pt x="43" y="303"/>
                  </a:lnTo>
                  <a:lnTo>
                    <a:pt x="202" y="300"/>
                  </a:lnTo>
                  <a:lnTo>
                    <a:pt x="203" y="299"/>
                  </a:lnTo>
                  <a:lnTo>
                    <a:pt x="203" y="300"/>
                  </a:lnTo>
                  <a:lnTo>
                    <a:pt x="203" y="301"/>
                  </a:lnTo>
                  <a:lnTo>
                    <a:pt x="202" y="303"/>
                  </a:lnTo>
                  <a:lnTo>
                    <a:pt x="202" y="305"/>
                  </a:lnTo>
                  <a:lnTo>
                    <a:pt x="203" y="317"/>
                  </a:lnTo>
                  <a:lnTo>
                    <a:pt x="206" y="329"/>
                  </a:lnTo>
                  <a:lnTo>
                    <a:pt x="211" y="339"/>
                  </a:lnTo>
                  <a:lnTo>
                    <a:pt x="219" y="347"/>
                  </a:lnTo>
                  <a:lnTo>
                    <a:pt x="227" y="355"/>
                  </a:lnTo>
                  <a:lnTo>
                    <a:pt x="236" y="361"/>
                  </a:lnTo>
                  <a:lnTo>
                    <a:pt x="248" y="364"/>
                  </a:lnTo>
                  <a:lnTo>
                    <a:pt x="259" y="366"/>
                  </a:lnTo>
                  <a:lnTo>
                    <a:pt x="271" y="364"/>
                  </a:lnTo>
                  <a:lnTo>
                    <a:pt x="282" y="361"/>
                  </a:lnTo>
                  <a:lnTo>
                    <a:pt x="293" y="355"/>
                  </a:lnTo>
                  <a:lnTo>
                    <a:pt x="302" y="348"/>
                  </a:lnTo>
                  <a:lnTo>
                    <a:pt x="309" y="340"/>
                  </a:lnTo>
                  <a:lnTo>
                    <a:pt x="315" y="330"/>
                  </a:lnTo>
                  <a:lnTo>
                    <a:pt x="318" y="318"/>
                  </a:lnTo>
                  <a:lnTo>
                    <a:pt x="319" y="306"/>
                  </a:lnTo>
                  <a:lnTo>
                    <a:pt x="319" y="305"/>
                  </a:lnTo>
                  <a:lnTo>
                    <a:pt x="319" y="303"/>
                  </a:lnTo>
                  <a:lnTo>
                    <a:pt x="319" y="301"/>
                  </a:lnTo>
                  <a:lnTo>
                    <a:pt x="319" y="300"/>
                  </a:lnTo>
                  <a:lnTo>
                    <a:pt x="332" y="300"/>
                  </a:lnTo>
                  <a:close/>
                </a:path>
              </a:pathLst>
            </a:custGeom>
            <a:solidFill>
              <a:srgbClr val="000000"/>
            </a:solidFill>
            <a:ln w="9525">
              <a:noFill/>
              <a:round/>
              <a:headEnd/>
              <a:tailEnd/>
            </a:ln>
          </p:spPr>
          <p:txBody>
            <a:bodyPr/>
            <a:lstStyle/>
            <a:p>
              <a:endParaRPr lang="en-US"/>
            </a:p>
          </p:txBody>
        </p:sp>
        <p:sp>
          <p:nvSpPr>
            <p:cNvPr id="42082" name="Freeform 200"/>
            <p:cNvSpPr>
              <a:spLocks/>
            </p:cNvSpPr>
            <p:nvPr/>
          </p:nvSpPr>
          <p:spPr bwMode="auto">
            <a:xfrm>
              <a:off x="695" y="1825"/>
              <a:ext cx="28" cy="27"/>
            </a:xfrm>
            <a:custGeom>
              <a:avLst/>
              <a:gdLst>
                <a:gd name="T0" fmla="*/ 8 w 51"/>
                <a:gd name="T1" fmla="*/ 15 h 50"/>
                <a:gd name="T2" fmla="*/ 11 w 51"/>
                <a:gd name="T3" fmla="*/ 14 h 50"/>
                <a:gd name="T4" fmla="*/ 13 w 51"/>
                <a:gd name="T5" fmla="*/ 12 h 50"/>
                <a:gd name="T6" fmla="*/ 15 w 51"/>
                <a:gd name="T7" fmla="*/ 10 h 50"/>
                <a:gd name="T8" fmla="*/ 15 w 51"/>
                <a:gd name="T9" fmla="*/ 7 h 50"/>
                <a:gd name="T10" fmla="*/ 15 w 51"/>
                <a:gd name="T11" fmla="*/ 4 h 50"/>
                <a:gd name="T12" fmla="*/ 13 w 51"/>
                <a:gd name="T13" fmla="*/ 2 h 50"/>
                <a:gd name="T14" fmla="*/ 11 w 51"/>
                <a:gd name="T15" fmla="*/ 1 h 50"/>
                <a:gd name="T16" fmla="*/ 8 w 51"/>
                <a:gd name="T17" fmla="*/ 0 h 50"/>
                <a:gd name="T18" fmla="*/ 5 w 51"/>
                <a:gd name="T19" fmla="*/ 1 h 50"/>
                <a:gd name="T20" fmla="*/ 2 w 51"/>
                <a:gd name="T21" fmla="*/ 2 h 50"/>
                <a:gd name="T22" fmla="*/ 1 w 51"/>
                <a:gd name="T23" fmla="*/ 4 h 50"/>
                <a:gd name="T24" fmla="*/ 0 w 51"/>
                <a:gd name="T25" fmla="*/ 7 h 50"/>
                <a:gd name="T26" fmla="*/ 1 w 51"/>
                <a:gd name="T27" fmla="*/ 10 h 50"/>
                <a:gd name="T28" fmla="*/ 2 w 51"/>
                <a:gd name="T29" fmla="*/ 12 h 50"/>
                <a:gd name="T30" fmla="*/ 5 w 51"/>
                <a:gd name="T31" fmla="*/ 14 h 50"/>
                <a:gd name="T32" fmla="*/ 8 w 51"/>
                <a:gd name="T33" fmla="*/ 1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0"/>
                <a:gd name="T53" fmla="*/ 51 w 5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0">
                  <a:moveTo>
                    <a:pt x="26" y="50"/>
                  </a:moveTo>
                  <a:lnTo>
                    <a:pt x="36" y="47"/>
                  </a:lnTo>
                  <a:lnTo>
                    <a:pt x="44" y="41"/>
                  </a:lnTo>
                  <a:lnTo>
                    <a:pt x="49" y="33"/>
                  </a:lnTo>
                  <a:lnTo>
                    <a:pt x="51" y="24"/>
                  </a:lnTo>
                  <a:lnTo>
                    <a:pt x="49" y="15"/>
                  </a:lnTo>
                  <a:lnTo>
                    <a:pt x="44" y="7"/>
                  </a:lnTo>
                  <a:lnTo>
                    <a:pt x="36" y="2"/>
                  </a:lnTo>
                  <a:lnTo>
                    <a:pt x="26" y="0"/>
                  </a:lnTo>
                  <a:lnTo>
                    <a:pt x="16" y="2"/>
                  </a:lnTo>
                  <a:lnTo>
                    <a:pt x="8" y="7"/>
                  </a:lnTo>
                  <a:lnTo>
                    <a:pt x="2" y="15"/>
                  </a:lnTo>
                  <a:lnTo>
                    <a:pt x="0" y="24"/>
                  </a:lnTo>
                  <a:lnTo>
                    <a:pt x="2" y="33"/>
                  </a:lnTo>
                  <a:lnTo>
                    <a:pt x="8" y="41"/>
                  </a:lnTo>
                  <a:lnTo>
                    <a:pt x="16" y="47"/>
                  </a:lnTo>
                  <a:lnTo>
                    <a:pt x="26" y="50"/>
                  </a:lnTo>
                  <a:close/>
                </a:path>
              </a:pathLst>
            </a:custGeom>
            <a:solidFill>
              <a:srgbClr val="FFFFFF"/>
            </a:solidFill>
            <a:ln w="9525">
              <a:noFill/>
              <a:round/>
              <a:headEnd/>
              <a:tailEnd/>
            </a:ln>
          </p:spPr>
          <p:txBody>
            <a:bodyPr/>
            <a:lstStyle/>
            <a:p>
              <a:endParaRPr lang="en-US"/>
            </a:p>
          </p:txBody>
        </p:sp>
        <p:sp>
          <p:nvSpPr>
            <p:cNvPr id="42083" name="Freeform 201"/>
            <p:cNvSpPr>
              <a:spLocks/>
            </p:cNvSpPr>
            <p:nvPr/>
          </p:nvSpPr>
          <p:spPr bwMode="auto">
            <a:xfrm>
              <a:off x="1026" y="1822"/>
              <a:ext cx="28" cy="28"/>
            </a:xfrm>
            <a:custGeom>
              <a:avLst/>
              <a:gdLst>
                <a:gd name="T0" fmla="*/ 8 w 51"/>
                <a:gd name="T1" fmla="*/ 16 h 50"/>
                <a:gd name="T2" fmla="*/ 11 w 51"/>
                <a:gd name="T3" fmla="*/ 15 h 50"/>
                <a:gd name="T4" fmla="*/ 13 w 51"/>
                <a:gd name="T5" fmla="*/ 13 h 50"/>
                <a:gd name="T6" fmla="*/ 15 w 51"/>
                <a:gd name="T7" fmla="*/ 11 h 50"/>
                <a:gd name="T8" fmla="*/ 15 w 51"/>
                <a:gd name="T9" fmla="*/ 8 h 50"/>
                <a:gd name="T10" fmla="*/ 15 w 51"/>
                <a:gd name="T11" fmla="*/ 4 h 50"/>
                <a:gd name="T12" fmla="*/ 13 w 51"/>
                <a:gd name="T13" fmla="*/ 2 h 50"/>
                <a:gd name="T14" fmla="*/ 11 w 51"/>
                <a:gd name="T15" fmla="*/ 1 h 50"/>
                <a:gd name="T16" fmla="*/ 8 w 51"/>
                <a:gd name="T17" fmla="*/ 0 h 50"/>
                <a:gd name="T18" fmla="*/ 5 w 51"/>
                <a:gd name="T19" fmla="*/ 1 h 50"/>
                <a:gd name="T20" fmla="*/ 2 w 51"/>
                <a:gd name="T21" fmla="*/ 2 h 50"/>
                <a:gd name="T22" fmla="*/ 1 w 51"/>
                <a:gd name="T23" fmla="*/ 4 h 50"/>
                <a:gd name="T24" fmla="*/ 0 w 51"/>
                <a:gd name="T25" fmla="*/ 8 h 50"/>
                <a:gd name="T26" fmla="*/ 1 w 51"/>
                <a:gd name="T27" fmla="*/ 11 h 50"/>
                <a:gd name="T28" fmla="*/ 2 w 51"/>
                <a:gd name="T29" fmla="*/ 13 h 50"/>
                <a:gd name="T30" fmla="*/ 5 w 51"/>
                <a:gd name="T31" fmla="*/ 15 h 50"/>
                <a:gd name="T32" fmla="*/ 8 w 51"/>
                <a:gd name="T33" fmla="*/ 1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0"/>
                <a:gd name="T53" fmla="*/ 51 w 5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0">
                  <a:moveTo>
                    <a:pt x="26" y="50"/>
                  </a:moveTo>
                  <a:lnTo>
                    <a:pt x="36" y="48"/>
                  </a:lnTo>
                  <a:lnTo>
                    <a:pt x="44" y="42"/>
                  </a:lnTo>
                  <a:lnTo>
                    <a:pt x="49" y="34"/>
                  </a:lnTo>
                  <a:lnTo>
                    <a:pt x="51" y="25"/>
                  </a:lnTo>
                  <a:lnTo>
                    <a:pt x="49" y="15"/>
                  </a:lnTo>
                  <a:lnTo>
                    <a:pt x="44" y="7"/>
                  </a:lnTo>
                  <a:lnTo>
                    <a:pt x="36" y="3"/>
                  </a:lnTo>
                  <a:lnTo>
                    <a:pt x="26" y="0"/>
                  </a:lnTo>
                  <a:lnTo>
                    <a:pt x="17" y="3"/>
                  </a:lnTo>
                  <a:lnTo>
                    <a:pt x="8" y="7"/>
                  </a:lnTo>
                  <a:lnTo>
                    <a:pt x="3" y="15"/>
                  </a:lnTo>
                  <a:lnTo>
                    <a:pt x="0" y="25"/>
                  </a:lnTo>
                  <a:lnTo>
                    <a:pt x="3" y="34"/>
                  </a:lnTo>
                  <a:lnTo>
                    <a:pt x="8" y="42"/>
                  </a:lnTo>
                  <a:lnTo>
                    <a:pt x="17" y="48"/>
                  </a:lnTo>
                  <a:lnTo>
                    <a:pt x="26" y="50"/>
                  </a:lnTo>
                  <a:close/>
                </a:path>
              </a:pathLst>
            </a:custGeom>
            <a:solidFill>
              <a:srgbClr val="FFFFFF"/>
            </a:solidFill>
            <a:ln w="9525">
              <a:noFill/>
              <a:round/>
              <a:headEnd/>
              <a:tailEnd/>
            </a:ln>
          </p:spPr>
          <p:txBody>
            <a:bodyPr/>
            <a:lstStyle/>
            <a:p>
              <a:endParaRPr lang="en-US"/>
            </a:p>
          </p:txBody>
        </p:sp>
        <p:sp>
          <p:nvSpPr>
            <p:cNvPr id="42084" name="Rectangle 202"/>
            <p:cNvSpPr>
              <a:spLocks noChangeArrowheads="1"/>
            </p:cNvSpPr>
            <p:nvPr/>
          </p:nvSpPr>
          <p:spPr bwMode="auto">
            <a:xfrm>
              <a:off x="1784" y="1833"/>
              <a:ext cx="50" cy="21"/>
            </a:xfrm>
            <a:prstGeom prst="rect">
              <a:avLst/>
            </a:prstGeom>
            <a:solidFill>
              <a:srgbClr val="000000"/>
            </a:solidFill>
            <a:ln w="9525">
              <a:noFill/>
              <a:miter lim="800000"/>
              <a:headEnd/>
              <a:tailEnd/>
            </a:ln>
          </p:spPr>
          <p:txBody>
            <a:bodyPr/>
            <a:lstStyle/>
            <a:p>
              <a:endParaRPr lang="en-US" sz="1600"/>
            </a:p>
          </p:txBody>
        </p:sp>
      </p:grpSp>
      <p:sp>
        <p:nvSpPr>
          <p:cNvPr id="41992" name="Text Box 204"/>
          <p:cNvSpPr txBox="1">
            <a:spLocks noChangeArrowheads="1"/>
          </p:cNvSpPr>
          <p:nvPr/>
        </p:nvSpPr>
        <p:spPr bwMode="auto">
          <a:xfrm>
            <a:off x="820738" y="174625"/>
            <a:ext cx="7967662" cy="579438"/>
          </a:xfrm>
          <a:prstGeom prst="rect">
            <a:avLst/>
          </a:prstGeom>
          <a:noFill/>
          <a:ln w="9525">
            <a:noFill/>
            <a:miter lim="800000"/>
            <a:headEnd/>
            <a:tailEnd/>
          </a:ln>
        </p:spPr>
        <p:txBody>
          <a:bodyPr wrap="none">
            <a:spAutoFit/>
          </a:bodyPr>
          <a:lstStyle/>
          <a:p>
            <a:r>
              <a:rPr lang="en-US" sz="3200">
                <a:solidFill>
                  <a:srgbClr val="0A2D6B"/>
                </a:solidFill>
                <a:latin typeface="Calibri" pitchFamily="34" charset="0"/>
              </a:rPr>
              <a:t>NYS Common Core Standards and Assessments</a:t>
            </a:r>
          </a:p>
        </p:txBody>
      </p:sp>
      <p:grpSp>
        <p:nvGrpSpPr>
          <p:cNvPr id="41993" name="Group 205"/>
          <p:cNvGrpSpPr>
            <a:grpSpLocks/>
          </p:cNvGrpSpPr>
          <p:nvPr/>
        </p:nvGrpSpPr>
        <p:grpSpPr bwMode="auto">
          <a:xfrm>
            <a:off x="114300" y="184150"/>
            <a:ext cx="685800" cy="685800"/>
            <a:chOff x="0" y="96"/>
            <a:chExt cx="432" cy="432"/>
          </a:xfrm>
        </p:grpSpPr>
        <p:sp>
          <p:nvSpPr>
            <p:cNvPr id="41999" name="Rectangle 206"/>
            <p:cNvSpPr>
              <a:spLocks noChangeArrowheads="1"/>
            </p:cNvSpPr>
            <p:nvPr/>
          </p:nvSpPr>
          <p:spPr bwMode="auto">
            <a:xfrm>
              <a:off x="0" y="96"/>
              <a:ext cx="432" cy="432"/>
            </a:xfrm>
            <a:prstGeom prst="rect">
              <a:avLst/>
            </a:prstGeom>
            <a:solidFill>
              <a:srgbClr val="A4A926"/>
            </a:solidFill>
            <a:ln w="9525">
              <a:noFill/>
              <a:miter lim="800000"/>
              <a:headEnd/>
              <a:tailEnd/>
            </a:ln>
          </p:spPr>
          <p:txBody>
            <a:bodyPr wrap="none" anchor="ctr"/>
            <a:lstStyle/>
            <a:p>
              <a:endParaRPr lang="en-US" sz="1600"/>
            </a:p>
          </p:txBody>
        </p:sp>
        <p:pic>
          <p:nvPicPr>
            <p:cNvPr id="17" name="Picture 16" descr="Untitled-1.psd"/>
            <p:cNvPicPr>
              <a:picLocks noChangeAspect="1"/>
            </p:cNvPicPr>
            <p:nvPr/>
          </p:nvPicPr>
          <p:blipFill>
            <a:blip r:embed="rId6"/>
            <a:srcRect/>
            <a:stretch>
              <a:fillRect/>
            </a:stretch>
          </p:blipFill>
          <p:spPr bwMode="auto">
            <a:xfrm>
              <a:off x="12" y="108"/>
              <a:ext cx="345" cy="345"/>
            </a:xfrm>
            <a:prstGeom prst="rect">
              <a:avLst/>
            </a:prstGeom>
            <a:solidFill>
              <a:srgbClr val="A4A926"/>
            </a:solidFill>
            <a:ln w="9525">
              <a:noFill/>
              <a:miter lim="800000"/>
              <a:headEnd/>
              <a:tailEnd/>
            </a:ln>
            <a:effectLst>
              <a:outerShdw dist="38100" dir="2700000" rotWithShape="0">
                <a:srgbClr val="808080">
                  <a:alpha val="74997"/>
                </a:srgbClr>
              </a:outerShdw>
            </a:effectLst>
          </p:spPr>
        </p:pic>
      </p:grpSp>
      <p:sp>
        <p:nvSpPr>
          <p:cNvPr id="41994" name="Line 209"/>
          <p:cNvSpPr>
            <a:spLocks noChangeAspect="1" noChangeShapeType="1"/>
          </p:cNvSpPr>
          <p:nvPr/>
        </p:nvSpPr>
        <p:spPr bwMode="auto">
          <a:xfrm>
            <a:off x="2654300" y="5257800"/>
            <a:ext cx="649288" cy="1588"/>
          </a:xfrm>
          <a:prstGeom prst="line">
            <a:avLst/>
          </a:prstGeom>
          <a:noFill/>
          <a:ln w="127000">
            <a:solidFill>
              <a:srgbClr val="6F0000"/>
            </a:solidFill>
            <a:round/>
            <a:headEnd/>
            <a:tailEnd type="stealth" w="lg" len="med"/>
          </a:ln>
        </p:spPr>
        <p:txBody>
          <a:bodyPr/>
          <a:lstStyle/>
          <a:p>
            <a:endParaRPr lang="en-US"/>
          </a:p>
        </p:txBody>
      </p:sp>
      <p:pic>
        <p:nvPicPr>
          <p:cNvPr id="41995" name="Picture 213"/>
          <p:cNvPicPr>
            <a:picLocks noChangeAspect="1" noChangeArrowheads="1"/>
          </p:cNvPicPr>
          <p:nvPr/>
        </p:nvPicPr>
        <p:blipFill>
          <a:blip r:embed="rId7"/>
          <a:srcRect/>
          <a:stretch>
            <a:fillRect/>
          </a:stretch>
        </p:blipFill>
        <p:spPr bwMode="auto">
          <a:xfrm>
            <a:off x="5656263" y="3030538"/>
            <a:ext cx="1816100" cy="850900"/>
          </a:xfrm>
          <a:prstGeom prst="rect">
            <a:avLst/>
          </a:prstGeom>
          <a:noFill/>
          <a:ln w="9525">
            <a:noFill/>
            <a:miter lim="800000"/>
            <a:headEnd/>
            <a:tailEnd/>
          </a:ln>
        </p:spPr>
      </p:pic>
      <p:sp>
        <p:nvSpPr>
          <p:cNvPr id="41996" name="Text Box 100"/>
          <p:cNvSpPr txBox="1">
            <a:spLocks noChangeArrowheads="1"/>
          </p:cNvSpPr>
          <p:nvPr/>
        </p:nvSpPr>
        <p:spPr bwMode="auto">
          <a:xfrm>
            <a:off x="8804275" y="6499225"/>
            <a:ext cx="261938" cy="274638"/>
          </a:xfrm>
          <a:prstGeom prst="rect">
            <a:avLst/>
          </a:prstGeom>
          <a:noFill/>
          <a:ln w="9525">
            <a:noFill/>
            <a:miter lim="800000"/>
            <a:headEnd/>
            <a:tailEnd/>
          </a:ln>
        </p:spPr>
        <p:txBody>
          <a:bodyPr wrap="none">
            <a:spAutoFit/>
          </a:bodyPr>
          <a:lstStyle/>
          <a:p>
            <a:r>
              <a:rPr lang="en-US" sz="1200">
                <a:latin typeface="Calibri" pitchFamily="34" charset="0"/>
              </a:rPr>
              <a:t>1</a:t>
            </a:r>
          </a:p>
        </p:txBody>
      </p:sp>
      <p:sp>
        <p:nvSpPr>
          <p:cNvPr id="41997" name="Line 212"/>
          <p:cNvSpPr>
            <a:spLocks noChangeAspect="1" noChangeShapeType="1"/>
          </p:cNvSpPr>
          <p:nvPr/>
        </p:nvSpPr>
        <p:spPr bwMode="auto">
          <a:xfrm>
            <a:off x="5588000" y="5257800"/>
            <a:ext cx="649288" cy="1588"/>
          </a:xfrm>
          <a:prstGeom prst="line">
            <a:avLst/>
          </a:prstGeom>
          <a:noFill/>
          <a:ln w="127000">
            <a:solidFill>
              <a:srgbClr val="6F0000"/>
            </a:solidFill>
            <a:round/>
            <a:headEnd/>
            <a:tailEnd type="stealth" w="lg" len="med"/>
          </a:ln>
        </p:spPr>
        <p:txBody>
          <a:bodyPr/>
          <a:lstStyle/>
          <a:p>
            <a:endParaRPr lang="en-US"/>
          </a:p>
        </p:txBody>
      </p:sp>
      <p:sp>
        <p:nvSpPr>
          <p:cNvPr id="101" name="Slide Number Placeholder 100"/>
          <p:cNvSpPr txBox="1">
            <a:spLocks noGrp="1"/>
          </p:cNvSpPr>
          <p:nvPr/>
        </p:nvSpPr>
        <p:spPr bwMode="auto">
          <a:xfrm>
            <a:off x="7042150" y="6243638"/>
            <a:ext cx="1905000" cy="457200"/>
          </a:xfrm>
          <a:prstGeom prst="rect">
            <a:avLst/>
          </a:prstGeom>
          <a:noFill/>
          <a:ln>
            <a:miter lim="800000"/>
            <a:headEnd/>
            <a:tailEnd/>
          </a:ln>
        </p:spPr>
        <p:txBody>
          <a:bodyPr anchor="b"/>
          <a:lstStyle/>
          <a:p>
            <a:pPr algn="r">
              <a:defRPr/>
            </a:pPr>
            <a:fld id="{74692048-11F9-4327-A658-95A5222F1BF5}" type="slidenum">
              <a:rPr lang="en-US" sz="1400">
                <a:latin typeface="+mn-lt"/>
              </a:rPr>
              <a:pPr algn="r">
                <a:defRPr/>
              </a:pPr>
              <a:t>14</a:t>
            </a:fld>
            <a:endParaRPr lang="en-US" sz="140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C28F34B-3D0C-4815-9E97-D1163D102CE8}" type="slidenum">
              <a:rPr lang="en-US" smtClean="0"/>
              <a:pPr>
                <a:defRPr/>
              </a:pPr>
              <a:t>15</a:t>
            </a:fld>
            <a:endParaRPr lang="en-US"/>
          </a:p>
        </p:txBody>
      </p:sp>
      <p:pic>
        <p:nvPicPr>
          <p:cNvPr id="4403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0C3A43A-A32F-4B59-A1F2-291758C7C6F9}" type="slidenum">
              <a:rPr lang="en-US" smtClean="0"/>
              <a:pPr>
                <a:defRPr/>
              </a:pPr>
              <a:t>16</a:t>
            </a:fld>
            <a:endParaRPr lang="en-US"/>
          </a:p>
        </p:txBody>
      </p:sp>
      <p:pic>
        <p:nvPicPr>
          <p:cNvPr id="46082" name="Picture 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3479800"/>
            <a:ext cx="7772400" cy="1362075"/>
          </a:xfrm>
        </p:spPr>
        <p:txBody>
          <a:bodyPr/>
          <a:lstStyle/>
          <a:p>
            <a:pPr eaLnBrk="1" hangingPunct="1">
              <a:defRPr/>
            </a:pPr>
            <a:endParaRPr lang="en-US" dirty="0"/>
          </a:p>
        </p:txBody>
      </p:sp>
      <p:sp>
        <p:nvSpPr>
          <p:cNvPr id="48130" name="Text Placeholder 2"/>
          <p:cNvSpPr>
            <a:spLocks noGrp="1"/>
          </p:cNvSpPr>
          <p:nvPr>
            <p:ph type="body" idx="1"/>
          </p:nvPr>
        </p:nvSpPr>
        <p:spPr bwMode="auto">
          <a:xfrm>
            <a:off x="430213" y="4841875"/>
            <a:ext cx="7772400" cy="69532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sz="3200" smtClean="0"/>
              <a:t>www.parcconline.org</a:t>
            </a:r>
          </a:p>
        </p:txBody>
      </p:sp>
      <p:sp>
        <p:nvSpPr>
          <p:cNvPr id="4" name="Slide Number Placeholder 3"/>
          <p:cNvSpPr>
            <a:spLocks noGrp="1"/>
          </p:cNvSpPr>
          <p:nvPr>
            <p:ph type="sldNum" sz="quarter" idx="10"/>
          </p:nvPr>
        </p:nvSpPr>
        <p:spPr/>
        <p:txBody>
          <a:bodyPr/>
          <a:lstStyle/>
          <a:p>
            <a:pPr>
              <a:defRPr/>
            </a:pPr>
            <a:fld id="{BC6A7C21-0DC7-48A9-9378-CA6F14F25203}" type="slidenum">
              <a:rPr lang="en-US" smtClean="0"/>
              <a:pPr>
                <a:defRPr/>
              </a:pPr>
              <a:t>17</a:t>
            </a:fld>
            <a:endParaRPr lang="en-US" dirty="0"/>
          </a:p>
        </p:txBody>
      </p:sp>
      <p:pic>
        <p:nvPicPr>
          <p:cNvPr id="48132" name="Picture 2"/>
          <p:cNvPicPr>
            <a:picLocks noChangeAspect="1" noChangeArrowheads="1"/>
          </p:cNvPicPr>
          <p:nvPr/>
        </p:nvPicPr>
        <p:blipFill>
          <a:blip r:embed="rId3"/>
          <a:srcRect/>
          <a:stretch>
            <a:fillRect/>
          </a:stretch>
        </p:blipFill>
        <p:spPr bwMode="auto">
          <a:xfrm>
            <a:off x="269875" y="3479800"/>
            <a:ext cx="5194300" cy="1500188"/>
          </a:xfrm>
          <a:prstGeom prst="rect">
            <a:avLst/>
          </a:prstGeom>
          <a:noFill/>
          <a:ln w="9525">
            <a:noFill/>
            <a:miter lim="800000"/>
            <a:headEnd/>
            <a:tailEnd/>
          </a:ln>
        </p:spPr>
      </p:pic>
      <p:pic>
        <p:nvPicPr>
          <p:cNvPr id="48133" name="Picture 9"/>
          <p:cNvPicPr>
            <a:picLocks noChangeAspect="1" noChangeArrowheads="1"/>
          </p:cNvPicPr>
          <p:nvPr/>
        </p:nvPicPr>
        <p:blipFill>
          <a:blip r:embed="rId4"/>
          <a:srcRect/>
          <a:stretch>
            <a:fillRect/>
          </a:stretch>
        </p:blipFill>
        <p:spPr bwMode="auto">
          <a:xfrm>
            <a:off x="430213" y="965200"/>
            <a:ext cx="3154362" cy="1279525"/>
          </a:xfrm>
          <a:prstGeom prst="rect">
            <a:avLst/>
          </a:prstGeom>
          <a:noFill/>
          <a:ln w="9525">
            <a:noFill/>
            <a:miter lim="800000"/>
            <a:headEnd/>
            <a:tailEnd/>
          </a:ln>
        </p:spPr>
      </p:pic>
      <p:sp>
        <p:nvSpPr>
          <p:cNvPr id="48134" name="Rectangle 6"/>
          <p:cNvSpPr>
            <a:spLocks noChangeArrowheads="1"/>
          </p:cNvSpPr>
          <p:nvPr/>
        </p:nvSpPr>
        <p:spPr bwMode="auto">
          <a:xfrm>
            <a:off x="622300" y="2425700"/>
            <a:ext cx="5397500" cy="584200"/>
          </a:xfrm>
          <a:prstGeom prst="rect">
            <a:avLst/>
          </a:prstGeom>
          <a:noFill/>
          <a:ln w="9525">
            <a:noFill/>
            <a:miter lim="800000"/>
            <a:headEnd/>
            <a:tailEnd/>
          </a:ln>
        </p:spPr>
        <p:txBody>
          <a:bodyPr>
            <a:spAutoFit/>
          </a:bodyPr>
          <a:lstStyle/>
          <a:p>
            <a:r>
              <a:rPr lang="en-US" sz="3200"/>
              <a:t>www.engageny.org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7"/>
          <p:cNvGrpSpPr>
            <a:grpSpLocks/>
          </p:cNvGrpSpPr>
          <p:nvPr/>
        </p:nvGrpSpPr>
        <p:grpSpPr bwMode="auto">
          <a:xfrm>
            <a:off x="182563" y="2133600"/>
            <a:ext cx="3703637" cy="4114800"/>
            <a:chOff x="158" y="984"/>
            <a:chExt cx="2333" cy="2592"/>
          </a:xfrm>
        </p:grpSpPr>
        <p:sp>
          <p:nvSpPr>
            <p:cNvPr id="18437" name="AutoShape 39"/>
            <p:cNvSpPr>
              <a:spLocks noChangeArrowheads="1"/>
            </p:cNvSpPr>
            <p:nvPr/>
          </p:nvSpPr>
          <p:spPr bwMode="auto">
            <a:xfrm>
              <a:off x="221" y="1373"/>
              <a:ext cx="2157" cy="2203"/>
            </a:xfrm>
            <a:custGeom>
              <a:avLst/>
              <a:gdLst>
                <a:gd name="T0" fmla="*/ 213 w 21600"/>
                <a:gd name="T1" fmla="*/ 0 h 21600"/>
                <a:gd name="T2" fmla="*/ 213 w 21600"/>
                <a:gd name="T3" fmla="*/ 247 h 21600"/>
                <a:gd name="T4" fmla="*/ 0 w 21600"/>
                <a:gd name="T5" fmla="*/ 247 h 21600"/>
                <a:gd name="T6" fmla="*/ 213 w 21600"/>
                <a:gd name="T7" fmla="*/ 247 h 21600"/>
                <a:gd name="T8" fmla="*/ 213 w 21600"/>
                <a:gd name="T9" fmla="*/ 247 h 21600"/>
                <a:gd name="T10" fmla="*/ 213 w 21600"/>
                <a:gd name="T11" fmla="*/ 247 h 21600"/>
                <a:gd name="T12" fmla="*/ 213 w 21600"/>
                <a:gd name="T13" fmla="*/ 247 h 21600"/>
                <a:gd name="T14" fmla="*/ 213 w 21600"/>
                <a:gd name="T15" fmla="*/ 247 h 21600"/>
                <a:gd name="T16" fmla="*/ 0 60000 65536"/>
                <a:gd name="T17" fmla="*/ 0 60000 65536"/>
                <a:gd name="T18" fmla="*/ 0 60000 65536"/>
                <a:gd name="T19" fmla="*/ 0 60000 65536"/>
                <a:gd name="T20" fmla="*/ 0 60000 65536"/>
                <a:gd name="T21" fmla="*/ 0 60000 65536"/>
                <a:gd name="T22" fmla="*/ 0 60000 65536"/>
                <a:gd name="T23" fmla="*/ 0 60000 65536"/>
                <a:gd name="T24" fmla="*/ 3164 w 21600"/>
                <a:gd name="T25" fmla="*/ 3157 h 21600"/>
                <a:gd name="T26" fmla="*/ 18436 w 21600"/>
                <a:gd name="T27" fmla="*/ 184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21" y="10800"/>
                  </a:moveTo>
                  <a:cubicBezTo>
                    <a:pt x="1721" y="15814"/>
                    <a:pt x="5786" y="19879"/>
                    <a:pt x="10800" y="19879"/>
                  </a:cubicBezTo>
                  <a:cubicBezTo>
                    <a:pt x="15814" y="19879"/>
                    <a:pt x="19879" y="15814"/>
                    <a:pt x="19879" y="10800"/>
                  </a:cubicBezTo>
                  <a:cubicBezTo>
                    <a:pt x="19879" y="5786"/>
                    <a:pt x="15814" y="1721"/>
                    <a:pt x="10800" y="1721"/>
                  </a:cubicBezTo>
                  <a:cubicBezTo>
                    <a:pt x="5786" y="1721"/>
                    <a:pt x="1721" y="5786"/>
                    <a:pt x="1721" y="10800"/>
                  </a:cubicBezTo>
                  <a:close/>
                </a:path>
              </a:pathLst>
            </a:custGeom>
            <a:solidFill>
              <a:srgbClr val="0066CC"/>
            </a:solidFill>
            <a:ln w="9525">
              <a:solidFill>
                <a:schemeClr val="tx1"/>
              </a:solidFill>
              <a:round/>
              <a:headEnd/>
              <a:tailEnd/>
            </a:ln>
          </p:spPr>
          <p:txBody>
            <a:bodyPr wrap="none" anchor="ctr"/>
            <a:lstStyle/>
            <a:p>
              <a:endParaRPr lang="en-US"/>
            </a:p>
          </p:txBody>
        </p:sp>
        <p:sp>
          <p:nvSpPr>
            <p:cNvPr id="18438" name="AutoShape 41"/>
            <p:cNvSpPr>
              <a:spLocks noChangeArrowheads="1"/>
            </p:cNvSpPr>
            <p:nvPr/>
          </p:nvSpPr>
          <p:spPr bwMode="auto">
            <a:xfrm>
              <a:off x="172" y="984"/>
              <a:ext cx="2304" cy="2040"/>
            </a:xfrm>
            <a:prstGeom prst="triangle">
              <a:avLst>
                <a:gd name="adj" fmla="val 50000"/>
              </a:avLst>
            </a:prstGeom>
            <a:solidFill>
              <a:srgbClr val="800000"/>
            </a:solidFill>
            <a:ln w="9525">
              <a:solidFill>
                <a:schemeClr val="tx1"/>
              </a:solidFill>
              <a:miter lim="800000"/>
              <a:headEnd/>
              <a:tailEnd/>
            </a:ln>
          </p:spPr>
          <p:txBody>
            <a:bodyPr wrap="none" anchor="ctr"/>
            <a:lstStyle/>
            <a:p>
              <a:endParaRPr lang="en-US">
                <a:solidFill>
                  <a:srgbClr val="333399"/>
                </a:solidFill>
              </a:endParaRPr>
            </a:p>
          </p:txBody>
        </p:sp>
        <p:sp>
          <p:nvSpPr>
            <p:cNvPr id="18439" name="Text Box 43"/>
            <p:cNvSpPr txBox="1">
              <a:spLocks noChangeArrowheads="1"/>
            </p:cNvSpPr>
            <p:nvPr/>
          </p:nvSpPr>
          <p:spPr bwMode="auto">
            <a:xfrm>
              <a:off x="1723" y="2664"/>
              <a:ext cx="768" cy="384"/>
            </a:xfrm>
            <a:prstGeom prst="rect">
              <a:avLst/>
            </a:prstGeom>
            <a:solidFill>
              <a:srgbClr val="4D4D4D"/>
            </a:solidFill>
            <a:ln w="9525">
              <a:noFill/>
              <a:miter lim="800000"/>
              <a:headEnd/>
              <a:tailEnd/>
            </a:ln>
          </p:spPr>
          <p:txBody>
            <a:bodyPr/>
            <a:lstStyle/>
            <a:p>
              <a:pPr algn="ctr">
                <a:lnSpc>
                  <a:spcPct val="80000"/>
                </a:lnSpc>
              </a:pPr>
              <a:r>
                <a:rPr lang="en-US" sz="1200">
                  <a:solidFill>
                    <a:schemeClr val="bg1"/>
                  </a:solidFill>
                  <a:latin typeface="Calibri" pitchFamily="34" charset="0"/>
                </a:rPr>
                <a:t>College and Career Ready Students</a:t>
              </a:r>
            </a:p>
          </p:txBody>
        </p:sp>
        <p:sp>
          <p:nvSpPr>
            <p:cNvPr id="18440" name="Text Box 44"/>
            <p:cNvSpPr txBox="1">
              <a:spLocks noChangeArrowheads="1"/>
            </p:cNvSpPr>
            <p:nvPr/>
          </p:nvSpPr>
          <p:spPr bwMode="auto">
            <a:xfrm>
              <a:off x="859" y="1320"/>
              <a:ext cx="912" cy="384"/>
            </a:xfrm>
            <a:prstGeom prst="rect">
              <a:avLst/>
            </a:prstGeom>
            <a:solidFill>
              <a:srgbClr val="4D4D4D"/>
            </a:solidFill>
            <a:ln w="9525">
              <a:noFill/>
              <a:miter lim="800000"/>
              <a:headEnd/>
              <a:tailEnd/>
            </a:ln>
          </p:spPr>
          <p:txBody>
            <a:bodyPr/>
            <a:lstStyle/>
            <a:p>
              <a:pPr algn="ctr">
                <a:lnSpc>
                  <a:spcPct val="85000"/>
                </a:lnSpc>
              </a:pPr>
              <a:endParaRPr lang="en-US" sz="400">
                <a:solidFill>
                  <a:schemeClr val="bg1"/>
                </a:solidFill>
                <a:latin typeface="Calibri" pitchFamily="34" charset="0"/>
              </a:endParaRPr>
            </a:p>
            <a:p>
              <a:pPr algn="ctr">
                <a:lnSpc>
                  <a:spcPct val="85000"/>
                </a:lnSpc>
              </a:pPr>
              <a:r>
                <a:rPr lang="en-US" sz="1200">
                  <a:solidFill>
                    <a:schemeClr val="bg1"/>
                  </a:solidFill>
                  <a:latin typeface="Calibri" pitchFamily="34" charset="0"/>
                </a:rPr>
                <a:t>Highly Effective</a:t>
              </a:r>
            </a:p>
            <a:p>
              <a:pPr algn="ctr">
                <a:lnSpc>
                  <a:spcPct val="85000"/>
                </a:lnSpc>
              </a:pPr>
              <a:r>
                <a:rPr lang="en-US" sz="1200">
                  <a:solidFill>
                    <a:schemeClr val="bg1"/>
                  </a:solidFill>
                  <a:latin typeface="Calibri" pitchFamily="34" charset="0"/>
                </a:rPr>
                <a:t>School Leaders</a:t>
              </a:r>
            </a:p>
          </p:txBody>
        </p:sp>
        <p:sp>
          <p:nvSpPr>
            <p:cNvPr id="18441" name="AutoShape 45"/>
            <p:cNvSpPr>
              <a:spLocks noChangeArrowheads="1"/>
            </p:cNvSpPr>
            <p:nvPr/>
          </p:nvSpPr>
          <p:spPr bwMode="auto">
            <a:xfrm rot="3755471">
              <a:off x="201" y="2253"/>
              <a:ext cx="330" cy="244"/>
            </a:xfrm>
            <a:prstGeom prst="triangle">
              <a:avLst>
                <a:gd name="adj" fmla="val 50000"/>
              </a:avLst>
            </a:prstGeom>
            <a:solidFill>
              <a:srgbClr val="0066CC"/>
            </a:solidFill>
            <a:ln w="9525">
              <a:solidFill>
                <a:schemeClr val="tx1"/>
              </a:solidFill>
              <a:miter lim="800000"/>
              <a:headEnd/>
              <a:tailEnd/>
            </a:ln>
          </p:spPr>
          <p:txBody>
            <a:bodyPr wrap="none" anchor="ctr"/>
            <a:lstStyle/>
            <a:p>
              <a:endParaRPr lang="en-US"/>
            </a:p>
          </p:txBody>
        </p:sp>
        <p:sp>
          <p:nvSpPr>
            <p:cNvPr id="18442" name="AutoShape 46"/>
            <p:cNvSpPr>
              <a:spLocks noChangeArrowheads="1"/>
            </p:cNvSpPr>
            <p:nvPr/>
          </p:nvSpPr>
          <p:spPr bwMode="auto">
            <a:xfrm rot="3817256">
              <a:off x="1746" y="1522"/>
              <a:ext cx="330" cy="245"/>
            </a:xfrm>
            <a:prstGeom prst="triangle">
              <a:avLst>
                <a:gd name="adj" fmla="val 50000"/>
              </a:avLst>
            </a:prstGeom>
            <a:solidFill>
              <a:srgbClr val="0066CC"/>
            </a:solidFill>
            <a:ln w="9525">
              <a:solidFill>
                <a:schemeClr val="tx1"/>
              </a:solidFill>
              <a:miter lim="800000"/>
              <a:headEnd/>
              <a:tailEnd/>
            </a:ln>
          </p:spPr>
          <p:txBody>
            <a:bodyPr wrap="none" anchor="ctr"/>
            <a:lstStyle/>
            <a:p>
              <a:endParaRPr lang="en-US"/>
            </a:p>
          </p:txBody>
        </p:sp>
        <p:sp>
          <p:nvSpPr>
            <p:cNvPr id="18443" name="AutoShape 49"/>
            <p:cNvSpPr>
              <a:spLocks noChangeArrowheads="1"/>
            </p:cNvSpPr>
            <p:nvPr/>
          </p:nvSpPr>
          <p:spPr bwMode="auto">
            <a:xfrm rot="3346713">
              <a:off x="1858" y="3052"/>
              <a:ext cx="330" cy="244"/>
            </a:xfrm>
            <a:prstGeom prst="triangle">
              <a:avLst>
                <a:gd name="adj" fmla="val 50000"/>
              </a:avLst>
            </a:prstGeom>
            <a:solidFill>
              <a:srgbClr val="0066CC"/>
            </a:solidFill>
            <a:ln w="9525">
              <a:solidFill>
                <a:schemeClr val="tx1"/>
              </a:solidFill>
              <a:miter lim="800000"/>
              <a:headEnd/>
              <a:tailEnd/>
            </a:ln>
          </p:spPr>
          <p:txBody>
            <a:bodyPr wrap="none" anchor="ctr"/>
            <a:lstStyle/>
            <a:p>
              <a:endParaRPr lang="en-US"/>
            </a:p>
          </p:txBody>
        </p:sp>
        <p:sp>
          <p:nvSpPr>
            <p:cNvPr id="18444" name="WordArt 50"/>
            <p:cNvSpPr>
              <a:spLocks noChangeArrowheads="1" noChangeShapeType="1" noTextEdit="1"/>
            </p:cNvSpPr>
            <p:nvPr/>
          </p:nvSpPr>
          <p:spPr bwMode="auto">
            <a:xfrm rot="-3191926">
              <a:off x="182" y="1850"/>
              <a:ext cx="885" cy="326"/>
            </a:xfrm>
            <a:prstGeom prst="rect">
              <a:avLst/>
            </a:prstGeom>
          </p:spPr>
          <p:txBody>
            <a:bodyPr spcFirstLastPara="1" wrap="none" fromWordArt="1">
              <a:prstTxWarp prst="textArchUp">
                <a:avLst>
                  <a:gd name="adj" fmla="val 11581812"/>
                </a:avLst>
              </a:prstTxWarp>
            </a:bodyPr>
            <a:lstStyle/>
            <a:p>
              <a:pPr algn="ctr"/>
              <a:r>
                <a:rPr lang="en-US" sz="1600" kern="10">
                  <a:ln w="9525">
                    <a:solidFill>
                      <a:schemeClr val="bg1"/>
                    </a:solidFill>
                    <a:round/>
                    <a:headEnd/>
                    <a:tailEnd/>
                  </a:ln>
                  <a:solidFill>
                    <a:schemeClr val="bg1"/>
                  </a:solidFill>
                  <a:latin typeface="Calibri"/>
                </a:rPr>
                <a:t>Teacher Evaluation</a:t>
              </a:r>
            </a:p>
          </p:txBody>
        </p:sp>
        <p:sp>
          <p:nvSpPr>
            <p:cNvPr id="18445" name="WordArt 51"/>
            <p:cNvSpPr>
              <a:spLocks noChangeArrowheads="1" noChangeShapeType="1" noTextEdit="1"/>
            </p:cNvSpPr>
            <p:nvPr/>
          </p:nvSpPr>
          <p:spPr bwMode="auto">
            <a:xfrm rot="3848605">
              <a:off x="1564" y="1997"/>
              <a:ext cx="971" cy="366"/>
            </a:xfrm>
            <a:prstGeom prst="rect">
              <a:avLst/>
            </a:prstGeom>
          </p:spPr>
          <p:txBody>
            <a:bodyPr spcFirstLastPara="1" wrap="none" fromWordArt="1">
              <a:prstTxWarp prst="textArchUp">
                <a:avLst>
                  <a:gd name="adj" fmla="val 11599364"/>
                </a:avLst>
              </a:prstTxWarp>
            </a:bodyPr>
            <a:lstStyle/>
            <a:p>
              <a:pPr algn="ctr"/>
              <a:r>
                <a:rPr lang="en-US" sz="1600" kern="10">
                  <a:ln w="9525">
                    <a:solidFill>
                      <a:schemeClr val="bg1"/>
                    </a:solidFill>
                    <a:round/>
                    <a:headEnd/>
                    <a:tailEnd/>
                  </a:ln>
                  <a:solidFill>
                    <a:schemeClr val="bg1"/>
                  </a:solidFill>
                  <a:latin typeface="Calibri"/>
                </a:rPr>
                <a:t>Assessment Data</a:t>
              </a:r>
            </a:p>
          </p:txBody>
        </p:sp>
        <p:sp>
          <p:nvSpPr>
            <p:cNvPr id="18446" name="Rectangle 35"/>
            <p:cNvSpPr>
              <a:spLocks noChangeArrowheads="1"/>
            </p:cNvSpPr>
            <p:nvPr/>
          </p:nvSpPr>
          <p:spPr bwMode="auto">
            <a:xfrm>
              <a:off x="158" y="2664"/>
              <a:ext cx="749" cy="384"/>
            </a:xfrm>
            <a:prstGeom prst="rect">
              <a:avLst/>
            </a:prstGeom>
            <a:solidFill>
              <a:srgbClr val="4D4D4D"/>
            </a:solidFill>
            <a:ln w="9525">
              <a:noFill/>
              <a:miter lim="800000"/>
              <a:headEnd/>
              <a:tailEnd/>
            </a:ln>
          </p:spPr>
          <p:txBody>
            <a:bodyPr wrap="none" anchor="ctr"/>
            <a:lstStyle/>
            <a:p>
              <a:pPr algn="ctr">
                <a:lnSpc>
                  <a:spcPct val="85000"/>
                </a:lnSpc>
              </a:pPr>
              <a:r>
                <a:rPr lang="en-US" sz="1200">
                  <a:solidFill>
                    <a:schemeClr val="bg1"/>
                  </a:solidFill>
                  <a:latin typeface="Calibri" pitchFamily="34" charset="0"/>
                </a:rPr>
                <a:t>Highly Effective </a:t>
              </a:r>
            </a:p>
            <a:p>
              <a:pPr algn="ctr">
                <a:lnSpc>
                  <a:spcPct val="85000"/>
                </a:lnSpc>
              </a:pPr>
              <a:r>
                <a:rPr lang="en-US" sz="1200">
                  <a:solidFill>
                    <a:schemeClr val="bg1"/>
                  </a:solidFill>
                  <a:latin typeface="Calibri" pitchFamily="34" charset="0"/>
                </a:rPr>
                <a:t>Teachers</a:t>
              </a:r>
            </a:p>
          </p:txBody>
        </p:sp>
        <p:sp>
          <p:nvSpPr>
            <p:cNvPr id="18447" name="WordArt 31"/>
            <p:cNvSpPr>
              <a:spLocks noChangeArrowheads="1" noChangeShapeType="1" noTextEdit="1"/>
            </p:cNvSpPr>
            <p:nvPr/>
          </p:nvSpPr>
          <p:spPr bwMode="auto">
            <a:xfrm rot="449812">
              <a:off x="309" y="1861"/>
              <a:ext cx="1878" cy="1637"/>
            </a:xfrm>
            <a:prstGeom prst="rect">
              <a:avLst/>
            </a:prstGeom>
          </p:spPr>
          <p:txBody>
            <a:bodyPr spcFirstLastPara="1" wrap="none" fromWordArt="1">
              <a:prstTxWarp prst="textArchDown">
                <a:avLst>
                  <a:gd name="adj" fmla="val 1242215"/>
                </a:avLst>
              </a:prstTxWarp>
            </a:bodyPr>
            <a:lstStyle/>
            <a:p>
              <a:pPr algn="ctr"/>
              <a:r>
                <a:rPr lang="en-US" sz="1200" kern="10">
                  <a:ln w="9525">
                    <a:solidFill>
                      <a:schemeClr val="bg1"/>
                    </a:solidFill>
                    <a:round/>
                    <a:headEnd/>
                    <a:tailEnd/>
                  </a:ln>
                  <a:solidFill>
                    <a:schemeClr val="bg1"/>
                  </a:solidFill>
                  <a:latin typeface="Calibri"/>
                </a:rPr>
                <a:t>            Statewide Standards-based Curriculum              </a:t>
              </a:r>
            </a:p>
          </p:txBody>
        </p:sp>
      </p:grpSp>
      <p:sp>
        <p:nvSpPr>
          <p:cNvPr id="132128" name="Text Box 32"/>
          <p:cNvSpPr txBox="1">
            <a:spLocks noGrp="1" noChangeArrowheads="1"/>
          </p:cNvSpPr>
          <p:nvPr>
            <p:ph type="title"/>
          </p:nvPr>
        </p:nvSpPr>
        <p:spPr>
          <a:xfrm>
            <a:off x="465138" y="295275"/>
            <a:ext cx="7820025" cy="781050"/>
          </a:xfrm>
        </p:spPr>
        <p:txBody>
          <a:bodyPr/>
          <a:lstStyle/>
          <a:p>
            <a:pPr eaLnBrk="1" hangingPunct="1">
              <a:defRPr/>
            </a:pPr>
            <a:r>
              <a:rPr lang="en-US" i="1" dirty="0" smtClean="0">
                <a:effectLst>
                  <a:outerShdw blurRad="38100" dist="38100" dir="2700000" algn="tl">
                    <a:srgbClr val="C0C0C0"/>
                  </a:outerShdw>
                </a:effectLst>
              </a:rPr>
              <a:t>Animating the Reform Agenda</a:t>
            </a:r>
            <a:r>
              <a:rPr lang="en-US" sz="2600" i="1" dirty="0" smtClean="0">
                <a:effectLst>
                  <a:outerShdw blurRad="38100" dist="38100" dir="2700000" algn="tl">
                    <a:srgbClr val="C0C0C0"/>
                  </a:outerShdw>
                </a:effectLst>
              </a:rPr>
              <a:t> </a:t>
            </a:r>
            <a:br>
              <a:rPr lang="en-US" sz="2600" i="1" dirty="0" smtClean="0">
                <a:effectLst>
                  <a:outerShdw blurRad="38100" dist="38100" dir="2700000" algn="tl">
                    <a:srgbClr val="C0C0C0"/>
                  </a:outerShdw>
                </a:effectLst>
              </a:rPr>
            </a:br>
            <a:r>
              <a:rPr lang="en-US" sz="2000" dirty="0" smtClean="0">
                <a:solidFill>
                  <a:schemeClr val="tx1"/>
                </a:solidFill>
              </a:rPr>
              <a:t>Investing in human capital, supporting with critical tools</a:t>
            </a:r>
          </a:p>
        </p:txBody>
      </p:sp>
      <p:sp>
        <p:nvSpPr>
          <p:cNvPr id="132129" name="Text Box 53"/>
          <p:cNvSpPr txBox="1">
            <a:spLocks noChangeArrowheads="1"/>
          </p:cNvSpPr>
          <p:nvPr/>
        </p:nvSpPr>
        <p:spPr bwMode="auto">
          <a:xfrm>
            <a:off x="3952875" y="1333500"/>
            <a:ext cx="5191125" cy="5062538"/>
          </a:xfrm>
          <a:prstGeom prst="rect">
            <a:avLst/>
          </a:prstGeom>
          <a:noFill/>
          <a:ln w="9525">
            <a:noFill/>
            <a:miter lim="800000"/>
            <a:headEnd/>
            <a:tailEnd/>
          </a:ln>
        </p:spPr>
        <p:txBody>
          <a:bodyPr>
            <a:spAutoFit/>
          </a:bodyPr>
          <a:lstStyle/>
          <a:p>
            <a:pPr marL="228600" indent="-228600">
              <a:buFont typeface="Wingdings" pitchFamily="2" charset="2"/>
              <a:buChar char="Ø"/>
              <a:defRPr/>
            </a:pPr>
            <a:r>
              <a:rPr lang="en-US" sz="1800" dirty="0">
                <a:latin typeface="Arial" pitchFamily="34" charset="0"/>
              </a:rPr>
              <a:t>Adopting </a:t>
            </a:r>
            <a:r>
              <a:rPr lang="en-US" sz="1800" b="1" i="1" dirty="0">
                <a:effectLst>
                  <a:outerShdw blurRad="38100" dist="38100" dir="2700000" algn="tl">
                    <a:srgbClr val="C0C0C0"/>
                  </a:outerShdw>
                </a:effectLst>
                <a:latin typeface="Arial" pitchFamily="34" charset="0"/>
              </a:rPr>
              <a:t>internationally-benchmarked standards and assessments</a:t>
            </a:r>
            <a:r>
              <a:rPr lang="en-US" sz="1800" dirty="0">
                <a:latin typeface="Arial" pitchFamily="34" charset="0"/>
              </a:rPr>
              <a:t> that prepare students for success in college and the workplace</a:t>
            </a:r>
          </a:p>
          <a:p>
            <a:pPr marL="228600" indent="-228600">
              <a:buFont typeface="Wingdings" pitchFamily="2" charset="2"/>
              <a:buNone/>
              <a:defRPr/>
            </a:pPr>
            <a:endParaRPr lang="en-US" sz="1800" dirty="0">
              <a:latin typeface="Arial" pitchFamily="34" charset="0"/>
            </a:endParaRPr>
          </a:p>
          <a:p>
            <a:pPr marL="228600" indent="-228600">
              <a:buFont typeface="Wingdings" pitchFamily="2" charset="2"/>
              <a:buChar char="Ø"/>
              <a:defRPr/>
            </a:pPr>
            <a:r>
              <a:rPr lang="en-US" sz="1800" dirty="0">
                <a:latin typeface="Arial" pitchFamily="34" charset="0"/>
              </a:rPr>
              <a:t>Building </a:t>
            </a:r>
            <a:r>
              <a:rPr lang="en-US" sz="1800" b="1" i="1" dirty="0">
                <a:effectLst>
                  <a:outerShdw blurRad="38100" dist="38100" dir="2700000" algn="tl">
                    <a:srgbClr val="C0C0C0"/>
                  </a:outerShdw>
                </a:effectLst>
                <a:latin typeface="Arial" pitchFamily="34" charset="0"/>
              </a:rPr>
              <a:t>instructional data systems</a:t>
            </a:r>
            <a:r>
              <a:rPr lang="en-US" sz="1800" dirty="0">
                <a:latin typeface="Arial" pitchFamily="34" charset="0"/>
              </a:rPr>
              <a:t> that measure student success and inform teachers and principals how they can improve their practice</a:t>
            </a:r>
          </a:p>
          <a:p>
            <a:pPr marL="228600" indent="-228600">
              <a:buFont typeface="Wingdings" pitchFamily="2" charset="2"/>
              <a:buNone/>
              <a:defRPr/>
            </a:pPr>
            <a:endParaRPr lang="en-US" sz="1800" dirty="0">
              <a:latin typeface="Arial" pitchFamily="34" charset="0"/>
            </a:endParaRPr>
          </a:p>
          <a:p>
            <a:pPr marL="228600" indent="-228600">
              <a:buFont typeface="Wingdings" pitchFamily="2" charset="2"/>
              <a:buChar char="Ø"/>
              <a:defRPr/>
            </a:pPr>
            <a:r>
              <a:rPr lang="en-US" sz="1800" dirty="0">
                <a:latin typeface="Arial" pitchFamily="34" charset="0"/>
              </a:rPr>
              <a:t>Recruiting, developing, retaining, and rewarding </a:t>
            </a:r>
            <a:r>
              <a:rPr lang="en-US" sz="1800" b="1" i="1" dirty="0">
                <a:effectLst>
                  <a:outerShdw blurRad="38100" dist="38100" dir="2700000" algn="tl">
                    <a:srgbClr val="C0C0C0"/>
                  </a:outerShdw>
                </a:effectLst>
                <a:latin typeface="Arial" pitchFamily="34" charset="0"/>
              </a:rPr>
              <a:t>effective teachers and principals</a:t>
            </a:r>
          </a:p>
          <a:p>
            <a:pPr marL="228600" indent="-228600">
              <a:buFont typeface="Wingdings" pitchFamily="2" charset="2"/>
              <a:buNone/>
              <a:defRPr/>
            </a:pPr>
            <a:endParaRPr lang="en-US" sz="1800" dirty="0">
              <a:latin typeface="Arial" pitchFamily="34" charset="0"/>
            </a:endParaRPr>
          </a:p>
          <a:p>
            <a:pPr marL="228600" indent="-228600">
              <a:buFont typeface="Wingdings" pitchFamily="2" charset="2"/>
              <a:buChar char="Ø"/>
              <a:defRPr/>
            </a:pPr>
            <a:r>
              <a:rPr lang="en-US" sz="1800" b="1" i="1" dirty="0">
                <a:effectLst>
                  <a:outerShdw blurRad="38100" dist="38100" dir="2700000" algn="tl">
                    <a:srgbClr val="C0C0C0"/>
                  </a:outerShdw>
                </a:effectLst>
                <a:latin typeface="Arial" pitchFamily="34" charset="0"/>
              </a:rPr>
              <a:t>Turning around the lowest-achieving schools</a:t>
            </a:r>
          </a:p>
          <a:p>
            <a:pPr marL="228600" indent="-228600">
              <a:lnSpc>
                <a:spcPct val="90000"/>
              </a:lnSpc>
              <a:spcAft>
                <a:spcPct val="50000"/>
              </a:spcAft>
              <a:buClr>
                <a:srgbClr val="0066CC"/>
              </a:buClr>
              <a:buSzPct val="75000"/>
              <a:buFont typeface="Wingdings" pitchFamily="2" charset="2"/>
              <a:buChar char="l"/>
              <a:defRPr/>
            </a:pPr>
            <a:endParaRPr lang="en-US" sz="2000" dirty="0">
              <a:latin typeface="Arial" pitchFamily="34" charset="0"/>
            </a:endParaRPr>
          </a:p>
          <a:p>
            <a:pPr marL="228600" indent="-228600">
              <a:lnSpc>
                <a:spcPct val="90000"/>
              </a:lnSpc>
              <a:spcBef>
                <a:spcPct val="35000"/>
              </a:spcBef>
              <a:buClr>
                <a:schemeClr val="hlink"/>
              </a:buClr>
              <a:buSzPct val="125000"/>
              <a:defRPr/>
            </a:pPr>
            <a:endParaRPr lang="en-US" sz="2000" dirty="0">
              <a:latin typeface="Calibri" pitchFamily="34" charset="0"/>
            </a:endParaRPr>
          </a:p>
        </p:txBody>
      </p:sp>
      <p:sp>
        <p:nvSpPr>
          <p:cNvPr id="18436" name="Slide Number Placeholder 33"/>
          <p:cNvSpPr>
            <a:spLocks noGrp="1"/>
          </p:cNvSpPr>
          <p:nvPr>
            <p:ph type="sldNum" sz="quarter" idx="10"/>
          </p:nvPr>
        </p:nvSpPr>
        <p:spPr>
          <a:xfrm>
            <a:off x="6781800" y="6245225"/>
            <a:ext cx="2133600" cy="476250"/>
          </a:xfrm>
          <a:noFill/>
        </p:spPr>
        <p:txBody>
          <a:bodyPr/>
          <a:lstStyle/>
          <a:p>
            <a:fld id="{BDAA18A4-1725-4726-B37D-F4939A1803FD}" type="slidenum">
              <a:rPr lang="en-US" sz="1600" smtClean="0">
                <a:latin typeface="Arial" charset="0"/>
              </a:rPr>
              <a:pPr/>
              <a:t>2</a:t>
            </a:fld>
            <a:endParaRPr lang="en-US" sz="160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ext Box 2"/>
          <p:cNvSpPr txBox="1">
            <a:spLocks noChangeArrowheads="1"/>
          </p:cNvSpPr>
          <p:nvPr/>
        </p:nvSpPr>
        <p:spPr bwMode="auto">
          <a:xfrm>
            <a:off x="923925" y="1593850"/>
            <a:ext cx="7534275" cy="5200650"/>
          </a:xfrm>
          <a:prstGeom prst="rect">
            <a:avLst/>
          </a:prstGeom>
          <a:noFill/>
          <a:ln w="9525">
            <a:noFill/>
            <a:miter lim="800000"/>
            <a:headEnd/>
            <a:tailEnd/>
          </a:ln>
        </p:spPr>
        <p:txBody>
          <a:bodyPr>
            <a:spAutoFit/>
          </a:bodyPr>
          <a:lstStyle/>
          <a:p>
            <a:pPr marL="576263" indent="-576263">
              <a:buClr>
                <a:srgbClr val="6F0000"/>
              </a:buClr>
              <a:buFont typeface="Wingdings" pitchFamily="2" charset="2"/>
              <a:buChar char="§"/>
              <a:defRPr/>
            </a:pPr>
            <a:r>
              <a:rPr lang="en-US" sz="2800" dirty="0">
                <a:solidFill>
                  <a:schemeClr val="tx1">
                    <a:lumMod val="50000"/>
                    <a:lumOff val="50000"/>
                  </a:schemeClr>
                </a:solidFill>
                <a:latin typeface="Palatino Linotype" pitchFamily="18" charset="0"/>
              </a:rPr>
              <a:t>Student-Teacher Linkages</a:t>
            </a:r>
            <a:br>
              <a:rPr lang="en-US" sz="2800" dirty="0">
                <a:solidFill>
                  <a:schemeClr val="tx1">
                    <a:lumMod val="50000"/>
                    <a:lumOff val="50000"/>
                  </a:schemeClr>
                </a:solidFill>
                <a:latin typeface="Palatino Linotype" pitchFamily="18" charset="0"/>
              </a:rPr>
            </a:br>
            <a:endParaRPr lang="en-US" sz="2800" dirty="0">
              <a:solidFill>
                <a:schemeClr val="tx1">
                  <a:lumMod val="50000"/>
                  <a:lumOff val="50000"/>
                </a:schemeClr>
              </a:solidFill>
              <a:latin typeface="Palatino Linotype" pitchFamily="18" charset="0"/>
            </a:endParaRPr>
          </a:p>
          <a:p>
            <a:pPr marL="576263" indent="-576263">
              <a:buClr>
                <a:srgbClr val="6F0000"/>
              </a:buClr>
              <a:buFont typeface="Wingdings" pitchFamily="2" charset="2"/>
              <a:buChar char="§"/>
              <a:defRPr/>
            </a:pPr>
            <a:r>
              <a:rPr lang="en-US" sz="2800" dirty="0">
                <a:solidFill>
                  <a:schemeClr val="tx1">
                    <a:lumMod val="50000"/>
                    <a:lumOff val="50000"/>
                  </a:schemeClr>
                </a:solidFill>
                <a:latin typeface="Palatino Linotype" pitchFamily="18" charset="0"/>
              </a:rPr>
              <a:t>P-20 Data System</a:t>
            </a:r>
          </a:p>
          <a:p>
            <a:pPr marL="576263" indent="-576263">
              <a:buClr>
                <a:srgbClr val="6F0000"/>
              </a:buClr>
              <a:buFont typeface="Wingdings" pitchFamily="2" charset="2"/>
              <a:buChar char="§"/>
              <a:defRPr/>
            </a:pPr>
            <a:endParaRPr lang="en-US" sz="2800" dirty="0">
              <a:solidFill>
                <a:schemeClr val="tx1">
                  <a:lumMod val="50000"/>
                  <a:lumOff val="50000"/>
                </a:schemeClr>
              </a:solidFill>
              <a:latin typeface="Palatino Linotype" pitchFamily="18" charset="0"/>
            </a:endParaRPr>
          </a:p>
          <a:p>
            <a:pPr marL="576263" indent="-576263">
              <a:buClr>
                <a:srgbClr val="6F0000"/>
              </a:buClr>
              <a:buFont typeface="Wingdings" pitchFamily="2" charset="2"/>
              <a:buChar char="§"/>
              <a:defRPr/>
            </a:pPr>
            <a:r>
              <a:rPr lang="en-US" sz="2800" dirty="0">
                <a:solidFill>
                  <a:schemeClr val="tx1">
                    <a:lumMod val="50000"/>
                    <a:lumOff val="50000"/>
                  </a:schemeClr>
                </a:solidFill>
                <a:latin typeface="Palatino Linotype" pitchFamily="18" charset="0"/>
              </a:rPr>
              <a:t>Higher Education System Enhancements</a:t>
            </a:r>
            <a:br>
              <a:rPr lang="en-US" sz="2800" dirty="0">
                <a:solidFill>
                  <a:schemeClr val="tx1">
                    <a:lumMod val="50000"/>
                    <a:lumOff val="50000"/>
                  </a:schemeClr>
                </a:solidFill>
                <a:latin typeface="Palatino Linotype" pitchFamily="18" charset="0"/>
              </a:rPr>
            </a:br>
            <a:endParaRPr lang="en-US" sz="2800" dirty="0">
              <a:solidFill>
                <a:schemeClr val="tx1">
                  <a:lumMod val="50000"/>
                  <a:lumOff val="50000"/>
                </a:schemeClr>
              </a:solidFill>
              <a:latin typeface="Palatino Linotype" pitchFamily="18" charset="0"/>
            </a:endParaRPr>
          </a:p>
          <a:p>
            <a:pPr marL="576263" indent="-576263">
              <a:buClr>
                <a:srgbClr val="6F0000"/>
              </a:buClr>
              <a:buFont typeface="Wingdings" pitchFamily="2" charset="2"/>
              <a:buChar char="§"/>
              <a:defRPr/>
            </a:pPr>
            <a:r>
              <a:rPr lang="en-US" sz="2800" dirty="0">
                <a:solidFill>
                  <a:schemeClr val="tx1">
                    <a:lumMod val="50000"/>
                    <a:lumOff val="50000"/>
                  </a:schemeClr>
                </a:solidFill>
                <a:latin typeface="Palatino Linotype" pitchFamily="18" charset="0"/>
              </a:rPr>
              <a:t>Instructional Support System </a:t>
            </a:r>
            <a:br>
              <a:rPr lang="en-US" sz="2800" dirty="0">
                <a:solidFill>
                  <a:schemeClr val="tx1">
                    <a:lumMod val="50000"/>
                    <a:lumOff val="50000"/>
                  </a:schemeClr>
                </a:solidFill>
                <a:latin typeface="Palatino Linotype" pitchFamily="18" charset="0"/>
              </a:rPr>
            </a:br>
            <a:endParaRPr lang="en-US" sz="2800" dirty="0">
              <a:solidFill>
                <a:schemeClr val="tx1">
                  <a:lumMod val="50000"/>
                  <a:lumOff val="50000"/>
                </a:schemeClr>
              </a:solidFill>
              <a:latin typeface="Palatino Linotype" pitchFamily="18" charset="0"/>
            </a:endParaRPr>
          </a:p>
          <a:p>
            <a:pPr marL="576263" indent="-576263">
              <a:buClr>
                <a:srgbClr val="6F0000"/>
              </a:buClr>
              <a:defRPr/>
            </a:pPr>
            <a:r>
              <a:rPr lang="en-US" sz="2400" dirty="0">
                <a:latin typeface="Palatino Linotype" pitchFamily="18" charset="0"/>
              </a:rPr>
              <a:t/>
            </a:r>
            <a:br>
              <a:rPr lang="en-US" sz="2400" dirty="0">
                <a:latin typeface="Palatino Linotype" pitchFamily="18" charset="0"/>
              </a:rPr>
            </a:br>
            <a:r>
              <a:rPr lang="en-US" sz="2400" dirty="0">
                <a:latin typeface="Palatino Linotype" pitchFamily="18" charset="0"/>
              </a:rPr>
              <a:t/>
            </a:r>
            <a:br>
              <a:rPr lang="en-US" sz="2400" dirty="0">
                <a:latin typeface="Palatino Linotype" pitchFamily="18" charset="0"/>
              </a:rPr>
            </a:br>
            <a:endParaRPr lang="en-US" sz="2400" dirty="0">
              <a:latin typeface="Palatino Linotype" pitchFamily="18" charset="0"/>
            </a:endParaRPr>
          </a:p>
          <a:p>
            <a:pPr marL="576263" indent="-576263" algn="ctr">
              <a:spcBef>
                <a:spcPct val="50000"/>
              </a:spcBef>
              <a:defRPr/>
            </a:pPr>
            <a:endParaRPr lang="en-US" sz="2400" dirty="0">
              <a:latin typeface="Palatino Linotype" pitchFamily="18" charset="0"/>
            </a:endParaRPr>
          </a:p>
        </p:txBody>
      </p:sp>
      <p:sp>
        <p:nvSpPr>
          <p:cNvPr id="20482" name="Text Box 6"/>
          <p:cNvSpPr txBox="1">
            <a:spLocks noChangeArrowheads="1"/>
          </p:cNvSpPr>
          <p:nvPr/>
        </p:nvSpPr>
        <p:spPr bwMode="auto">
          <a:xfrm>
            <a:off x="808038" y="68263"/>
            <a:ext cx="5997575" cy="641350"/>
          </a:xfrm>
          <a:prstGeom prst="rect">
            <a:avLst/>
          </a:prstGeom>
          <a:noFill/>
          <a:ln w="9525">
            <a:noFill/>
            <a:miter lim="800000"/>
            <a:headEnd/>
            <a:tailEnd/>
          </a:ln>
        </p:spPr>
        <p:txBody>
          <a:bodyPr wrap="none">
            <a:spAutoFit/>
          </a:bodyPr>
          <a:lstStyle/>
          <a:p>
            <a:r>
              <a:rPr lang="en-US" sz="3600">
                <a:solidFill>
                  <a:srgbClr val="0A2D6B"/>
                </a:solidFill>
                <a:latin typeface="Calibri" pitchFamily="34" charset="0"/>
              </a:rPr>
              <a:t>Data System: </a:t>
            </a:r>
            <a:r>
              <a:rPr lang="en-US" sz="3600">
                <a:solidFill>
                  <a:srgbClr val="6F0000"/>
                </a:solidFill>
                <a:latin typeface="Calibri" pitchFamily="34" charset="0"/>
              </a:rPr>
              <a:t>Priority Initiatives</a:t>
            </a:r>
          </a:p>
        </p:txBody>
      </p:sp>
      <p:sp>
        <p:nvSpPr>
          <p:cNvPr id="4" name="Slide Number Placeholder 3"/>
          <p:cNvSpPr>
            <a:spLocks noGrp="1"/>
          </p:cNvSpPr>
          <p:nvPr>
            <p:ph type="sldNum" sz="quarter" idx="10"/>
          </p:nvPr>
        </p:nvSpPr>
        <p:spPr/>
        <p:txBody>
          <a:bodyPr/>
          <a:lstStyle/>
          <a:p>
            <a:pPr>
              <a:defRPr/>
            </a:pPr>
            <a:fld id="{75B862F3-05C8-4946-A671-65458E77F5A4}"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838200" y="192088"/>
            <a:ext cx="8229600" cy="487362"/>
          </a:xfrm>
        </p:spPr>
        <p:txBody>
          <a:bodyPr anchor="ctr"/>
          <a:lstStyle/>
          <a:p>
            <a:pPr eaLnBrk="1" hangingPunct="1"/>
            <a:r>
              <a:rPr lang="en-US" b="0" smtClean="0">
                <a:solidFill>
                  <a:srgbClr val="0A2D6B"/>
                </a:solidFill>
              </a:rPr>
              <a:t>Great Teachers and Leaders</a:t>
            </a:r>
          </a:p>
        </p:txBody>
      </p:sp>
      <p:grpSp>
        <p:nvGrpSpPr>
          <p:cNvPr id="22530" name="Group 8"/>
          <p:cNvGrpSpPr>
            <a:grpSpLocks/>
          </p:cNvGrpSpPr>
          <p:nvPr/>
        </p:nvGrpSpPr>
        <p:grpSpPr bwMode="auto">
          <a:xfrm>
            <a:off x="104775" y="247650"/>
            <a:ext cx="685800" cy="685800"/>
            <a:chOff x="1009" y="1878"/>
            <a:chExt cx="403" cy="403"/>
          </a:xfrm>
        </p:grpSpPr>
        <p:sp>
          <p:nvSpPr>
            <p:cNvPr id="22545" name="Rectangle 9"/>
            <p:cNvSpPr>
              <a:spLocks noChangeArrowheads="1"/>
            </p:cNvSpPr>
            <p:nvPr/>
          </p:nvSpPr>
          <p:spPr bwMode="auto">
            <a:xfrm>
              <a:off x="1009" y="1878"/>
              <a:ext cx="403" cy="403"/>
            </a:xfrm>
            <a:prstGeom prst="rect">
              <a:avLst/>
            </a:prstGeom>
            <a:solidFill>
              <a:srgbClr val="A4A926"/>
            </a:solidFill>
            <a:ln w="9525">
              <a:noFill/>
              <a:miter lim="800000"/>
              <a:headEnd/>
              <a:tailEnd/>
            </a:ln>
          </p:spPr>
          <p:txBody>
            <a:bodyPr wrap="none" anchor="ctr"/>
            <a:lstStyle/>
            <a:p>
              <a:endParaRPr lang="en-US" sz="1800"/>
            </a:p>
          </p:txBody>
        </p:sp>
        <p:pic>
          <p:nvPicPr>
            <p:cNvPr id="11" name="Picture 10" descr="Untitled-1.psd"/>
            <p:cNvPicPr>
              <a:picLocks noChangeAspect="1"/>
            </p:cNvPicPr>
            <p:nvPr/>
          </p:nvPicPr>
          <p:blipFill>
            <a:blip r:embed="rId3"/>
            <a:srcRect/>
            <a:stretch>
              <a:fillRect/>
            </a:stretch>
          </p:blipFill>
          <p:spPr bwMode="auto">
            <a:xfrm>
              <a:off x="1009" y="1878"/>
              <a:ext cx="345" cy="345"/>
            </a:xfrm>
            <a:prstGeom prst="rect">
              <a:avLst/>
            </a:prstGeom>
            <a:solidFill>
              <a:srgbClr val="A4A926"/>
            </a:solidFill>
            <a:ln w="9525">
              <a:noFill/>
              <a:miter lim="800000"/>
              <a:headEnd/>
              <a:tailEnd/>
            </a:ln>
            <a:effectLst>
              <a:outerShdw dist="38100" dir="2700000" rotWithShape="0">
                <a:srgbClr val="808080">
                  <a:alpha val="74997"/>
                </a:srgbClr>
              </a:outerShdw>
            </a:effectLst>
          </p:spPr>
        </p:pic>
      </p:grpSp>
      <p:grpSp>
        <p:nvGrpSpPr>
          <p:cNvPr id="22531" name="Group 7"/>
          <p:cNvGrpSpPr>
            <a:grpSpLocks/>
          </p:cNvGrpSpPr>
          <p:nvPr/>
        </p:nvGrpSpPr>
        <p:grpSpPr bwMode="auto">
          <a:xfrm>
            <a:off x="1725613" y="1571625"/>
            <a:ext cx="5640387" cy="1636713"/>
            <a:chOff x="1069" y="491"/>
            <a:chExt cx="3553" cy="1031"/>
          </a:xfrm>
        </p:grpSpPr>
        <p:sp>
          <p:nvSpPr>
            <p:cNvPr id="22541" name="Oval 8"/>
            <p:cNvSpPr>
              <a:spLocks noChangeAspect="1" noChangeArrowheads="1"/>
            </p:cNvSpPr>
            <p:nvPr/>
          </p:nvSpPr>
          <p:spPr bwMode="auto">
            <a:xfrm>
              <a:off x="1914" y="495"/>
              <a:ext cx="1013" cy="1026"/>
            </a:xfrm>
            <a:prstGeom prst="ellipse">
              <a:avLst/>
            </a:prstGeom>
            <a:gradFill rotWithShape="1">
              <a:gsLst>
                <a:gs pos="0">
                  <a:srgbClr val="F5F2DF">
                    <a:alpha val="10001"/>
                  </a:srgbClr>
                </a:gs>
                <a:gs pos="100000">
                  <a:srgbClr val="A69372">
                    <a:alpha val="50000"/>
                  </a:srgbClr>
                </a:gs>
              </a:gsLst>
              <a:path path="shape">
                <a:fillToRect l="50000" t="50000" r="50000" b="50000"/>
              </a:path>
            </a:gradFill>
            <a:ln w="28575">
              <a:solidFill>
                <a:schemeClr val="bg1"/>
              </a:solidFill>
              <a:round/>
              <a:headEnd/>
              <a:tailEnd/>
            </a:ln>
          </p:spPr>
          <p:txBody>
            <a:bodyPr wrap="none" anchor="ctr"/>
            <a:lstStyle/>
            <a:p>
              <a:pPr algn="ctr">
                <a:lnSpc>
                  <a:spcPct val="80000"/>
                </a:lnSpc>
              </a:pPr>
              <a:r>
                <a:rPr lang="en-US" sz="1600">
                  <a:solidFill>
                    <a:srgbClr val="6F0000"/>
                  </a:solidFill>
                  <a:latin typeface="Calibri" pitchFamily="34" charset="0"/>
                </a:rPr>
                <a:t>Data Driven</a:t>
              </a:r>
            </a:p>
            <a:p>
              <a:pPr algn="ctr">
                <a:lnSpc>
                  <a:spcPct val="80000"/>
                </a:lnSpc>
              </a:pPr>
              <a:r>
                <a:rPr lang="en-US" sz="1600">
                  <a:solidFill>
                    <a:srgbClr val="6F0000"/>
                  </a:solidFill>
                  <a:latin typeface="Calibri" pitchFamily="34" charset="0"/>
                </a:rPr>
                <a:t>Instruction</a:t>
              </a:r>
            </a:p>
          </p:txBody>
        </p:sp>
        <p:sp>
          <p:nvSpPr>
            <p:cNvPr id="22542" name="Oval 9"/>
            <p:cNvSpPr>
              <a:spLocks noChangeAspect="1" noChangeArrowheads="1"/>
            </p:cNvSpPr>
            <p:nvPr/>
          </p:nvSpPr>
          <p:spPr bwMode="auto">
            <a:xfrm>
              <a:off x="1069" y="491"/>
              <a:ext cx="1013" cy="1026"/>
            </a:xfrm>
            <a:prstGeom prst="ellipse">
              <a:avLst/>
            </a:prstGeom>
            <a:gradFill rotWithShape="1">
              <a:gsLst>
                <a:gs pos="0">
                  <a:srgbClr val="FFFFFF">
                    <a:alpha val="10001"/>
                  </a:srgbClr>
                </a:gs>
                <a:gs pos="100000">
                  <a:srgbClr val="A69372">
                    <a:alpha val="50000"/>
                  </a:srgbClr>
                </a:gs>
              </a:gsLst>
              <a:path path="shape">
                <a:fillToRect l="50000" t="50000" r="50000" b="50000"/>
              </a:path>
            </a:gradFill>
            <a:ln w="28575">
              <a:solidFill>
                <a:schemeClr val="bg1"/>
              </a:solidFill>
              <a:round/>
              <a:headEnd/>
              <a:tailEnd/>
            </a:ln>
          </p:spPr>
          <p:txBody>
            <a:bodyPr wrap="none" anchor="ctr"/>
            <a:lstStyle/>
            <a:p>
              <a:pPr algn="ctr">
                <a:lnSpc>
                  <a:spcPct val="80000"/>
                </a:lnSpc>
              </a:pPr>
              <a:r>
                <a:rPr lang="en-US" sz="1600">
                  <a:solidFill>
                    <a:srgbClr val="6F0000"/>
                  </a:solidFill>
                  <a:latin typeface="Calibri" pitchFamily="34" charset="0"/>
                </a:rPr>
                <a:t>Common</a:t>
              </a:r>
            </a:p>
            <a:p>
              <a:pPr algn="ctr">
                <a:lnSpc>
                  <a:spcPct val="80000"/>
                </a:lnSpc>
              </a:pPr>
              <a:r>
                <a:rPr lang="en-US" sz="1600">
                  <a:solidFill>
                    <a:srgbClr val="6F0000"/>
                  </a:solidFill>
                  <a:latin typeface="Calibri" pitchFamily="34" charset="0"/>
                </a:rPr>
                <a:t>Core</a:t>
              </a:r>
            </a:p>
          </p:txBody>
        </p:sp>
        <p:sp>
          <p:nvSpPr>
            <p:cNvPr id="22543" name="Oval 10"/>
            <p:cNvSpPr>
              <a:spLocks noChangeAspect="1" noChangeArrowheads="1"/>
            </p:cNvSpPr>
            <p:nvPr/>
          </p:nvSpPr>
          <p:spPr bwMode="auto">
            <a:xfrm>
              <a:off x="2767" y="491"/>
              <a:ext cx="1013" cy="1026"/>
            </a:xfrm>
            <a:prstGeom prst="ellipse">
              <a:avLst/>
            </a:prstGeom>
            <a:gradFill rotWithShape="1">
              <a:gsLst>
                <a:gs pos="0">
                  <a:srgbClr val="F5F2DF">
                    <a:alpha val="10001"/>
                  </a:srgbClr>
                </a:gs>
                <a:gs pos="100000">
                  <a:srgbClr val="A69372">
                    <a:alpha val="50000"/>
                  </a:srgbClr>
                </a:gs>
              </a:gsLst>
              <a:path path="shape">
                <a:fillToRect l="50000" t="50000" r="50000" b="50000"/>
              </a:path>
            </a:gradFill>
            <a:ln w="28575">
              <a:solidFill>
                <a:schemeClr val="bg1"/>
              </a:solidFill>
              <a:round/>
              <a:headEnd/>
              <a:tailEnd/>
            </a:ln>
          </p:spPr>
          <p:txBody>
            <a:bodyPr wrap="none" anchor="ctr"/>
            <a:lstStyle/>
            <a:p>
              <a:pPr algn="ctr">
                <a:lnSpc>
                  <a:spcPct val="80000"/>
                </a:lnSpc>
              </a:pPr>
              <a:r>
                <a:rPr lang="en-US" sz="1600">
                  <a:solidFill>
                    <a:srgbClr val="6F0000"/>
                  </a:solidFill>
                  <a:latin typeface="Calibri" pitchFamily="34" charset="0"/>
                </a:rPr>
                <a:t>Educator</a:t>
              </a:r>
            </a:p>
            <a:p>
              <a:pPr algn="ctr">
                <a:lnSpc>
                  <a:spcPct val="80000"/>
                </a:lnSpc>
              </a:pPr>
              <a:r>
                <a:rPr lang="en-US" sz="1600">
                  <a:solidFill>
                    <a:srgbClr val="6F0000"/>
                  </a:solidFill>
                  <a:latin typeface="Calibri" pitchFamily="34" charset="0"/>
                </a:rPr>
                <a:t>Standards</a:t>
              </a:r>
            </a:p>
            <a:p>
              <a:pPr algn="ctr">
                <a:lnSpc>
                  <a:spcPct val="80000"/>
                </a:lnSpc>
              </a:pPr>
              <a:r>
                <a:rPr lang="en-US" sz="1600">
                  <a:solidFill>
                    <a:srgbClr val="6F0000"/>
                  </a:solidFill>
                  <a:latin typeface="Calibri" pitchFamily="34" charset="0"/>
                </a:rPr>
                <a:t>of Practice</a:t>
              </a:r>
            </a:p>
          </p:txBody>
        </p:sp>
        <p:sp>
          <p:nvSpPr>
            <p:cNvPr id="22544" name="Oval 11"/>
            <p:cNvSpPr>
              <a:spLocks noChangeAspect="1" noChangeArrowheads="1"/>
            </p:cNvSpPr>
            <p:nvPr/>
          </p:nvSpPr>
          <p:spPr bwMode="auto">
            <a:xfrm>
              <a:off x="3609" y="496"/>
              <a:ext cx="1013" cy="1026"/>
            </a:xfrm>
            <a:prstGeom prst="ellipse">
              <a:avLst/>
            </a:prstGeom>
            <a:gradFill rotWithShape="1">
              <a:gsLst>
                <a:gs pos="0">
                  <a:srgbClr val="F5F2DF">
                    <a:alpha val="10001"/>
                  </a:srgbClr>
                </a:gs>
                <a:gs pos="100000">
                  <a:srgbClr val="A69372">
                    <a:alpha val="50000"/>
                  </a:srgbClr>
                </a:gs>
              </a:gsLst>
              <a:path path="shape">
                <a:fillToRect l="50000" t="50000" r="50000" b="50000"/>
              </a:path>
            </a:gradFill>
            <a:ln w="28575">
              <a:solidFill>
                <a:schemeClr val="bg1"/>
              </a:solidFill>
              <a:round/>
              <a:headEnd/>
              <a:tailEnd/>
            </a:ln>
          </p:spPr>
          <p:txBody>
            <a:bodyPr wrap="none" anchor="ctr"/>
            <a:lstStyle/>
            <a:p>
              <a:pPr algn="ctr">
                <a:lnSpc>
                  <a:spcPct val="80000"/>
                </a:lnSpc>
              </a:pPr>
              <a:r>
                <a:rPr lang="en-US" sz="1600">
                  <a:solidFill>
                    <a:srgbClr val="6F0000"/>
                  </a:solidFill>
                  <a:latin typeface="Calibri" pitchFamily="34" charset="0"/>
                </a:rPr>
                <a:t>Focus on</a:t>
              </a:r>
            </a:p>
            <a:p>
              <a:pPr algn="ctr">
                <a:lnSpc>
                  <a:spcPct val="80000"/>
                </a:lnSpc>
              </a:pPr>
              <a:r>
                <a:rPr lang="en-US" sz="1600">
                  <a:solidFill>
                    <a:srgbClr val="6F0000"/>
                  </a:solidFill>
                  <a:latin typeface="Calibri" pitchFamily="34" charset="0"/>
                </a:rPr>
                <a:t>High-Need</a:t>
              </a:r>
            </a:p>
            <a:p>
              <a:pPr algn="ctr">
                <a:lnSpc>
                  <a:spcPct val="80000"/>
                </a:lnSpc>
              </a:pPr>
              <a:r>
                <a:rPr lang="en-US" sz="1600">
                  <a:solidFill>
                    <a:srgbClr val="6F0000"/>
                  </a:solidFill>
                  <a:latin typeface="Calibri" pitchFamily="34" charset="0"/>
                </a:rPr>
                <a:t>Schools and</a:t>
              </a:r>
            </a:p>
            <a:p>
              <a:pPr algn="ctr">
                <a:lnSpc>
                  <a:spcPct val="80000"/>
                </a:lnSpc>
              </a:pPr>
              <a:r>
                <a:rPr lang="en-US" sz="1600">
                  <a:solidFill>
                    <a:srgbClr val="6F0000"/>
                  </a:solidFill>
                  <a:latin typeface="Calibri" pitchFamily="34" charset="0"/>
                </a:rPr>
                <a:t>Districts</a:t>
              </a:r>
            </a:p>
          </p:txBody>
        </p:sp>
      </p:grpSp>
      <p:sp>
        <p:nvSpPr>
          <p:cNvPr id="22532" name="AutoShape 12"/>
          <p:cNvSpPr>
            <a:spLocks/>
          </p:cNvSpPr>
          <p:nvPr/>
        </p:nvSpPr>
        <p:spPr bwMode="auto">
          <a:xfrm rot="5400000">
            <a:off x="4250531" y="812007"/>
            <a:ext cx="536575" cy="5770562"/>
          </a:xfrm>
          <a:prstGeom prst="rightBrace">
            <a:avLst>
              <a:gd name="adj1" fmla="val 89620"/>
              <a:gd name="adj2" fmla="val 49421"/>
            </a:avLst>
          </a:prstGeom>
          <a:noFill/>
          <a:ln w="28575">
            <a:solidFill>
              <a:srgbClr val="0A2D6B"/>
            </a:solidFill>
            <a:round/>
            <a:headEnd/>
            <a:tailEnd/>
          </a:ln>
        </p:spPr>
        <p:txBody>
          <a:bodyPr wrap="none" anchor="ctr"/>
          <a:lstStyle/>
          <a:p>
            <a:endParaRPr lang="en-US"/>
          </a:p>
        </p:txBody>
      </p:sp>
      <p:grpSp>
        <p:nvGrpSpPr>
          <p:cNvPr id="22533" name="Group 20"/>
          <p:cNvGrpSpPr>
            <a:grpSpLocks/>
          </p:cNvGrpSpPr>
          <p:nvPr/>
        </p:nvGrpSpPr>
        <p:grpSpPr bwMode="auto">
          <a:xfrm>
            <a:off x="158750" y="4344988"/>
            <a:ext cx="8729663" cy="942975"/>
            <a:chOff x="40" y="2737"/>
            <a:chExt cx="5499" cy="594"/>
          </a:xfrm>
        </p:grpSpPr>
        <p:sp>
          <p:nvSpPr>
            <p:cNvPr id="22537" name="AutoShape 13"/>
            <p:cNvSpPr>
              <a:spLocks noChangeArrowheads="1"/>
            </p:cNvSpPr>
            <p:nvPr/>
          </p:nvSpPr>
          <p:spPr bwMode="auto">
            <a:xfrm>
              <a:off x="40" y="2737"/>
              <a:ext cx="1497" cy="588"/>
            </a:xfrm>
            <a:prstGeom prst="chevron">
              <a:avLst>
                <a:gd name="adj" fmla="val 47618"/>
              </a:avLst>
            </a:prstGeom>
            <a:solidFill>
              <a:srgbClr val="6F0000">
                <a:alpha val="89803"/>
              </a:srgbClr>
            </a:solidFill>
            <a:ln w="9525">
              <a:noFill/>
              <a:miter lim="800000"/>
              <a:headEnd/>
              <a:tailEnd/>
            </a:ln>
          </p:spPr>
          <p:txBody>
            <a:bodyPr wrap="none" anchor="ctr"/>
            <a:lstStyle/>
            <a:p>
              <a:pPr algn="ctr"/>
              <a:r>
                <a:rPr lang="en-US" sz="1800">
                  <a:solidFill>
                    <a:srgbClr val="F5F2DF"/>
                  </a:solidFill>
                  <a:latin typeface="Calibri" pitchFamily="34" charset="0"/>
                </a:rPr>
                <a:t>Prepare</a:t>
              </a:r>
            </a:p>
          </p:txBody>
        </p:sp>
        <p:sp>
          <p:nvSpPr>
            <p:cNvPr id="22538" name="AutoShape 14"/>
            <p:cNvSpPr>
              <a:spLocks noChangeArrowheads="1"/>
            </p:cNvSpPr>
            <p:nvPr/>
          </p:nvSpPr>
          <p:spPr bwMode="auto">
            <a:xfrm>
              <a:off x="1370" y="2743"/>
              <a:ext cx="1497" cy="588"/>
            </a:xfrm>
            <a:prstGeom prst="chevron">
              <a:avLst>
                <a:gd name="adj" fmla="val 47618"/>
              </a:avLst>
            </a:prstGeom>
            <a:solidFill>
              <a:srgbClr val="6F0000">
                <a:alpha val="89803"/>
              </a:srgbClr>
            </a:solidFill>
            <a:ln w="9525">
              <a:noFill/>
              <a:miter lim="800000"/>
              <a:headEnd/>
              <a:tailEnd/>
            </a:ln>
          </p:spPr>
          <p:txBody>
            <a:bodyPr wrap="none" anchor="ctr"/>
            <a:lstStyle/>
            <a:p>
              <a:pPr algn="ctr"/>
              <a:r>
                <a:rPr lang="en-US" sz="2000">
                  <a:solidFill>
                    <a:srgbClr val="F5F2DF"/>
                  </a:solidFill>
                  <a:latin typeface="Calibri" pitchFamily="34" charset="0"/>
                </a:rPr>
                <a:t>          </a:t>
              </a:r>
              <a:r>
                <a:rPr lang="en-US" sz="1800">
                  <a:solidFill>
                    <a:srgbClr val="F5F2DF"/>
                  </a:solidFill>
                  <a:latin typeface="Calibri" pitchFamily="34" charset="0"/>
                </a:rPr>
                <a:t>Develop/Assess</a:t>
              </a:r>
            </a:p>
          </p:txBody>
        </p:sp>
        <p:sp>
          <p:nvSpPr>
            <p:cNvPr id="22539" name="AutoShape 15"/>
            <p:cNvSpPr>
              <a:spLocks noChangeArrowheads="1"/>
            </p:cNvSpPr>
            <p:nvPr/>
          </p:nvSpPr>
          <p:spPr bwMode="auto">
            <a:xfrm>
              <a:off x="2699" y="2743"/>
              <a:ext cx="1497" cy="588"/>
            </a:xfrm>
            <a:prstGeom prst="chevron">
              <a:avLst>
                <a:gd name="adj" fmla="val 47618"/>
              </a:avLst>
            </a:prstGeom>
            <a:solidFill>
              <a:srgbClr val="6F0000">
                <a:alpha val="89803"/>
              </a:srgbClr>
            </a:solidFill>
            <a:ln w="9525">
              <a:noFill/>
              <a:miter lim="800000"/>
              <a:headEnd/>
              <a:tailEnd/>
            </a:ln>
          </p:spPr>
          <p:txBody>
            <a:bodyPr wrap="none" anchor="ctr"/>
            <a:lstStyle/>
            <a:p>
              <a:pPr algn="ctr"/>
              <a:r>
                <a:rPr lang="en-US" sz="1800">
                  <a:solidFill>
                    <a:srgbClr val="F5F2DF"/>
                  </a:solidFill>
                  <a:latin typeface="Calibri" pitchFamily="34" charset="0"/>
                </a:rPr>
                <a:t>           Retain</a:t>
              </a:r>
            </a:p>
          </p:txBody>
        </p:sp>
        <p:sp>
          <p:nvSpPr>
            <p:cNvPr id="22540" name="AutoShape 16"/>
            <p:cNvSpPr>
              <a:spLocks noChangeArrowheads="1"/>
            </p:cNvSpPr>
            <p:nvPr/>
          </p:nvSpPr>
          <p:spPr bwMode="auto">
            <a:xfrm>
              <a:off x="4042" y="2743"/>
              <a:ext cx="1497" cy="588"/>
            </a:xfrm>
            <a:prstGeom prst="chevron">
              <a:avLst>
                <a:gd name="adj" fmla="val 47618"/>
              </a:avLst>
            </a:prstGeom>
            <a:solidFill>
              <a:srgbClr val="6F0000">
                <a:alpha val="89803"/>
              </a:srgbClr>
            </a:solidFill>
            <a:ln w="9525">
              <a:noFill/>
              <a:miter lim="800000"/>
              <a:headEnd/>
              <a:tailEnd/>
            </a:ln>
          </p:spPr>
          <p:txBody>
            <a:bodyPr wrap="none" anchor="ctr"/>
            <a:lstStyle/>
            <a:p>
              <a:pPr algn="ctr"/>
              <a:r>
                <a:rPr lang="en-US" sz="1800">
                  <a:solidFill>
                    <a:srgbClr val="F5F2DF"/>
                  </a:solidFill>
                  <a:latin typeface="Calibri" pitchFamily="34" charset="0"/>
                </a:rPr>
                <a:t>           Monitor and</a:t>
              </a:r>
            </a:p>
            <a:p>
              <a:pPr algn="ctr"/>
              <a:r>
                <a:rPr lang="en-US" sz="1800">
                  <a:solidFill>
                    <a:srgbClr val="F5F2DF"/>
                  </a:solidFill>
                  <a:latin typeface="Calibri" pitchFamily="34" charset="0"/>
                </a:rPr>
                <a:t>           Improve</a:t>
              </a:r>
            </a:p>
          </p:txBody>
        </p:sp>
      </p:grpSp>
      <p:sp>
        <p:nvSpPr>
          <p:cNvPr id="22534" name="TextBox 6"/>
          <p:cNvSpPr txBox="1">
            <a:spLocks noChangeArrowheads="1"/>
          </p:cNvSpPr>
          <p:nvPr/>
        </p:nvSpPr>
        <p:spPr bwMode="auto">
          <a:xfrm>
            <a:off x="152400" y="5772150"/>
            <a:ext cx="8915400" cy="1004888"/>
          </a:xfrm>
          <a:prstGeom prst="rect">
            <a:avLst/>
          </a:prstGeom>
          <a:noFill/>
          <a:ln w="9525">
            <a:noFill/>
            <a:miter lim="800000"/>
            <a:headEnd/>
            <a:tailEnd/>
          </a:ln>
        </p:spPr>
        <p:txBody>
          <a:bodyPr>
            <a:spAutoFit/>
          </a:bodyPr>
          <a:lstStyle/>
          <a:p>
            <a:endParaRPr lang="en-US" sz="1200"/>
          </a:p>
          <a:p>
            <a:r>
              <a:rPr lang="en-US" sz="1200">
                <a:latin typeface="Calibri" pitchFamily="34" charset="0"/>
              </a:rPr>
              <a:t>Frameworks for managing human capital in schools:  see for example: Rachel E. Curtis, Teaching Talent: A visionary Framework for Human Capital in Education, Harvard Education Press, Chapter 9; Herbert Heneman and Anthony Milanowski, Assessing Human Resource Alignment: The Foundation for Building Total Teacher Quality Improvement. </a:t>
            </a:r>
            <a:endParaRPr lang="en-US" sz="1200">
              <a:latin typeface="Calibri" pitchFamily="34" charset="0"/>
              <a:ea typeface="ＭＳ Ｐゴシック"/>
              <a:cs typeface="ＭＳ Ｐゴシック"/>
            </a:endParaRPr>
          </a:p>
          <a:p>
            <a:endParaRPr lang="en-US" sz="1200">
              <a:solidFill>
                <a:srgbClr val="FF0000"/>
              </a:solidFill>
              <a:latin typeface="Calibri" pitchFamily="34" charset="0"/>
            </a:endParaRPr>
          </a:p>
        </p:txBody>
      </p:sp>
      <p:sp>
        <p:nvSpPr>
          <p:cNvPr id="22535" name="Text Box 21"/>
          <p:cNvSpPr txBox="1">
            <a:spLocks noChangeArrowheads="1"/>
          </p:cNvSpPr>
          <p:nvPr/>
        </p:nvSpPr>
        <p:spPr bwMode="auto">
          <a:xfrm>
            <a:off x="8718550" y="6499225"/>
            <a:ext cx="261938" cy="274638"/>
          </a:xfrm>
          <a:prstGeom prst="rect">
            <a:avLst/>
          </a:prstGeom>
          <a:noFill/>
          <a:ln w="9525">
            <a:noFill/>
            <a:miter lim="800000"/>
            <a:headEnd/>
            <a:tailEnd/>
          </a:ln>
        </p:spPr>
        <p:txBody>
          <a:bodyPr wrap="none">
            <a:spAutoFit/>
          </a:bodyPr>
          <a:lstStyle/>
          <a:p>
            <a:r>
              <a:rPr lang="en-US" sz="1200">
                <a:latin typeface="Calibri" pitchFamily="34" charset="0"/>
              </a:rPr>
              <a:t>1</a:t>
            </a:r>
          </a:p>
        </p:txBody>
      </p:sp>
      <p:sp>
        <p:nvSpPr>
          <p:cNvPr id="19" name="Slide Number Placeholder 18"/>
          <p:cNvSpPr>
            <a:spLocks noGrp="1"/>
          </p:cNvSpPr>
          <p:nvPr>
            <p:ph type="sldNum" sz="quarter" idx="10"/>
          </p:nvPr>
        </p:nvSpPr>
        <p:spPr/>
        <p:txBody>
          <a:bodyPr/>
          <a:lstStyle/>
          <a:p>
            <a:pPr>
              <a:defRPr/>
            </a:pPr>
            <a:fld id="{922A5B50-B7FD-4474-80B3-56D94FD0AD0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406400" y="4286250"/>
            <a:ext cx="2120900" cy="1955800"/>
          </a:xfrm>
          <a:prstGeom prst="roundRect">
            <a:avLst>
              <a:gd name="adj" fmla="val 16667"/>
            </a:avLst>
          </a:prstGeom>
          <a:solidFill>
            <a:srgbClr val="A69372"/>
          </a:solidFill>
          <a:ln w="28575" algn="ctr">
            <a:solidFill>
              <a:srgbClr val="0A2D6B"/>
            </a:solidFill>
            <a:round/>
            <a:headEnd/>
            <a:tailEnd/>
          </a:ln>
          <a:effectLst>
            <a:outerShdw dist="107763" dir="2700000" algn="ctr" rotWithShape="0">
              <a:srgbClr val="000000">
                <a:alpha val="50000"/>
              </a:srgbClr>
            </a:outerShdw>
          </a:effectLst>
        </p:spPr>
        <p:txBody>
          <a:bodyPr/>
          <a:lstStyle/>
          <a:p>
            <a:pPr algn="ctr">
              <a:defRPr/>
            </a:pPr>
            <a:r>
              <a:rPr lang="en-US" sz="1800">
                <a:latin typeface="Tahoma" pitchFamily="34" charset="0"/>
              </a:rPr>
              <a:t>Rigorous</a:t>
            </a:r>
          </a:p>
          <a:p>
            <a:pPr algn="ctr">
              <a:defRPr/>
            </a:pPr>
            <a:r>
              <a:rPr lang="en-US" sz="1800">
                <a:latin typeface="Tahoma" pitchFamily="34" charset="0"/>
              </a:rPr>
              <a:t>Standards</a:t>
            </a:r>
          </a:p>
          <a:p>
            <a:pPr algn="ctr">
              <a:defRPr/>
            </a:pPr>
            <a:r>
              <a:rPr lang="en-US" sz="1800">
                <a:latin typeface="Tahoma" pitchFamily="34" charset="0"/>
              </a:rPr>
              <a:t>and</a:t>
            </a:r>
          </a:p>
          <a:p>
            <a:pPr algn="ctr">
              <a:defRPr/>
            </a:pPr>
            <a:r>
              <a:rPr lang="en-US" sz="1800">
                <a:latin typeface="Tahoma" pitchFamily="34" charset="0"/>
              </a:rPr>
              <a:t>Assessments</a:t>
            </a:r>
          </a:p>
          <a:p>
            <a:pPr algn="ctr">
              <a:defRPr/>
            </a:pPr>
            <a:r>
              <a:rPr lang="en-US" sz="1800">
                <a:latin typeface="Tahoma" pitchFamily="34" charset="0"/>
              </a:rPr>
              <a:t>Pre-K to 12</a:t>
            </a:r>
          </a:p>
        </p:txBody>
      </p:sp>
      <p:pic>
        <p:nvPicPr>
          <p:cNvPr id="24578" name="Picture 6"/>
          <p:cNvPicPr>
            <a:picLocks noChangeAspect="1" noChangeArrowheads="1"/>
          </p:cNvPicPr>
          <p:nvPr/>
        </p:nvPicPr>
        <p:blipFill>
          <a:blip r:embed="rId3"/>
          <a:srcRect/>
          <a:stretch>
            <a:fillRect/>
          </a:stretch>
        </p:blipFill>
        <p:spPr bwMode="auto">
          <a:xfrm>
            <a:off x="5864225" y="1035050"/>
            <a:ext cx="2416175" cy="1185863"/>
          </a:xfrm>
          <a:prstGeom prst="rect">
            <a:avLst/>
          </a:prstGeom>
          <a:noFill/>
          <a:ln w="9525">
            <a:noFill/>
            <a:miter lim="800000"/>
            <a:headEnd/>
            <a:tailEnd/>
          </a:ln>
        </p:spPr>
      </p:pic>
      <p:pic>
        <p:nvPicPr>
          <p:cNvPr id="24579" name="Picture 7"/>
          <p:cNvPicPr>
            <a:picLocks noChangeAspect="1" noChangeArrowheads="1"/>
          </p:cNvPicPr>
          <p:nvPr/>
        </p:nvPicPr>
        <p:blipFill>
          <a:blip r:embed="rId4"/>
          <a:srcRect/>
          <a:stretch>
            <a:fillRect/>
          </a:stretch>
        </p:blipFill>
        <p:spPr bwMode="auto">
          <a:xfrm>
            <a:off x="7072313" y="2239963"/>
            <a:ext cx="1719262" cy="741362"/>
          </a:xfrm>
          <a:prstGeom prst="rect">
            <a:avLst/>
          </a:prstGeom>
          <a:noFill/>
          <a:ln w="9525">
            <a:noFill/>
            <a:miter lim="800000"/>
            <a:headEnd/>
            <a:tailEnd/>
          </a:ln>
        </p:spPr>
      </p:pic>
      <p:sp>
        <p:nvSpPr>
          <p:cNvPr id="2" name="Rounded Rectangle 4"/>
          <p:cNvSpPr>
            <a:spLocks noChangeArrowheads="1"/>
          </p:cNvSpPr>
          <p:nvPr/>
        </p:nvSpPr>
        <p:spPr bwMode="auto">
          <a:xfrm>
            <a:off x="3346450" y="4295775"/>
            <a:ext cx="2120900" cy="1955800"/>
          </a:xfrm>
          <a:prstGeom prst="roundRect">
            <a:avLst>
              <a:gd name="adj" fmla="val 16667"/>
            </a:avLst>
          </a:prstGeom>
          <a:solidFill>
            <a:srgbClr val="A69372"/>
          </a:solidFill>
          <a:ln w="28575" algn="ctr">
            <a:solidFill>
              <a:srgbClr val="0A2D6B"/>
            </a:solidFill>
            <a:round/>
            <a:headEnd/>
            <a:tailEnd/>
          </a:ln>
          <a:effectLst>
            <a:outerShdw dist="107763" dir="2700000" algn="ctr" rotWithShape="0">
              <a:srgbClr val="000000">
                <a:alpha val="50000"/>
              </a:srgbClr>
            </a:outerShdw>
          </a:effectLst>
        </p:spPr>
        <p:txBody>
          <a:bodyPr anchor="ctr"/>
          <a:lstStyle/>
          <a:p>
            <a:pPr algn="ctr">
              <a:defRPr/>
            </a:pPr>
            <a:r>
              <a:rPr lang="en-US" sz="1800">
                <a:latin typeface="Tahoma" pitchFamily="34" charset="0"/>
              </a:rPr>
              <a:t>NY Graduates</a:t>
            </a:r>
          </a:p>
          <a:p>
            <a:pPr algn="ctr">
              <a:defRPr/>
            </a:pPr>
            <a:r>
              <a:rPr lang="en-US" sz="1800">
                <a:latin typeface="Tahoma" pitchFamily="34" charset="0"/>
              </a:rPr>
              <a:t>are College</a:t>
            </a:r>
          </a:p>
          <a:p>
            <a:pPr algn="ctr">
              <a:defRPr/>
            </a:pPr>
            <a:r>
              <a:rPr lang="en-US" sz="1800">
                <a:latin typeface="Tahoma" pitchFamily="34" charset="0"/>
              </a:rPr>
              <a:t>and Career</a:t>
            </a:r>
          </a:p>
          <a:p>
            <a:pPr algn="ctr">
              <a:defRPr/>
            </a:pPr>
            <a:r>
              <a:rPr lang="en-US" sz="1800">
                <a:latin typeface="Tahoma" pitchFamily="34" charset="0"/>
              </a:rPr>
              <a:t>Ready</a:t>
            </a:r>
          </a:p>
        </p:txBody>
      </p:sp>
      <p:sp>
        <p:nvSpPr>
          <p:cNvPr id="3" name="Rounded Rectangle 4"/>
          <p:cNvSpPr>
            <a:spLocks noChangeArrowheads="1"/>
          </p:cNvSpPr>
          <p:nvPr/>
        </p:nvSpPr>
        <p:spPr bwMode="auto">
          <a:xfrm>
            <a:off x="6311900" y="4286250"/>
            <a:ext cx="2409825" cy="1952625"/>
          </a:xfrm>
          <a:prstGeom prst="roundRect">
            <a:avLst>
              <a:gd name="adj" fmla="val 16667"/>
            </a:avLst>
          </a:prstGeom>
          <a:solidFill>
            <a:srgbClr val="A69372"/>
          </a:solidFill>
          <a:ln w="28575" algn="ctr">
            <a:solidFill>
              <a:srgbClr val="0A2D6B"/>
            </a:solidFill>
            <a:round/>
            <a:headEnd/>
            <a:tailEnd/>
          </a:ln>
          <a:effectLst>
            <a:outerShdw dist="107763" dir="2700000" algn="ctr" rotWithShape="0">
              <a:srgbClr val="000000">
                <a:alpha val="50000"/>
              </a:srgbClr>
            </a:outerShdw>
          </a:effectLst>
        </p:spPr>
        <p:txBody>
          <a:bodyPr anchor="ctr"/>
          <a:lstStyle/>
          <a:p>
            <a:pPr algn="ctr">
              <a:lnSpc>
                <a:spcPct val="90000"/>
              </a:lnSpc>
              <a:defRPr/>
            </a:pPr>
            <a:r>
              <a:rPr lang="en-US" sz="1800">
                <a:latin typeface="Tahoma" pitchFamily="34" charset="0"/>
              </a:rPr>
              <a:t>NY HS Grads</a:t>
            </a:r>
          </a:p>
          <a:p>
            <a:pPr algn="ctr">
              <a:lnSpc>
                <a:spcPct val="90000"/>
              </a:lnSpc>
              <a:defRPr/>
            </a:pPr>
            <a:r>
              <a:rPr lang="en-US" sz="1800">
                <a:latin typeface="Tahoma" pitchFamily="34" charset="0"/>
              </a:rPr>
              <a:t>Have Skills to Enroll in and Pass</a:t>
            </a:r>
          </a:p>
          <a:p>
            <a:pPr algn="ctr">
              <a:lnSpc>
                <a:spcPct val="90000"/>
              </a:lnSpc>
              <a:defRPr/>
            </a:pPr>
            <a:r>
              <a:rPr lang="en-US" sz="1800">
                <a:latin typeface="Tahoma" pitchFamily="34" charset="0"/>
              </a:rPr>
              <a:t>Credit-bearing Courses in 1</a:t>
            </a:r>
            <a:r>
              <a:rPr lang="en-US" sz="1800" baseline="30000">
                <a:latin typeface="Tahoma" pitchFamily="34" charset="0"/>
              </a:rPr>
              <a:t>st</a:t>
            </a:r>
            <a:r>
              <a:rPr lang="en-US" sz="1800">
                <a:latin typeface="Tahoma" pitchFamily="34" charset="0"/>
              </a:rPr>
              <a:t> Semester and/or Embark on Careers</a:t>
            </a:r>
          </a:p>
        </p:txBody>
      </p:sp>
      <p:pic>
        <p:nvPicPr>
          <p:cNvPr id="24582" name="Picture 19" descr="mortarboard"/>
          <p:cNvPicPr>
            <a:picLocks noChangeAspect="1" noChangeArrowheads="1"/>
          </p:cNvPicPr>
          <p:nvPr/>
        </p:nvPicPr>
        <p:blipFill>
          <a:blip r:embed="rId5"/>
          <a:srcRect/>
          <a:stretch>
            <a:fillRect/>
          </a:stretch>
        </p:blipFill>
        <p:spPr bwMode="auto">
          <a:xfrm>
            <a:off x="3409950" y="1711325"/>
            <a:ext cx="1938338" cy="2065338"/>
          </a:xfrm>
          <a:prstGeom prst="rect">
            <a:avLst/>
          </a:prstGeom>
          <a:noFill/>
          <a:ln w="9525">
            <a:noFill/>
            <a:miter lim="800000"/>
            <a:headEnd/>
            <a:tailEnd/>
          </a:ln>
        </p:spPr>
      </p:pic>
      <p:grpSp>
        <p:nvGrpSpPr>
          <p:cNvPr id="24583" name="Group 208"/>
          <p:cNvGrpSpPr>
            <a:grpSpLocks/>
          </p:cNvGrpSpPr>
          <p:nvPr/>
        </p:nvGrpSpPr>
        <p:grpSpPr bwMode="auto">
          <a:xfrm>
            <a:off x="673100" y="1692275"/>
            <a:ext cx="2063750" cy="1963738"/>
            <a:chOff x="562" y="1066"/>
            <a:chExt cx="1300" cy="1237"/>
          </a:xfrm>
        </p:grpSpPr>
        <p:sp>
          <p:nvSpPr>
            <p:cNvPr id="24593" name="AutoShape 118"/>
            <p:cNvSpPr>
              <a:spLocks noChangeAspect="1" noChangeArrowheads="1" noTextEdit="1"/>
            </p:cNvSpPr>
            <p:nvPr/>
          </p:nvSpPr>
          <p:spPr bwMode="auto">
            <a:xfrm>
              <a:off x="562" y="1066"/>
              <a:ext cx="1300" cy="1237"/>
            </a:xfrm>
            <a:prstGeom prst="rect">
              <a:avLst/>
            </a:prstGeom>
            <a:noFill/>
            <a:ln w="9525">
              <a:noFill/>
              <a:miter lim="800000"/>
              <a:headEnd/>
              <a:tailEnd/>
            </a:ln>
          </p:spPr>
          <p:txBody>
            <a:bodyPr/>
            <a:lstStyle/>
            <a:p>
              <a:endParaRPr lang="en-US"/>
            </a:p>
          </p:txBody>
        </p:sp>
        <p:sp>
          <p:nvSpPr>
            <p:cNvPr id="24594" name="Freeform 120"/>
            <p:cNvSpPr>
              <a:spLocks/>
            </p:cNvSpPr>
            <p:nvPr/>
          </p:nvSpPr>
          <p:spPr bwMode="auto">
            <a:xfrm>
              <a:off x="714" y="1066"/>
              <a:ext cx="1148" cy="1237"/>
            </a:xfrm>
            <a:custGeom>
              <a:avLst/>
              <a:gdLst>
                <a:gd name="T0" fmla="*/ 648 w 2034"/>
                <a:gd name="T1" fmla="*/ 465 h 2180"/>
                <a:gd name="T2" fmla="*/ 203 w 2034"/>
                <a:gd name="T3" fmla="*/ 702 h 2180"/>
                <a:gd name="T4" fmla="*/ 0 w 2034"/>
                <a:gd name="T5" fmla="*/ 249 h 2180"/>
                <a:gd name="T6" fmla="*/ 405 w 2034"/>
                <a:gd name="T7" fmla="*/ 0 h 2180"/>
                <a:gd name="T8" fmla="*/ 648 w 2034"/>
                <a:gd name="T9" fmla="*/ 465 h 2180"/>
                <a:gd name="T10" fmla="*/ 0 60000 65536"/>
                <a:gd name="T11" fmla="*/ 0 60000 65536"/>
                <a:gd name="T12" fmla="*/ 0 60000 65536"/>
                <a:gd name="T13" fmla="*/ 0 60000 65536"/>
                <a:gd name="T14" fmla="*/ 0 60000 65536"/>
                <a:gd name="T15" fmla="*/ 0 w 2034"/>
                <a:gd name="T16" fmla="*/ 0 h 2180"/>
                <a:gd name="T17" fmla="*/ 2034 w 2034"/>
                <a:gd name="T18" fmla="*/ 2180 h 2180"/>
              </a:gdLst>
              <a:ahLst/>
              <a:cxnLst>
                <a:cxn ang="T10">
                  <a:pos x="T0" y="T1"/>
                </a:cxn>
                <a:cxn ang="T11">
                  <a:pos x="T2" y="T3"/>
                </a:cxn>
                <a:cxn ang="T12">
                  <a:pos x="T4" y="T5"/>
                </a:cxn>
                <a:cxn ang="T13">
                  <a:pos x="T6" y="T7"/>
                </a:cxn>
                <a:cxn ang="T14">
                  <a:pos x="T8" y="T9"/>
                </a:cxn>
              </a:cxnLst>
              <a:rect l="T15" t="T16" r="T17" b="T18"/>
              <a:pathLst>
                <a:path w="2034" h="2180">
                  <a:moveTo>
                    <a:pt x="2034" y="1445"/>
                  </a:moveTo>
                  <a:lnTo>
                    <a:pt x="637" y="2180"/>
                  </a:lnTo>
                  <a:lnTo>
                    <a:pt x="0" y="773"/>
                  </a:lnTo>
                  <a:lnTo>
                    <a:pt x="1273" y="0"/>
                  </a:lnTo>
                  <a:lnTo>
                    <a:pt x="2034" y="1445"/>
                  </a:lnTo>
                  <a:close/>
                </a:path>
              </a:pathLst>
            </a:custGeom>
            <a:solidFill>
              <a:srgbClr val="FDC95C"/>
            </a:solidFill>
            <a:ln w="9525">
              <a:noFill/>
              <a:round/>
              <a:headEnd/>
              <a:tailEnd/>
            </a:ln>
          </p:spPr>
          <p:txBody>
            <a:bodyPr/>
            <a:lstStyle/>
            <a:p>
              <a:endParaRPr lang="en-US"/>
            </a:p>
          </p:txBody>
        </p:sp>
        <p:sp>
          <p:nvSpPr>
            <p:cNvPr id="24595" name="Freeform 121"/>
            <p:cNvSpPr>
              <a:spLocks/>
            </p:cNvSpPr>
            <p:nvPr/>
          </p:nvSpPr>
          <p:spPr bwMode="auto">
            <a:xfrm>
              <a:off x="562" y="1193"/>
              <a:ext cx="1251" cy="1052"/>
            </a:xfrm>
            <a:custGeom>
              <a:avLst/>
              <a:gdLst>
                <a:gd name="T0" fmla="*/ 71 w 2219"/>
                <a:gd name="T1" fmla="*/ 140 h 1855"/>
                <a:gd name="T2" fmla="*/ 92 w 2219"/>
                <a:gd name="T3" fmla="*/ 132 h 1855"/>
                <a:gd name="T4" fmla="*/ 114 w 2219"/>
                <a:gd name="T5" fmla="*/ 124 h 1855"/>
                <a:gd name="T6" fmla="*/ 135 w 2219"/>
                <a:gd name="T7" fmla="*/ 116 h 1855"/>
                <a:gd name="T8" fmla="*/ 157 w 2219"/>
                <a:gd name="T9" fmla="*/ 109 h 1855"/>
                <a:gd name="T10" fmla="*/ 180 w 2219"/>
                <a:gd name="T11" fmla="*/ 102 h 1855"/>
                <a:gd name="T12" fmla="*/ 202 w 2219"/>
                <a:gd name="T13" fmla="*/ 94 h 1855"/>
                <a:gd name="T14" fmla="*/ 224 w 2219"/>
                <a:gd name="T15" fmla="*/ 87 h 1855"/>
                <a:gd name="T16" fmla="*/ 248 w 2219"/>
                <a:gd name="T17" fmla="*/ 80 h 1855"/>
                <a:gd name="T18" fmla="*/ 272 w 2219"/>
                <a:gd name="T19" fmla="*/ 73 h 1855"/>
                <a:gd name="T20" fmla="*/ 296 w 2219"/>
                <a:gd name="T21" fmla="*/ 66 h 1855"/>
                <a:gd name="T22" fmla="*/ 320 w 2219"/>
                <a:gd name="T23" fmla="*/ 60 h 1855"/>
                <a:gd name="T24" fmla="*/ 345 w 2219"/>
                <a:gd name="T25" fmla="*/ 54 h 1855"/>
                <a:gd name="T26" fmla="*/ 370 w 2219"/>
                <a:gd name="T27" fmla="*/ 48 h 1855"/>
                <a:gd name="T28" fmla="*/ 395 w 2219"/>
                <a:gd name="T29" fmla="*/ 43 h 1855"/>
                <a:gd name="T30" fmla="*/ 420 w 2219"/>
                <a:gd name="T31" fmla="*/ 37 h 1855"/>
                <a:gd name="T32" fmla="*/ 446 w 2219"/>
                <a:gd name="T33" fmla="*/ 32 h 1855"/>
                <a:gd name="T34" fmla="*/ 472 w 2219"/>
                <a:gd name="T35" fmla="*/ 27 h 1855"/>
                <a:gd name="T36" fmla="*/ 499 w 2219"/>
                <a:gd name="T37" fmla="*/ 22 h 1855"/>
                <a:gd name="T38" fmla="*/ 527 w 2219"/>
                <a:gd name="T39" fmla="*/ 18 h 1855"/>
                <a:gd name="T40" fmla="*/ 555 w 2219"/>
                <a:gd name="T41" fmla="*/ 14 h 1855"/>
                <a:gd name="T42" fmla="*/ 582 w 2219"/>
                <a:gd name="T43" fmla="*/ 10 h 1855"/>
                <a:gd name="T44" fmla="*/ 611 w 2219"/>
                <a:gd name="T45" fmla="*/ 6 h 1855"/>
                <a:gd name="T46" fmla="*/ 639 w 2219"/>
                <a:gd name="T47" fmla="*/ 4 h 1855"/>
                <a:gd name="T48" fmla="*/ 661 w 2219"/>
                <a:gd name="T49" fmla="*/ 2 h 1855"/>
                <a:gd name="T50" fmla="*/ 674 w 2219"/>
                <a:gd name="T51" fmla="*/ 1 h 1855"/>
                <a:gd name="T52" fmla="*/ 684 w 2219"/>
                <a:gd name="T53" fmla="*/ 1 h 1855"/>
                <a:gd name="T54" fmla="*/ 697 w 2219"/>
                <a:gd name="T55" fmla="*/ 1 h 1855"/>
                <a:gd name="T56" fmla="*/ 567 w 2219"/>
                <a:gd name="T57" fmla="*/ 590 h 1855"/>
                <a:gd name="T58" fmla="*/ 547 w 2219"/>
                <a:gd name="T59" fmla="*/ 591 h 1855"/>
                <a:gd name="T60" fmla="*/ 518 w 2219"/>
                <a:gd name="T61" fmla="*/ 581 h 1855"/>
                <a:gd name="T62" fmla="*/ 488 w 2219"/>
                <a:gd name="T63" fmla="*/ 571 h 1855"/>
                <a:gd name="T64" fmla="*/ 458 w 2219"/>
                <a:gd name="T65" fmla="*/ 563 h 1855"/>
                <a:gd name="T66" fmla="*/ 429 w 2219"/>
                <a:gd name="T67" fmla="*/ 555 h 1855"/>
                <a:gd name="T68" fmla="*/ 399 w 2219"/>
                <a:gd name="T69" fmla="*/ 548 h 1855"/>
                <a:gd name="T70" fmla="*/ 369 w 2219"/>
                <a:gd name="T71" fmla="*/ 543 h 1855"/>
                <a:gd name="T72" fmla="*/ 340 w 2219"/>
                <a:gd name="T73" fmla="*/ 538 h 1855"/>
                <a:gd name="T74" fmla="*/ 315 w 2219"/>
                <a:gd name="T75" fmla="*/ 534 h 1855"/>
                <a:gd name="T76" fmla="*/ 295 w 2219"/>
                <a:gd name="T77" fmla="*/ 531 h 1855"/>
                <a:gd name="T78" fmla="*/ 277 w 2219"/>
                <a:gd name="T79" fmla="*/ 530 h 1855"/>
                <a:gd name="T80" fmla="*/ 261 w 2219"/>
                <a:gd name="T81" fmla="*/ 528 h 1855"/>
                <a:gd name="T82" fmla="*/ 245 w 2219"/>
                <a:gd name="T83" fmla="*/ 526 h 1855"/>
                <a:gd name="T84" fmla="*/ 228 w 2219"/>
                <a:gd name="T85" fmla="*/ 526 h 1855"/>
                <a:gd name="T86" fmla="*/ 211 w 2219"/>
                <a:gd name="T87" fmla="*/ 525 h 1855"/>
                <a:gd name="T88" fmla="*/ 192 w 2219"/>
                <a:gd name="T89" fmla="*/ 525 h 1855"/>
                <a:gd name="T90" fmla="*/ 0 w 2219"/>
                <a:gd name="T91" fmla="*/ 168 h 1855"/>
                <a:gd name="T92" fmla="*/ 6 w 2219"/>
                <a:gd name="T93" fmla="*/ 166 h 1855"/>
                <a:gd name="T94" fmla="*/ 13 w 2219"/>
                <a:gd name="T95" fmla="*/ 163 h 1855"/>
                <a:gd name="T96" fmla="*/ 21 w 2219"/>
                <a:gd name="T97" fmla="*/ 160 h 1855"/>
                <a:gd name="T98" fmla="*/ 30 w 2219"/>
                <a:gd name="T99" fmla="*/ 156 h 1855"/>
                <a:gd name="T100" fmla="*/ 39 w 2219"/>
                <a:gd name="T101" fmla="*/ 153 h 1855"/>
                <a:gd name="T102" fmla="*/ 47 w 2219"/>
                <a:gd name="T103" fmla="*/ 149 h 1855"/>
                <a:gd name="T104" fmla="*/ 55 w 2219"/>
                <a:gd name="T105" fmla="*/ 146 h 1855"/>
                <a:gd name="T106" fmla="*/ 60 w 2219"/>
                <a:gd name="T107" fmla="*/ 144 h 18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19"/>
                <a:gd name="T163" fmla="*/ 0 h 1855"/>
                <a:gd name="T164" fmla="*/ 2219 w 2219"/>
                <a:gd name="T165" fmla="*/ 1855 h 18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19" h="1855">
                  <a:moveTo>
                    <a:pt x="190" y="447"/>
                  </a:moveTo>
                  <a:lnTo>
                    <a:pt x="223" y="435"/>
                  </a:lnTo>
                  <a:lnTo>
                    <a:pt x="257" y="422"/>
                  </a:lnTo>
                  <a:lnTo>
                    <a:pt x="290" y="409"/>
                  </a:lnTo>
                  <a:lnTo>
                    <a:pt x="325" y="398"/>
                  </a:lnTo>
                  <a:lnTo>
                    <a:pt x="358" y="385"/>
                  </a:lnTo>
                  <a:lnTo>
                    <a:pt x="393" y="374"/>
                  </a:lnTo>
                  <a:lnTo>
                    <a:pt x="426" y="361"/>
                  </a:lnTo>
                  <a:lnTo>
                    <a:pt x="461" y="349"/>
                  </a:lnTo>
                  <a:lnTo>
                    <a:pt x="495" y="338"/>
                  </a:lnTo>
                  <a:lnTo>
                    <a:pt x="531" y="326"/>
                  </a:lnTo>
                  <a:lnTo>
                    <a:pt x="566" y="315"/>
                  </a:lnTo>
                  <a:lnTo>
                    <a:pt x="600" y="304"/>
                  </a:lnTo>
                  <a:lnTo>
                    <a:pt x="636" y="293"/>
                  </a:lnTo>
                  <a:lnTo>
                    <a:pt x="670" y="283"/>
                  </a:lnTo>
                  <a:lnTo>
                    <a:pt x="706" y="271"/>
                  </a:lnTo>
                  <a:lnTo>
                    <a:pt x="742" y="261"/>
                  </a:lnTo>
                  <a:lnTo>
                    <a:pt x="780" y="249"/>
                  </a:lnTo>
                  <a:lnTo>
                    <a:pt x="817" y="239"/>
                  </a:lnTo>
                  <a:lnTo>
                    <a:pt x="855" y="227"/>
                  </a:lnTo>
                  <a:lnTo>
                    <a:pt x="893" y="217"/>
                  </a:lnTo>
                  <a:lnTo>
                    <a:pt x="931" y="207"/>
                  </a:lnTo>
                  <a:lnTo>
                    <a:pt x="969" y="197"/>
                  </a:lnTo>
                  <a:lnTo>
                    <a:pt x="1008" y="187"/>
                  </a:lnTo>
                  <a:lnTo>
                    <a:pt x="1047" y="177"/>
                  </a:lnTo>
                  <a:lnTo>
                    <a:pt x="1085" y="167"/>
                  </a:lnTo>
                  <a:lnTo>
                    <a:pt x="1124" y="158"/>
                  </a:lnTo>
                  <a:lnTo>
                    <a:pt x="1164" y="149"/>
                  </a:lnTo>
                  <a:lnTo>
                    <a:pt x="1203" y="140"/>
                  </a:lnTo>
                  <a:lnTo>
                    <a:pt x="1242" y="132"/>
                  </a:lnTo>
                  <a:lnTo>
                    <a:pt x="1282" y="122"/>
                  </a:lnTo>
                  <a:lnTo>
                    <a:pt x="1321" y="114"/>
                  </a:lnTo>
                  <a:lnTo>
                    <a:pt x="1362" y="106"/>
                  </a:lnTo>
                  <a:lnTo>
                    <a:pt x="1403" y="98"/>
                  </a:lnTo>
                  <a:lnTo>
                    <a:pt x="1446" y="90"/>
                  </a:lnTo>
                  <a:lnTo>
                    <a:pt x="1487" y="82"/>
                  </a:lnTo>
                  <a:lnTo>
                    <a:pt x="1530" y="75"/>
                  </a:lnTo>
                  <a:lnTo>
                    <a:pt x="1572" y="67"/>
                  </a:lnTo>
                  <a:lnTo>
                    <a:pt x="1616" y="60"/>
                  </a:lnTo>
                  <a:lnTo>
                    <a:pt x="1659" y="55"/>
                  </a:lnTo>
                  <a:lnTo>
                    <a:pt x="1703" y="48"/>
                  </a:lnTo>
                  <a:lnTo>
                    <a:pt x="1745" y="42"/>
                  </a:lnTo>
                  <a:lnTo>
                    <a:pt x="1789" y="36"/>
                  </a:lnTo>
                  <a:lnTo>
                    <a:pt x="1833" y="30"/>
                  </a:lnTo>
                  <a:lnTo>
                    <a:pt x="1877" y="26"/>
                  </a:lnTo>
                  <a:lnTo>
                    <a:pt x="1922" y="20"/>
                  </a:lnTo>
                  <a:lnTo>
                    <a:pt x="1965" y="15"/>
                  </a:lnTo>
                  <a:lnTo>
                    <a:pt x="2009" y="12"/>
                  </a:lnTo>
                  <a:lnTo>
                    <a:pt x="2054" y="7"/>
                  </a:lnTo>
                  <a:lnTo>
                    <a:pt x="2078" y="5"/>
                  </a:lnTo>
                  <a:lnTo>
                    <a:pt x="2099" y="4"/>
                  </a:lnTo>
                  <a:lnTo>
                    <a:pt x="2119" y="4"/>
                  </a:lnTo>
                  <a:lnTo>
                    <a:pt x="2137" y="3"/>
                  </a:lnTo>
                  <a:lnTo>
                    <a:pt x="2154" y="3"/>
                  </a:lnTo>
                  <a:lnTo>
                    <a:pt x="2174" y="2"/>
                  </a:lnTo>
                  <a:lnTo>
                    <a:pt x="2195" y="2"/>
                  </a:lnTo>
                  <a:lnTo>
                    <a:pt x="2219" y="0"/>
                  </a:lnTo>
                  <a:lnTo>
                    <a:pt x="1784" y="1834"/>
                  </a:lnTo>
                  <a:lnTo>
                    <a:pt x="1771" y="1855"/>
                  </a:lnTo>
                  <a:lnTo>
                    <a:pt x="1723" y="1837"/>
                  </a:lnTo>
                  <a:lnTo>
                    <a:pt x="1677" y="1821"/>
                  </a:lnTo>
                  <a:lnTo>
                    <a:pt x="1630" y="1806"/>
                  </a:lnTo>
                  <a:lnTo>
                    <a:pt x="1583" y="1791"/>
                  </a:lnTo>
                  <a:lnTo>
                    <a:pt x="1536" y="1776"/>
                  </a:lnTo>
                  <a:lnTo>
                    <a:pt x="1490" y="1764"/>
                  </a:lnTo>
                  <a:lnTo>
                    <a:pt x="1442" y="1750"/>
                  </a:lnTo>
                  <a:lnTo>
                    <a:pt x="1395" y="1738"/>
                  </a:lnTo>
                  <a:lnTo>
                    <a:pt x="1349" y="1727"/>
                  </a:lnTo>
                  <a:lnTo>
                    <a:pt x="1302" y="1715"/>
                  </a:lnTo>
                  <a:lnTo>
                    <a:pt x="1256" y="1705"/>
                  </a:lnTo>
                  <a:lnTo>
                    <a:pt x="1208" y="1696"/>
                  </a:lnTo>
                  <a:lnTo>
                    <a:pt x="1162" y="1688"/>
                  </a:lnTo>
                  <a:lnTo>
                    <a:pt x="1115" y="1678"/>
                  </a:lnTo>
                  <a:lnTo>
                    <a:pt x="1069" y="1671"/>
                  </a:lnTo>
                  <a:lnTo>
                    <a:pt x="1023" y="1664"/>
                  </a:lnTo>
                  <a:lnTo>
                    <a:pt x="991" y="1661"/>
                  </a:lnTo>
                  <a:lnTo>
                    <a:pt x="960" y="1656"/>
                  </a:lnTo>
                  <a:lnTo>
                    <a:pt x="930" y="1653"/>
                  </a:lnTo>
                  <a:lnTo>
                    <a:pt x="901" y="1650"/>
                  </a:lnTo>
                  <a:lnTo>
                    <a:pt x="873" y="1647"/>
                  </a:lnTo>
                  <a:lnTo>
                    <a:pt x="847" y="1644"/>
                  </a:lnTo>
                  <a:lnTo>
                    <a:pt x="821" y="1641"/>
                  </a:lnTo>
                  <a:lnTo>
                    <a:pt x="795" y="1639"/>
                  </a:lnTo>
                  <a:lnTo>
                    <a:pt x="770" y="1637"/>
                  </a:lnTo>
                  <a:lnTo>
                    <a:pt x="744" y="1636"/>
                  </a:lnTo>
                  <a:lnTo>
                    <a:pt x="718" y="1635"/>
                  </a:lnTo>
                  <a:lnTo>
                    <a:pt x="691" y="1633"/>
                  </a:lnTo>
                  <a:lnTo>
                    <a:pt x="664" y="1632"/>
                  </a:lnTo>
                  <a:lnTo>
                    <a:pt x="635" y="1632"/>
                  </a:lnTo>
                  <a:lnTo>
                    <a:pt x="605" y="1632"/>
                  </a:lnTo>
                  <a:lnTo>
                    <a:pt x="574" y="1633"/>
                  </a:lnTo>
                  <a:lnTo>
                    <a:pt x="0" y="523"/>
                  </a:lnTo>
                  <a:lnTo>
                    <a:pt x="8" y="520"/>
                  </a:lnTo>
                  <a:lnTo>
                    <a:pt x="18" y="516"/>
                  </a:lnTo>
                  <a:lnTo>
                    <a:pt x="29" y="512"/>
                  </a:lnTo>
                  <a:lnTo>
                    <a:pt x="40" y="507"/>
                  </a:lnTo>
                  <a:lnTo>
                    <a:pt x="54" y="501"/>
                  </a:lnTo>
                  <a:lnTo>
                    <a:pt x="67" y="497"/>
                  </a:lnTo>
                  <a:lnTo>
                    <a:pt x="81" y="491"/>
                  </a:lnTo>
                  <a:lnTo>
                    <a:pt x="94" y="485"/>
                  </a:lnTo>
                  <a:lnTo>
                    <a:pt x="108" y="479"/>
                  </a:lnTo>
                  <a:lnTo>
                    <a:pt x="122" y="474"/>
                  </a:lnTo>
                  <a:lnTo>
                    <a:pt x="136" y="469"/>
                  </a:lnTo>
                  <a:lnTo>
                    <a:pt x="149" y="463"/>
                  </a:lnTo>
                  <a:lnTo>
                    <a:pt x="160" y="459"/>
                  </a:lnTo>
                  <a:lnTo>
                    <a:pt x="172" y="454"/>
                  </a:lnTo>
                  <a:lnTo>
                    <a:pt x="182" y="451"/>
                  </a:lnTo>
                  <a:lnTo>
                    <a:pt x="190" y="447"/>
                  </a:lnTo>
                  <a:close/>
                </a:path>
              </a:pathLst>
            </a:custGeom>
            <a:solidFill>
              <a:srgbClr val="6F0000"/>
            </a:solidFill>
            <a:ln w="9525">
              <a:noFill/>
              <a:round/>
              <a:headEnd/>
              <a:tailEnd/>
            </a:ln>
          </p:spPr>
          <p:txBody>
            <a:bodyPr/>
            <a:lstStyle/>
            <a:p>
              <a:endParaRPr lang="en-US"/>
            </a:p>
          </p:txBody>
        </p:sp>
        <p:sp>
          <p:nvSpPr>
            <p:cNvPr id="24596" name="Freeform 122"/>
            <p:cNvSpPr>
              <a:spLocks/>
            </p:cNvSpPr>
            <p:nvPr/>
          </p:nvSpPr>
          <p:spPr bwMode="auto">
            <a:xfrm>
              <a:off x="667" y="1681"/>
              <a:ext cx="4" cy="0"/>
            </a:xfrm>
            <a:custGeom>
              <a:avLst/>
              <a:gdLst>
                <a:gd name="T0" fmla="*/ 0 w 9"/>
                <a:gd name="T1" fmla="*/ 0 w 9"/>
                <a:gd name="T2" fmla="*/ 2 w 9"/>
                <a:gd name="T3" fmla="*/ 0 w 9"/>
                <a:gd name="T4" fmla="*/ 0 60000 65536"/>
                <a:gd name="T5" fmla="*/ 0 60000 65536"/>
                <a:gd name="T6" fmla="*/ 0 60000 65536"/>
                <a:gd name="T7" fmla="*/ 0 60000 65536"/>
                <a:gd name="T8" fmla="*/ 0 w 9"/>
                <a:gd name="T9" fmla="*/ 9 w 9"/>
              </a:gdLst>
              <a:ahLst/>
              <a:cxnLst>
                <a:cxn ang="T4">
                  <a:pos x="T0" y="0"/>
                </a:cxn>
                <a:cxn ang="T5">
                  <a:pos x="T1" y="0"/>
                </a:cxn>
                <a:cxn ang="T6">
                  <a:pos x="T2" y="0"/>
                </a:cxn>
                <a:cxn ang="T7">
                  <a:pos x="T3" y="0"/>
                </a:cxn>
              </a:cxnLst>
              <a:rect l="T8" t="0" r="T9" b="0"/>
              <a:pathLst>
                <a:path w="9">
                  <a:moveTo>
                    <a:pt x="0" y="0"/>
                  </a:moveTo>
                  <a:lnTo>
                    <a:pt x="0" y="0"/>
                  </a:lnTo>
                  <a:lnTo>
                    <a:pt x="9" y="0"/>
                  </a:lnTo>
                  <a:lnTo>
                    <a:pt x="0" y="0"/>
                  </a:lnTo>
                  <a:close/>
                </a:path>
              </a:pathLst>
            </a:custGeom>
            <a:solidFill>
              <a:srgbClr val="AFDBCC"/>
            </a:solidFill>
            <a:ln w="9525">
              <a:noFill/>
              <a:round/>
              <a:headEnd/>
              <a:tailEnd/>
            </a:ln>
          </p:spPr>
          <p:txBody>
            <a:bodyPr/>
            <a:lstStyle/>
            <a:p>
              <a:endParaRPr lang="en-US"/>
            </a:p>
          </p:txBody>
        </p:sp>
        <p:sp>
          <p:nvSpPr>
            <p:cNvPr id="24597" name="Rectangle 123"/>
            <p:cNvSpPr>
              <a:spLocks noChangeArrowheads="1"/>
            </p:cNvSpPr>
            <p:nvPr/>
          </p:nvSpPr>
          <p:spPr bwMode="auto">
            <a:xfrm>
              <a:off x="848" y="1909"/>
              <a:ext cx="636" cy="17"/>
            </a:xfrm>
            <a:prstGeom prst="rect">
              <a:avLst/>
            </a:prstGeom>
            <a:solidFill>
              <a:srgbClr val="AFDBCC"/>
            </a:solidFill>
            <a:ln w="9525">
              <a:noFill/>
              <a:miter lim="800000"/>
              <a:headEnd/>
              <a:tailEnd/>
            </a:ln>
          </p:spPr>
          <p:txBody>
            <a:bodyPr/>
            <a:lstStyle/>
            <a:p>
              <a:endParaRPr lang="en-US" sz="1600"/>
            </a:p>
          </p:txBody>
        </p:sp>
        <p:sp>
          <p:nvSpPr>
            <p:cNvPr id="24598" name="Freeform 124"/>
            <p:cNvSpPr>
              <a:spLocks/>
            </p:cNvSpPr>
            <p:nvPr/>
          </p:nvSpPr>
          <p:spPr bwMode="auto">
            <a:xfrm>
              <a:off x="1239" y="1340"/>
              <a:ext cx="115" cy="85"/>
            </a:xfrm>
            <a:custGeom>
              <a:avLst/>
              <a:gdLst>
                <a:gd name="T0" fmla="*/ 43 w 204"/>
                <a:gd name="T1" fmla="*/ 8 h 150"/>
                <a:gd name="T2" fmla="*/ 46 w 204"/>
                <a:gd name="T3" fmla="*/ 8 h 150"/>
                <a:gd name="T4" fmla="*/ 48 w 204"/>
                <a:gd name="T5" fmla="*/ 9 h 150"/>
                <a:gd name="T6" fmla="*/ 51 w 204"/>
                <a:gd name="T7" fmla="*/ 9 h 150"/>
                <a:gd name="T8" fmla="*/ 53 w 204"/>
                <a:gd name="T9" fmla="*/ 8 h 150"/>
                <a:gd name="T10" fmla="*/ 55 w 204"/>
                <a:gd name="T11" fmla="*/ 8 h 150"/>
                <a:gd name="T12" fmla="*/ 58 w 204"/>
                <a:gd name="T13" fmla="*/ 7 h 150"/>
                <a:gd name="T14" fmla="*/ 60 w 204"/>
                <a:gd name="T15" fmla="*/ 6 h 150"/>
                <a:gd name="T16" fmla="*/ 62 w 204"/>
                <a:gd name="T17" fmla="*/ 5 h 150"/>
                <a:gd name="T18" fmla="*/ 59 w 204"/>
                <a:gd name="T19" fmla="*/ 9 h 150"/>
                <a:gd name="T20" fmla="*/ 59 w 204"/>
                <a:gd name="T21" fmla="*/ 14 h 150"/>
                <a:gd name="T22" fmla="*/ 59 w 204"/>
                <a:gd name="T23" fmla="*/ 20 h 150"/>
                <a:gd name="T24" fmla="*/ 60 w 204"/>
                <a:gd name="T25" fmla="*/ 26 h 150"/>
                <a:gd name="T26" fmla="*/ 61 w 204"/>
                <a:gd name="T27" fmla="*/ 32 h 150"/>
                <a:gd name="T28" fmla="*/ 63 w 204"/>
                <a:gd name="T29" fmla="*/ 37 h 150"/>
                <a:gd name="T30" fmla="*/ 64 w 204"/>
                <a:gd name="T31" fmla="*/ 43 h 150"/>
                <a:gd name="T32" fmla="*/ 65 w 204"/>
                <a:gd name="T33" fmla="*/ 46 h 150"/>
                <a:gd name="T34" fmla="*/ 59 w 204"/>
                <a:gd name="T35" fmla="*/ 48 h 150"/>
                <a:gd name="T36" fmla="*/ 54 w 204"/>
                <a:gd name="T37" fmla="*/ 48 h 150"/>
                <a:gd name="T38" fmla="*/ 48 w 204"/>
                <a:gd name="T39" fmla="*/ 47 h 150"/>
                <a:gd name="T40" fmla="*/ 42 w 204"/>
                <a:gd name="T41" fmla="*/ 45 h 150"/>
                <a:gd name="T42" fmla="*/ 36 w 204"/>
                <a:gd name="T43" fmla="*/ 44 h 150"/>
                <a:gd name="T44" fmla="*/ 30 w 204"/>
                <a:gd name="T45" fmla="*/ 41 h 150"/>
                <a:gd name="T46" fmla="*/ 25 w 204"/>
                <a:gd name="T47" fmla="*/ 40 h 150"/>
                <a:gd name="T48" fmla="*/ 19 w 204"/>
                <a:gd name="T49" fmla="*/ 39 h 150"/>
                <a:gd name="T50" fmla="*/ 16 w 204"/>
                <a:gd name="T51" fmla="*/ 39 h 150"/>
                <a:gd name="T52" fmla="*/ 14 w 204"/>
                <a:gd name="T53" fmla="*/ 39 h 150"/>
                <a:gd name="T54" fmla="*/ 12 w 204"/>
                <a:gd name="T55" fmla="*/ 40 h 150"/>
                <a:gd name="T56" fmla="*/ 9 w 204"/>
                <a:gd name="T57" fmla="*/ 41 h 150"/>
                <a:gd name="T58" fmla="*/ 7 w 204"/>
                <a:gd name="T59" fmla="*/ 41 h 150"/>
                <a:gd name="T60" fmla="*/ 6 w 204"/>
                <a:gd name="T61" fmla="*/ 43 h 150"/>
                <a:gd name="T62" fmla="*/ 4 w 204"/>
                <a:gd name="T63" fmla="*/ 44 h 150"/>
                <a:gd name="T64" fmla="*/ 2 w 204"/>
                <a:gd name="T65" fmla="*/ 45 h 150"/>
                <a:gd name="T66" fmla="*/ 2 w 204"/>
                <a:gd name="T67" fmla="*/ 36 h 150"/>
                <a:gd name="T68" fmla="*/ 1 w 204"/>
                <a:gd name="T69" fmla="*/ 24 h 150"/>
                <a:gd name="T70" fmla="*/ 1 w 204"/>
                <a:gd name="T71" fmla="*/ 13 h 150"/>
                <a:gd name="T72" fmla="*/ 0 w 204"/>
                <a:gd name="T73" fmla="*/ 3 h 150"/>
                <a:gd name="T74" fmla="*/ 6 w 204"/>
                <a:gd name="T75" fmla="*/ 1 h 150"/>
                <a:gd name="T76" fmla="*/ 11 w 204"/>
                <a:gd name="T77" fmla="*/ 0 h 150"/>
                <a:gd name="T78" fmla="*/ 16 w 204"/>
                <a:gd name="T79" fmla="*/ 1 h 150"/>
                <a:gd name="T80" fmla="*/ 21 w 204"/>
                <a:gd name="T81" fmla="*/ 2 h 150"/>
                <a:gd name="T82" fmla="*/ 27 w 204"/>
                <a:gd name="T83" fmla="*/ 3 h 150"/>
                <a:gd name="T84" fmla="*/ 33 w 204"/>
                <a:gd name="T85" fmla="*/ 5 h 150"/>
                <a:gd name="T86" fmla="*/ 38 w 204"/>
                <a:gd name="T87" fmla="*/ 7 h 150"/>
                <a:gd name="T88" fmla="*/ 43 w 204"/>
                <a:gd name="T89" fmla="*/ 8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150"/>
                <a:gd name="T137" fmla="*/ 204 w 204"/>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150">
                  <a:moveTo>
                    <a:pt x="136" y="26"/>
                  </a:moveTo>
                  <a:lnTo>
                    <a:pt x="144" y="27"/>
                  </a:lnTo>
                  <a:lnTo>
                    <a:pt x="152" y="28"/>
                  </a:lnTo>
                  <a:lnTo>
                    <a:pt x="159" y="28"/>
                  </a:lnTo>
                  <a:lnTo>
                    <a:pt x="167" y="27"/>
                  </a:lnTo>
                  <a:lnTo>
                    <a:pt x="174" y="25"/>
                  </a:lnTo>
                  <a:lnTo>
                    <a:pt x="181" y="22"/>
                  </a:lnTo>
                  <a:lnTo>
                    <a:pt x="188" y="20"/>
                  </a:lnTo>
                  <a:lnTo>
                    <a:pt x="195" y="15"/>
                  </a:lnTo>
                  <a:lnTo>
                    <a:pt x="187" y="29"/>
                  </a:lnTo>
                  <a:lnTo>
                    <a:pt x="185" y="45"/>
                  </a:lnTo>
                  <a:lnTo>
                    <a:pt x="186" y="63"/>
                  </a:lnTo>
                  <a:lnTo>
                    <a:pt x="189" y="81"/>
                  </a:lnTo>
                  <a:lnTo>
                    <a:pt x="194" y="99"/>
                  </a:lnTo>
                  <a:lnTo>
                    <a:pt x="199" y="117"/>
                  </a:lnTo>
                  <a:lnTo>
                    <a:pt x="203" y="133"/>
                  </a:lnTo>
                  <a:lnTo>
                    <a:pt x="204" y="145"/>
                  </a:lnTo>
                  <a:lnTo>
                    <a:pt x="187" y="150"/>
                  </a:lnTo>
                  <a:lnTo>
                    <a:pt x="170" y="150"/>
                  </a:lnTo>
                  <a:lnTo>
                    <a:pt x="151" y="147"/>
                  </a:lnTo>
                  <a:lnTo>
                    <a:pt x="133" y="142"/>
                  </a:lnTo>
                  <a:lnTo>
                    <a:pt x="113" y="135"/>
                  </a:lnTo>
                  <a:lnTo>
                    <a:pt x="96" y="129"/>
                  </a:lnTo>
                  <a:lnTo>
                    <a:pt x="78" y="124"/>
                  </a:lnTo>
                  <a:lnTo>
                    <a:pt x="60" y="121"/>
                  </a:lnTo>
                  <a:lnTo>
                    <a:pt x="52" y="121"/>
                  </a:lnTo>
                  <a:lnTo>
                    <a:pt x="45" y="122"/>
                  </a:lnTo>
                  <a:lnTo>
                    <a:pt x="37" y="125"/>
                  </a:lnTo>
                  <a:lnTo>
                    <a:pt x="29" y="127"/>
                  </a:lnTo>
                  <a:lnTo>
                    <a:pt x="23" y="129"/>
                  </a:lnTo>
                  <a:lnTo>
                    <a:pt x="19" y="133"/>
                  </a:lnTo>
                  <a:lnTo>
                    <a:pt x="13" y="136"/>
                  </a:lnTo>
                  <a:lnTo>
                    <a:pt x="7" y="141"/>
                  </a:lnTo>
                  <a:lnTo>
                    <a:pt x="6" y="112"/>
                  </a:lnTo>
                  <a:lnTo>
                    <a:pt x="4" y="76"/>
                  </a:lnTo>
                  <a:lnTo>
                    <a:pt x="2" y="41"/>
                  </a:lnTo>
                  <a:lnTo>
                    <a:pt x="0" y="11"/>
                  </a:lnTo>
                  <a:lnTo>
                    <a:pt x="17" y="3"/>
                  </a:lnTo>
                  <a:lnTo>
                    <a:pt x="34" y="0"/>
                  </a:lnTo>
                  <a:lnTo>
                    <a:pt x="51" y="2"/>
                  </a:lnTo>
                  <a:lnTo>
                    <a:pt x="68" y="5"/>
                  </a:lnTo>
                  <a:lnTo>
                    <a:pt x="86" y="10"/>
                  </a:lnTo>
                  <a:lnTo>
                    <a:pt x="103" y="16"/>
                  </a:lnTo>
                  <a:lnTo>
                    <a:pt x="120" y="21"/>
                  </a:lnTo>
                  <a:lnTo>
                    <a:pt x="136" y="26"/>
                  </a:lnTo>
                  <a:close/>
                </a:path>
              </a:pathLst>
            </a:custGeom>
            <a:solidFill>
              <a:srgbClr val="AFDBCC"/>
            </a:solidFill>
            <a:ln w="9525">
              <a:noFill/>
              <a:round/>
              <a:headEnd/>
              <a:tailEnd/>
            </a:ln>
          </p:spPr>
          <p:txBody>
            <a:bodyPr/>
            <a:lstStyle/>
            <a:p>
              <a:endParaRPr lang="en-US"/>
            </a:p>
          </p:txBody>
        </p:sp>
        <p:sp>
          <p:nvSpPr>
            <p:cNvPr id="24599" name="Freeform 125"/>
            <p:cNvSpPr>
              <a:spLocks/>
            </p:cNvSpPr>
            <p:nvPr/>
          </p:nvSpPr>
          <p:spPr bwMode="auto">
            <a:xfrm>
              <a:off x="1239" y="1340"/>
              <a:ext cx="115" cy="85"/>
            </a:xfrm>
            <a:custGeom>
              <a:avLst/>
              <a:gdLst>
                <a:gd name="T0" fmla="*/ 2 w 204"/>
                <a:gd name="T1" fmla="*/ 45 h 150"/>
                <a:gd name="T2" fmla="*/ 4 w 204"/>
                <a:gd name="T3" fmla="*/ 44 h 150"/>
                <a:gd name="T4" fmla="*/ 6 w 204"/>
                <a:gd name="T5" fmla="*/ 43 h 150"/>
                <a:gd name="T6" fmla="*/ 7 w 204"/>
                <a:gd name="T7" fmla="*/ 41 h 150"/>
                <a:gd name="T8" fmla="*/ 9 w 204"/>
                <a:gd name="T9" fmla="*/ 41 h 150"/>
                <a:gd name="T10" fmla="*/ 12 w 204"/>
                <a:gd name="T11" fmla="*/ 40 h 150"/>
                <a:gd name="T12" fmla="*/ 14 w 204"/>
                <a:gd name="T13" fmla="*/ 39 h 150"/>
                <a:gd name="T14" fmla="*/ 16 w 204"/>
                <a:gd name="T15" fmla="*/ 39 h 150"/>
                <a:gd name="T16" fmla="*/ 19 w 204"/>
                <a:gd name="T17" fmla="*/ 39 h 150"/>
                <a:gd name="T18" fmla="*/ 25 w 204"/>
                <a:gd name="T19" fmla="*/ 40 h 150"/>
                <a:gd name="T20" fmla="*/ 30 w 204"/>
                <a:gd name="T21" fmla="*/ 41 h 150"/>
                <a:gd name="T22" fmla="*/ 36 w 204"/>
                <a:gd name="T23" fmla="*/ 44 h 150"/>
                <a:gd name="T24" fmla="*/ 42 w 204"/>
                <a:gd name="T25" fmla="*/ 45 h 150"/>
                <a:gd name="T26" fmla="*/ 48 w 204"/>
                <a:gd name="T27" fmla="*/ 47 h 150"/>
                <a:gd name="T28" fmla="*/ 54 w 204"/>
                <a:gd name="T29" fmla="*/ 48 h 150"/>
                <a:gd name="T30" fmla="*/ 59 w 204"/>
                <a:gd name="T31" fmla="*/ 48 h 150"/>
                <a:gd name="T32" fmla="*/ 65 w 204"/>
                <a:gd name="T33" fmla="*/ 46 h 150"/>
                <a:gd name="T34" fmla="*/ 64 w 204"/>
                <a:gd name="T35" fmla="*/ 43 h 150"/>
                <a:gd name="T36" fmla="*/ 63 w 204"/>
                <a:gd name="T37" fmla="*/ 37 h 150"/>
                <a:gd name="T38" fmla="*/ 61 w 204"/>
                <a:gd name="T39" fmla="*/ 32 h 150"/>
                <a:gd name="T40" fmla="*/ 60 w 204"/>
                <a:gd name="T41" fmla="*/ 26 h 150"/>
                <a:gd name="T42" fmla="*/ 59 w 204"/>
                <a:gd name="T43" fmla="*/ 20 h 150"/>
                <a:gd name="T44" fmla="*/ 59 w 204"/>
                <a:gd name="T45" fmla="*/ 14 h 150"/>
                <a:gd name="T46" fmla="*/ 59 w 204"/>
                <a:gd name="T47" fmla="*/ 9 h 150"/>
                <a:gd name="T48" fmla="*/ 62 w 204"/>
                <a:gd name="T49" fmla="*/ 5 h 150"/>
                <a:gd name="T50" fmla="*/ 60 w 204"/>
                <a:gd name="T51" fmla="*/ 6 h 150"/>
                <a:gd name="T52" fmla="*/ 58 w 204"/>
                <a:gd name="T53" fmla="*/ 7 h 150"/>
                <a:gd name="T54" fmla="*/ 55 w 204"/>
                <a:gd name="T55" fmla="*/ 8 h 150"/>
                <a:gd name="T56" fmla="*/ 53 w 204"/>
                <a:gd name="T57" fmla="*/ 8 h 150"/>
                <a:gd name="T58" fmla="*/ 51 w 204"/>
                <a:gd name="T59" fmla="*/ 9 h 150"/>
                <a:gd name="T60" fmla="*/ 48 w 204"/>
                <a:gd name="T61" fmla="*/ 9 h 150"/>
                <a:gd name="T62" fmla="*/ 46 w 204"/>
                <a:gd name="T63" fmla="*/ 8 h 150"/>
                <a:gd name="T64" fmla="*/ 43 w 204"/>
                <a:gd name="T65" fmla="*/ 8 h 150"/>
                <a:gd name="T66" fmla="*/ 38 w 204"/>
                <a:gd name="T67" fmla="*/ 7 h 150"/>
                <a:gd name="T68" fmla="*/ 33 w 204"/>
                <a:gd name="T69" fmla="*/ 5 h 150"/>
                <a:gd name="T70" fmla="*/ 27 w 204"/>
                <a:gd name="T71" fmla="*/ 3 h 150"/>
                <a:gd name="T72" fmla="*/ 21 w 204"/>
                <a:gd name="T73" fmla="*/ 2 h 150"/>
                <a:gd name="T74" fmla="*/ 16 w 204"/>
                <a:gd name="T75" fmla="*/ 1 h 150"/>
                <a:gd name="T76" fmla="*/ 11 w 204"/>
                <a:gd name="T77" fmla="*/ 0 h 150"/>
                <a:gd name="T78" fmla="*/ 6 w 204"/>
                <a:gd name="T79" fmla="*/ 1 h 150"/>
                <a:gd name="T80" fmla="*/ 0 w 204"/>
                <a:gd name="T81" fmla="*/ 3 h 150"/>
                <a:gd name="T82" fmla="*/ 1 w 204"/>
                <a:gd name="T83" fmla="*/ 13 h 150"/>
                <a:gd name="T84" fmla="*/ 1 w 204"/>
                <a:gd name="T85" fmla="*/ 24 h 150"/>
                <a:gd name="T86" fmla="*/ 2 w 204"/>
                <a:gd name="T87" fmla="*/ 36 h 150"/>
                <a:gd name="T88" fmla="*/ 2 w 204"/>
                <a:gd name="T89" fmla="*/ 45 h 1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150"/>
                <a:gd name="T137" fmla="*/ 204 w 204"/>
                <a:gd name="T138" fmla="*/ 150 h 1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150">
                  <a:moveTo>
                    <a:pt x="7" y="141"/>
                  </a:moveTo>
                  <a:lnTo>
                    <a:pt x="13" y="136"/>
                  </a:lnTo>
                  <a:lnTo>
                    <a:pt x="19" y="133"/>
                  </a:lnTo>
                  <a:lnTo>
                    <a:pt x="23" y="129"/>
                  </a:lnTo>
                  <a:lnTo>
                    <a:pt x="29" y="127"/>
                  </a:lnTo>
                  <a:lnTo>
                    <a:pt x="37" y="125"/>
                  </a:lnTo>
                  <a:lnTo>
                    <a:pt x="45" y="122"/>
                  </a:lnTo>
                  <a:lnTo>
                    <a:pt x="52" y="121"/>
                  </a:lnTo>
                  <a:lnTo>
                    <a:pt x="60" y="121"/>
                  </a:lnTo>
                  <a:lnTo>
                    <a:pt x="78" y="124"/>
                  </a:lnTo>
                  <a:lnTo>
                    <a:pt x="96" y="129"/>
                  </a:lnTo>
                  <a:lnTo>
                    <a:pt x="113" y="135"/>
                  </a:lnTo>
                  <a:lnTo>
                    <a:pt x="133" y="142"/>
                  </a:lnTo>
                  <a:lnTo>
                    <a:pt x="151" y="147"/>
                  </a:lnTo>
                  <a:lnTo>
                    <a:pt x="170" y="150"/>
                  </a:lnTo>
                  <a:lnTo>
                    <a:pt x="187" y="150"/>
                  </a:lnTo>
                  <a:lnTo>
                    <a:pt x="204" y="145"/>
                  </a:lnTo>
                  <a:lnTo>
                    <a:pt x="203" y="133"/>
                  </a:lnTo>
                  <a:lnTo>
                    <a:pt x="199" y="117"/>
                  </a:lnTo>
                  <a:lnTo>
                    <a:pt x="194" y="99"/>
                  </a:lnTo>
                  <a:lnTo>
                    <a:pt x="189" y="81"/>
                  </a:lnTo>
                  <a:lnTo>
                    <a:pt x="186" y="63"/>
                  </a:lnTo>
                  <a:lnTo>
                    <a:pt x="185" y="45"/>
                  </a:lnTo>
                  <a:lnTo>
                    <a:pt x="187" y="29"/>
                  </a:lnTo>
                  <a:lnTo>
                    <a:pt x="195" y="15"/>
                  </a:lnTo>
                  <a:lnTo>
                    <a:pt x="188" y="20"/>
                  </a:lnTo>
                  <a:lnTo>
                    <a:pt x="181" y="22"/>
                  </a:lnTo>
                  <a:lnTo>
                    <a:pt x="174" y="25"/>
                  </a:lnTo>
                  <a:lnTo>
                    <a:pt x="167" y="27"/>
                  </a:lnTo>
                  <a:lnTo>
                    <a:pt x="159" y="28"/>
                  </a:lnTo>
                  <a:lnTo>
                    <a:pt x="152" y="28"/>
                  </a:lnTo>
                  <a:lnTo>
                    <a:pt x="144" y="27"/>
                  </a:lnTo>
                  <a:lnTo>
                    <a:pt x="136" y="26"/>
                  </a:lnTo>
                  <a:lnTo>
                    <a:pt x="120" y="21"/>
                  </a:lnTo>
                  <a:lnTo>
                    <a:pt x="103" y="16"/>
                  </a:lnTo>
                  <a:lnTo>
                    <a:pt x="86" y="10"/>
                  </a:lnTo>
                  <a:lnTo>
                    <a:pt x="68" y="5"/>
                  </a:lnTo>
                  <a:lnTo>
                    <a:pt x="51" y="2"/>
                  </a:lnTo>
                  <a:lnTo>
                    <a:pt x="34" y="0"/>
                  </a:lnTo>
                  <a:lnTo>
                    <a:pt x="17" y="3"/>
                  </a:lnTo>
                  <a:lnTo>
                    <a:pt x="0" y="11"/>
                  </a:lnTo>
                  <a:lnTo>
                    <a:pt x="2" y="41"/>
                  </a:lnTo>
                  <a:lnTo>
                    <a:pt x="4" y="76"/>
                  </a:lnTo>
                  <a:lnTo>
                    <a:pt x="6" y="112"/>
                  </a:lnTo>
                  <a:lnTo>
                    <a:pt x="7" y="141"/>
                  </a:lnTo>
                  <a:close/>
                </a:path>
              </a:pathLst>
            </a:custGeom>
            <a:solidFill>
              <a:srgbClr val="AFDBCC"/>
            </a:solidFill>
            <a:ln w="9525">
              <a:noFill/>
              <a:round/>
              <a:headEnd/>
              <a:tailEnd/>
            </a:ln>
          </p:spPr>
          <p:txBody>
            <a:bodyPr/>
            <a:lstStyle/>
            <a:p>
              <a:endParaRPr lang="en-US"/>
            </a:p>
          </p:txBody>
        </p:sp>
        <p:sp>
          <p:nvSpPr>
            <p:cNvPr id="24600" name="Rectangle 126"/>
            <p:cNvSpPr>
              <a:spLocks noChangeArrowheads="1"/>
            </p:cNvSpPr>
            <p:nvPr/>
          </p:nvSpPr>
          <p:spPr bwMode="auto">
            <a:xfrm>
              <a:off x="848" y="1909"/>
              <a:ext cx="636" cy="17"/>
            </a:xfrm>
            <a:prstGeom prst="rect">
              <a:avLst/>
            </a:prstGeom>
            <a:solidFill>
              <a:srgbClr val="AFDBCC"/>
            </a:solidFill>
            <a:ln w="9525">
              <a:noFill/>
              <a:miter lim="800000"/>
              <a:headEnd/>
              <a:tailEnd/>
            </a:ln>
          </p:spPr>
          <p:txBody>
            <a:bodyPr/>
            <a:lstStyle/>
            <a:p>
              <a:endParaRPr lang="en-US" sz="1600"/>
            </a:p>
          </p:txBody>
        </p:sp>
        <p:sp>
          <p:nvSpPr>
            <p:cNvPr id="24601" name="Freeform 127"/>
            <p:cNvSpPr>
              <a:spLocks/>
            </p:cNvSpPr>
            <p:nvPr/>
          </p:nvSpPr>
          <p:spPr bwMode="auto">
            <a:xfrm>
              <a:off x="1368" y="1944"/>
              <a:ext cx="271" cy="8"/>
            </a:xfrm>
            <a:custGeom>
              <a:avLst/>
              <a:gdLst>
                <a:gd name="T0" fmla="*/ 0 w 481"/>
                <a:gd name="T1" fmla="*/ 5 h 14"/>
                <a:gd name="T2" fmla="*/ 152 w 481"/>
                <a:gd name="T3" fmla="*/ 5 h 14"/>
                <a:gd name="T4" fmla="*/ 153 w 481"/>
                <a:gd name="T5" fmla="*/ 0 h 14"/>
                <a:gd name="T6" fmla="*/ 0 w 481"/>
                <a:gd name="T7" fmla="*/ 0 h 14"/>
                <a:gd name="T8" fmla="*/ 0 w 481"/>
                <a:gd name="T9" fmla="*/ 5 h 14"/>
                <a:gd name="T10" fmla="*/ 0 60000 65536"/>
                <a:gd name="T11" fmla="*/ 0 60000 65536"/>
                <a:gd name="T12" fmla="*/ 0 60000 65536"/>
                <a:gd name="T13" fmla="*/ 0 60000 65536"/>
                <a:gd name="T14" fmla="*/ 0 60000 65536"/>
                <a:gd name="T15" fmla="*/ 0 w 481"/>
                <a:gd name="T16" fmla="*/ 0 h 14"/>
                <a:gd name="T17" fmla="*/ 481 w 481"/>
                <a:gd name="T18" fmla="*/ 14 h 14"/>
              </a:gdLst>
              <a:ahLst/>
              <a:cxnLst>
                <a:cxn ang="T10">
                  <a:pos x="T0" y="T1"/>
                </a:cxn>
                <a:cxn ang="T11">
                  <a:pos x="T2" y="T3"/>
                </a:cxn>
                <a:cxn ang="T12">
                  <a:pos x="T4" y="T5"/>
                </a:cxn>
                <a:cxn ang="T13">
                  <a:pos x="T6" y="T7"/>
                </a:cxn>
                <a:cxn ang="T14">
                  <a:pos x="T8" y="T9"/>
                </a:cxn>
              </a:cxnLst>
              <a:rect l="T15" t="T16" r="T17" b="T18"/>
              <a:pathLst>
                <a:path w="481" h="14">
                  <a:moveTo>
                    <a:pt x="0" y="14"/>
                  </a:moveTo>
                  <a:lnTo>
                    <a:pt x="477" y="14"/>
                  </a:lnTo>
                  <a:lnTo>
                    <a:pt x="481" y="0"/>
                  </a:lnTo>
                  <a:lnTo>
                    <a:pt x="0" y="0"/>
                  </a:lnTo>
                  <a:lnTo>
                    <a:pt x="0" y="14"/>
                  </a:lnTo>
                  <a:close/>
                </a:path>
              </a:pathLst>
            </a:custGeom>
            <a:solidFill>
              <a:srgbClr val="AFDBCC"/>
            </a:solidFill>
            <a:ln w="9525">
              <a:noFill/>
              <a:round/>
              <a:headEnd/>
              <a:tailEnd/>
            </a:ln>
          </p:spPr>
          <p:txBody>
            <a:bodyPr/>
            <a:lstStyle/>
            <a:p>
              <a:endParaRPr lang="en-US"/>
            </a:p>
          </p:txBody>
        </p:sp>
        <p:sp>
          <p:nvSpPr>
            <p:cNvPr id="24602" name="Freeform 128"/>
            <p:cNvSpPr>
              <a:spLocks/>
            </p:cNvSpPr>
            <p:nvPr/>
          </p:nvSpPr>
          <p:spPr bwMode="auto">
            <a:xfrm>
              <a:off x="667" y="1308"/>
              <a:ext cx="1048" cy="576"/>
            </a:xfrm>
            <a:custGeom>
              <a:avLst/>
              <a:gdLst>
                <a:gd name="T0" fmla="*/ 551 w 1859"/>
                <a:gd name="T1" fmla="*/ 174 h 1017"/>
                <a:gd name="T2" fmla="*/ 521 w 1859"/>
                <a:gd name="T3" fmla="*/ 181 h 1017"/>
                <a:gd name="T4" fmla="*/ 515 w 1859"/>
                <a:gd name="T5" fmla="*/ 148 h 1017"/>
                <a:gd name="T6" fmla="*/ 524 w 1859"/>
                <a:gd name="T7" fmla="*/ 147 h 1017"/>
                <a:gd name="T8" fmla="*/ 515 w 1859"/>
                <a:gd name="T9" fmla="*/ 147 h 1017"/>
                <a:gd name="T10" fmla="*/ 483 w 1859"/>
                <a:gd name="T11" fmla="*/ 114 h 1017"/>
                <a:gd name="T12" fmla="*/ 420 w 1859"/>
                <a:gd name="T13" fmla="*/ 113 h 1017"/>
                <a:gd name="T14" fmla="*/ 355 w 1859"/>
                <a:gd name="T15" fmla="*/ 114 h 1017"/>
                <a:gd name="T16" fmla="*/ 320 w 1859"/>
                <a:gd name="T17" fmla="*/ 142 h 1017"/>
                <a:gd name="T18" fmla="*/ 321 w 1859"/>
                <a:gd name="T19" fmla="*/ 14 h 1017"/>
                <a:gd name="T20" fmla="*/ 324 w 1859"/>
                <a:gd name="T21" fmla="*/ 10 h 1017"/>
                <a:gd name="T22" fmla="*/ 324 w 1859"/>
                <a:gd name="T23" fmla="*/ 5 h 1017"/>
                <a:gd name="T24" fmla="*/ 320 w 1859"/>
                <a:gd name="T25" fmla="*/ 1 h 1017"/>
                <a:gd name="T26" fmla="*/ 313 w 1859"/>
                <a:gd name="T27" fmla="*/ 1 h 1017"/>
                <a:gd name="T28" fmla="*/ 309 w 1859"/>
                <a:gd name="T29" fmla="*/ 5 h 1017"/>
                <a:gd name="T30" fmla="*/ 309 w 1859"/>
                <a:gd name="T31" fmla="*/ 11 h 1017"/>
                <a:gd name="T32" fmla="*/ 312 w 1859"/>
                <a:gd name="T33" fmla="*/ 15 h 1017"/>
                <a:gd name="T34" fmla="*/ 315 w 1859"/>
                <a:gd name="T35" fmla="*/ 142 h 1017"/>
                <a:gd name="T36" fmla="*/ 303 w 1859"/>
                <a:gd name="T37" fmla="*/ 151 h 1017"/>
                <a:gd name="T38" fmla="*/ 305 w 1859"/>
                <a:gd name="T39" fmla="*/ 161 h 1017"/>
                <a:gd name="T40" fmla="*/ 300 w 1859"/>
                <a:gd name="T41" fmla="*/ 165 h 1017"/>
                <a:gd name="T42" fmla="*/ 305 w 1859"/>
                <a:gd name="T43" fmla="*/ 181 h 1017"/>
                <a:gd name="T44" fmla="*/ 39 w 1859"/>
                <a:gd name="T45" fmla="*/ 190 h 1017"/>
                <a:gd name="T46" fmla="*/ 48 w 1859"/>
                <a:gd name="T47" fmla="*/ 211 h 1017"/>
                <a:gd name="T48" fmla="*/ 0 w 1859"/>
                <a:gd name="T49" fmla="*/ 211 h 1017"/>
                <a:gd name="T50" fmla="*/ 0 w 1859"/>
                <a:gd name="T51" fmla="*/ 211 h 1017"/>
                <a:gd name="T52" fmla="*/ 54 w 1859"/>
                <a:gd name="T53" fmla="*/ 314 h 1017"/>
                <a:gd name="T54" fmla="*/ 55 w 1859"/>
                <a:gd name="T55" fmla="*/ 311 h 1017"/>
                <a:gd name="T56" fmla="*/ 55 w 1859"/>
                <a:gd name="T57" fmla="*/ 309 h 1017"/>
                <a:gd name="T58" fmla="*/ 55 w 1859"/>
                <a:gd name="T59" fmla="*/ 308 h 1017"/>
                <a:gd name="T60" fmla="*/ 59 w 1859"/>
                <a:gd name="T61" fmla="*/ 307 h 1017"/>
                <a:gd name="T62" fmla="*/ 59 w 1859"/>
                <a:gd name="T63" fmla="*/ 306 h 1017"/>
                <a:gd name="T64" fmla="*/ 59 w 1859"/>
                <a:gd name="T65" fmla="*/ 306 h 1017"/>
                <a:gd name="T66" fmla="*/ 72 w 1859"/>
                <a:gd name="T67" fmla="*/ 306 h 1017"/>
                <a:gd name="T68" fmla="*/ 204 w 1859"/>
                <a:gd name="T69" fmla="*/ 312 h 1017"/>
                <a:gd name="T70" fmla="*/ 207 w 1859"/>
                <a:gd name="T71" fmla="*/ 318 h 1017"/>
                <a:gd name="T72" fmla="*/ 211 w 1859"/>
                <a:gd name="T73" fmla="*/ 323 h 1017"/>
                <a:gd name="T74" fmla="*/ 218 w 1859"/>
                <a:gd name="T75" fmla="*/ 326 h 1017"/>
                <a:gd name="T76" fmla="*/ 225 w 1859"/>
                <a:gd name="T77" fmla="*/ 326 h 1017"/>
                <a:gd name="T78" fmla="*/ 232 w 1859"/>
                <a:gd name="T79" fmla="*/ 323 h 1017"/>
                <a:gd name="T80" fmla="*/ 236 w 1859"/>
                <a:gd name="T81" fmla="*/ 318 h 1017"/>
                <a:gd name="T82" fmla="*/ 240 w 1859"/>
                <a:gd name="T83" fmla="*/ 312 h 1017"/>
                <a:gd name="T84" fmla="*/ 242 w 1859"/>
                <a:gd name="T85" fmla="*/ 309 h 1017"/>
                <a:gd name="T86" fmla="*/ 245 w 1859"/>
                <a:gd name="T87" fmla="*/ 309 h 1017"/>
                <a:gd name="T88" fmla="*/ 245 w 1859"/>
                <a:gd name="T89" fmla="*/ 312 h 1017"/>
                <a:gd name="T90" fmla="*/ 250 w 1859"/>
                <a:gd name="T91" fmla="*/ 313 h 1017"/>
                <a:gd name="T92" fmla="*/ 255 w 1859"/>
                <a:gd name="T93" fmla="*/ 312 h 1017"/>
                <a:gd name="T94" fmla="*/ 257 w 1859"/>
                <a:gd name="T95" fmla="*/ 305 h 1017"/>
                <a:gd name="T96" fmla="*/ 256 w 1859"/>
                <a:gd name="T97" fmla="*/ 297 h 1017"/>
                <a:gd name="T98" fmla="*/ 315 w 1859"/>
                <a:gd name="T99" fmla="*/ 312 h 1017"/>
                <a:gd name="T100" fmla="*/ 267 w 1859"/>
                <a:gd name="T101" fmla="*/ 322 h 1017"/>
                <a:gd name="T102" fmla="*/ 591 w 1859"/>
                <a:gd name="T103" fmla="*/ 176 h 10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59"/>
                <a:gd name="T157" fmla="*/ 0 h 1017"/>
                <a:gd name="T158" fmla="*/ 1859 w 1859"/>
                <a:gd name="T159" fmla="*/ 1017 h 10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59" h="1017">
                  <a:moveTo>
                    <a:pt x="1859" y="544"/>
                  </a:moveTo>
                  <a:lnTo>
                    <a:pt x="1733" y="544"/>
                  </a:lnTo>
                  <a:lnTo>
                    <a:pt x="1733" y="564"/>
                  </a:lnTo>
                  <a:lnTo>
                    <a:pt x="1640" y="564"/>
                  </a:lnTo>
                  <a:lnTo>
                    <a:pt x="1640" y="460"/>
                  </a:lnTo>
                  <a:lnTo>
                    <a:pt x="1620" y="460"/>
                  </a:lnTo>
                  <a:lnTo>
                    <a:pt x="1650" y="458"/>
                  </a:lnTo>
                  <a:lnTo>
                    <a:pt x="1620" y="457"/>
                  </a:lnTo>
                  <a:lnTo>
                    <a:pt x="1642" y="457"/>
                  </a:lnTo>
                  <a:lnTo>
                    <a:pt x="1521" y="355"/>
                  </a:lnTo>
                  <a:lnTo>
                    <a:pt x="1422" y="422"/>
                  </a:lnTo>
                  <a:lnTo>
                    <a:pt x="1321" y="354"/>
                  </a:lnTo>
                  <a:lnTo>
                    <a:pt x="1218" y="424"/>
                  </a:lnTo>
                  <a:lnTo>
                    <a:pt x="1117" y="355"/>
                  </a:lnTo>
                  <a:lnTo>
                    <a:pt x="1010" y="442"/>
                  </a:lnTo>
                  <a:lnTo>
                    <a:pt x="1005" y="442"/>
                  </a:lnTo>
                  <a:lnTo>
                    <a:pt x="1005" y="48"/>
                  </a:lnTo>
                  <a:lnTo>
                    <a:pt x="1011" y="44"/>
                  </a:lnTo>
                  <a:lnTo>
                    <a:pt x="1017" y="39"/>
                  </a:lnTo>
                  <a:lnTo>
                    <a:pt x="1019" y="32"/>
                  </a:lnTo>
                  <a:lnTo>
                    <a:pt x="1020" y="25"/>
                  </a:lnTo>
                  <a:lnTo>
                    <a:pt x="1018" y="15"/>
                  </a:lnTo>
                  <a:lnTo>
                    <a:pt x="1013" y="7"/>
                  </a:lnTo>
                  <a:lnTo>
                    <a:pt x="1005" y="2"/>
                  </a:lnTo>
                  <a:lnTo>
                    <a:pt x="996" y="0"/>
                  </a:lnTo>
                  <a:lnTo>
                    <a:pt x="987" y="2"/>
                  </a:lnTo>
                  <a:lnTo>
                    <a:pt x="979" y="7"/>
                  </a:lnTo>
                  <a:lnTo>
                    <a:pt x="973" y="15"/>
                  </a:lnTo>
                  <a:lnTo>
                    <a:pt x="970" y="25"/>
                  </a:lnTo>
                  <a:lnTo>
                    <a:pt x="972" y="33"/>
                  </a:lnTo>
                  <a:lnTo>
                    <a:pt x="976" y="40"/>
                  </a:lnTo>
                  <a:lnTo>
                    <a:pt x="983" y="46"/>
                  </a:lnTo>
                  <a:lnTo>
                    <a:pt x="990" y="50"/>
                  </a:lnTo>
                  <a:lnTo>
                    <a:pt x="990" y="442"/>
                  </a:lnTo>
                  <a:lnTo>
                    <a:pt x="952" y="441"/>
                  </a:lnTo>
                  <a:lnTo>
                    <a:pt x="952" y="470"/>
                  </a:lnTo>
                  <a:lnTo>
                    <a:pt x="960" y="470"/>
                  </a:lnTo>
                  <a:lnTo>
                    <a:pt x="960" y="502"/>
                  </a:lnTo>
                  <a:lnTo>
                    <a:pt x="946" y="502"/>
                  </a:lnTo>
                  <a:lnTo>
                    <a:pt x="946" y="513"/>
                  </a:lnTo>
                  <a:lnTo>
                    <a:pt x="960" y="513"/>
                  </a:lnTo>
                  <a:lnTo>
                    <a:pt x="960" y="564"/>
                  </a:lnTo>
                  <a:lnTo>
                    <a:pt x="104" y="564"/>
                  </a:lnTo>
                  <a:lnTo>
                    <a:pt x="125" y="594"/>
                  </a:lnTo>
                  <a:lnTo>
                    <a:pt x="151" y="594"/>
                  </a:lnTo>
                  <a:lnTo>
                    <a:pt x="151" y="657"/>
                  </a:lnTo>
                  <a:lnTo>
                    <a:pt x="0" y="658"/>
                  </a:lnTo>
                  <a:lnTo>
                    <a:pt x="0" y="659"/>
                  </a:lnTo>
                  <a:lnTo>
                    <a:pt x="9" y="659"/>
                  </a:lnTo>
                  <a:lnTo>
                    <a:pt x="0" y="659"/>
                  </a:lnTo>
                  <a:lnTo>
                    <a:pt x="169" y="984"/>
                  </a:lnTo>
                  <a:lnTo>
                    <a:pt x="170" y="979"/>
                  </a:lnTo>
                  <a:lnTo>
                    <a:pt x="172" y="974"/>
                  </a:lnTo>
                  <a:lnTo>
                    <a:pt x="173" y="969"/>
                  </a:lnTo>
                  <a:lnTo>
                    <a:pt x="173" y="963"/>
                  </a:lnTo>
                  <a:lnTo>
                    <a:pt x="173" y="962"/>
                  </a:lnTo>
                  <a:lnTo>
                    <a:pt x="173" y="959"/>
                  </a:lnTo>
                  <a:lnTo>
                    <a:pt x="173" y="958"/>
                  </a:lnTo>
                  <a:lnTo>
                    <a:pt x="173" y="957"/>
                  </a:lnTo>
                  <a:lnTo>
                    <a:pt x="185" y="957"/>
                  </a:lnTo>
                  <a:lnTo>
                    <a:pt x="185" y="956"/>
                  </a:lnTo>
                  <a:lnTo>
                    <a:pt x="239" y="956"/>
                  </a:lnTo>
                  <a:lnTo>
                    <a:pt x="226" y="956"/>
                  </a:lnTo>
                  <a:lnTo>
                    <a:pt x="640" y="962"/>
                  </a:lnTo>
                  <a:lnTo>
                    <a:pt x="642" y="973"/>
                  </a:lnTo>
                  <a:lnTo>
                    <a:pt x="646" y="984"/>
                  </a:lnTo>
                  <a:lnTo>
                    <a:pt x="651" y="993"/>
                  </a:lnTo>
                  <a:lnTo>
                    <a:pt x="658" y="1001"/>
                  </a:lnTo>
                  <a:lnTo>
                    <a:pt x="666" y="1008"/>
                  </a:lnTo>
                  <a:lnTo>
                    <a:pt x="676" y="1012"/>
                  </a:lnTo>
                  <a:lnTo>
                    <a:pt x="686" y="1016"/>
                  </a:lnTo>
                  <a:lnTo>
                    <a:pt x="696" y="1017"/>
                  </a:lnTo>
                  <a:lnTo>
                    <a:pt x="708" y="1016"/>
                  </a:lnTo>
                  <a:lnTo>
                    <a:pt x="718" y="1012"/>
                  </a:lnTo>
                  <a:lnTo>
                    <a:pt x="729" y="1008"/>
                  </a:lnTo>
                  <a:lnTo>
                    <a:pt x="737" y="1001"/>
                  </a:lnTo>
                  <a:lnTo>
                    <a:pt x="744" y="993"/>
                  </a:lnTo>
                  <a:lnTo>
                    <a:pt x="749" y="982"/>
                  </a:lnTo>
                  <a:lnTo>
                    <a:pt x="754" y="972"/>
                  </a:lnTo>
                  <a:lnTo>
                    <a:pt x="756" y="961"/>
                  </a:lnTo>
                  <a:lnTo>
                    <a:pt x="763" y="962"/>
                  </a:lnTo>
                  <a:lnTo>
                    <a:pt x="768" y="963"/>
                  </a:lnTo>
                  <a:lnTo>
                    <a:pt x="770" y="963"/>
                  </a:lnTo>
                  <a:lnTo>
                    <a:pt x="771" y="963"/>
                  </a:lnTo>
                  <a:lnTo>
                    <a:pt x="771" y="972"/>
                  </a:lnTo>
                  <a:lnTo>
                    <a:pt x="776" y="973"/>
                  </a:lnTo>
                  <a:lnTo>
                    <a:pt x="785" y="974"/>
                  </a:lnTo>
                  <a:lnTo>
                    <a:pt x="795" y="976"/>
                  </a:lnTo>
                  <a:lnTo>
                    <a:pt x="802" y="972"/>
                  </a:lnTo>
                  <a:lnTo>
                    <a:pt x="805" y="964"/>
                  </a:lnTo>
                  <a:lnTo>
                    <a:pt x="807" y="951"/>
                  </a:lnTo>
                  <a:lnTo>
                    <a:pt x="807" y="938"/>
                  </a:lnTo>
                  <a:lnTo>
                    <a:pt x="806" y="925"/>
                  </a:lnTo>
                  <a:lnTo>
                    <a:pt x="989" y="925"/>
                  </a:lnTo>
                  <a:lnTo>
                    <a:pt x="989" y="971"/>
                  </a:lnTo>
                  <a:lnTo>
                    <a:pt x="840" y="967"/>
                  </a:lnTo>
                  <a:lnTo>
                    <a:pt x="840" y="1002"/>
                  </a:lnTo>
                  <a:lnTo>
                    <a:pt x="1754" y="994"/>
                  </a:lnTo>
                  <a:lnTo>
                    <a:pt x="1859" y="548"/>
                  </a:lnTo>
                  <a:lnTo>
                    <a:pt x="1859" y="544"/>
                  </a:lnTo>
                  <a:close/>
                </a:path>
              </a:pathLst>
            </a:custGeom>
            <a:solidFill>
              <a:srgbClr val="AFDBCC"/>
            </a:solidFill>
            <a:ln w="9525">
              <a:noFill/>
              <a:round/>
              <a:headEnd/>
              <a:tailEnd/>
            </a:ln>
          </p:spPr>
          <p:txBody>
            <a:bodyPr/>
            <a:lstStyle/>
            <a:p>
              <a:endParaRPr lang="en-US"/>
            </a:p>
          </p:txBody>
        </p:sp>
        <p:sp>
          <p:nvSpPr>
            <p:cNvPr id="24603" name="Freeform 129"/>
            <p:cNvSpPr>
              <a:spLocks/>
            </p:cNvSpPr>
            <p:nvPr/>
          </p:nvSpPr>
          <p:spPr bwMode="auto">
            <a:xfrm>
              <a:off x="736" y="1506"/>
              <a:ext cx="1054" cy="351"/>
            </a:xfrm>
            <a:custGeom>
              <a:avLst/>
              <a:gdLst>
                <a:gd name="T0" fmla="*/ 0 w 1867"/>
                <a:gd name="T1" fmla="*/ 66 h 619"/>
                <a:gd name="T2" fmla="*/ 255 w 1867"/>
                <a:gd name="T3" fmla="*/ 66 h 619"/>
                <a:gd name="T4" fmla="*/ 255 w 1867"/>
                <a:gd name="T5" fmla="*/ 28 h 619"/>
                <a:gd name="T6" fmla="*/ 275 w 1867"/>
                <a:gd name="T7" fmla="*/ 28 h 619"/>
                <a:gd name="T8" fmla="*/ 302 w 1867"/>
                <a:gd name="T9" fmla="*/ 2 h 619"/>
                <a:gd name="T10" fmla="*/ 335 w 1867"/>
                <a:gd name="T11" fmla="*/ 24 h 619"/>
                <a:gd name="T12" fmla="*/ 369 w 1867"/>
                <a:gd name="T13" fmla="*/ 0 h 619"/>
                <a:gd name="T14" fmla="*/ 401 w 1867"/>
                <a:gd name="T15" fmla="*/ 24 h 619"/>
                <a:gd name="T16" fmla="*/ 435 w 1867"/>
                <a:gd name="T17" fmla="*/ 0 h 619"/>
                <a:gd name="T18" fmla="*/ 465 w 1867"/>
                <a:gd name="T19" fmla="*/ 25 h 619"/>
                <a:gd name="T20" fmla="*/ 465 w 1867"/>
                <a:gd name="T21" fmla="*/ 66 h 619"/>
                <a:gd name="T22" fmla="*/ 595 w 1867"/>
                <a:gd name="T23" fmla="*/ 67 h 619"/>
                <a:gd name="T24" fmla="*/ 595 w 1867"/>
                <a:gd name="T25" fmla="*/ 199 h 619"/>
                <a:gd name="T26" fmla="*/ 264 w 1867"/>
                <a:gd name="T27" fmla="*/ 197 h 619"/>
                <a:gd name="T28" fmla="*/ 264 w 1867"/>
                <a:gd name="T29" fmla="*/ 173 h 619"/>
                <a:gd name="T30" fmla="*/ 0 w 1867"/>
                <a:gd name="T31" fmla="*/ 173 h 619"/>
                <a:gd name="T32" fmla="*/ 0 w 1867"/>
                <a:gd name="T33" fmla="*/ 66 h 6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7"/>
                <a:gd name="T52" fmla="*/ 0 h 619"/>
                <a:gd name="T53" fmla="*/ 1867 w 1867"/>
                <a:gd name="T54" fmla="*/ 619 h 6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7" h="619">
                  <a:moveTo>
                    <a:pt x="0" y="204"/>
                  </a:moveTo>
                  <a:lnTo>
                    <a:pt x="799" y="204"/>
                  </a:lnTo>
                  <a:lnTo>
                    <a:pt x="799" y="88"/>
                  </a:lnTo>
                  <a:lnTo>
                    <a:pt x="865" y="88"/>
                  </a:lnTo>
                  <a:lnTo>
                    <a:pt x="948" y="5"/>
                  </a:lnTo>
                  <a:lnTo>
                    <a:pt x="1050" y="74"/>
                  </a:lnTo>
                  <a:lnTo>
                    <a:pt x="1156" y="0"/>
                  </a:lnTo>
                  <a:lnTo>
                    <a:pt x="1259" y="74"/>
                  </a:lnTo>
                  <a:lnTo>
                    <a:pt x="1365" y="0"/>
                  </a:lnTo>
                  <a:lnTo>
                    <a:pt x="1458" y="78"/>
                  </a:lnTo>
                  <a:lnTo>
                    <a:pt x="1458" y="204"/>
                  </a:lnTo>
                  <a:lnTo>
                    <a:pt x="1867" y="209"/>
                  </a:lnTo>
                  <a:lnTo>
                    <a:pt x="1867" y="619"/>
                  </a:lnTo>
                  <a:lnTo>
                    <a:pt x="827" y="613"/>
                  </a:lnTo>
                  <a:lnTo>
                    <a:pt x="827" y="538"/>
                  </a:lnTo>
                  <a:lnTo>
                    <a:pt x="0" y="538"/>
                  </a:lnTo>
                  <a:lnTo>
                    <a:pt x="0" y="204"/>
                  </a:lnTo>
                  <a:close/>
                </a:path>
              </a:pathLst>
            </a:custGeom>
            <a:solidFill>
              <a:srgbClr val="FFFFFF"/>
            </a:solidFill>
            <a:ln w="9525">
              <a:noFill/>
              <a:round/>
              <a:headEnd/>
              <a:tailEnd/>
            </a:ln>
          </p:spPr>
          <p:txBody>
            <a:bodyPr/>
            <a:lstStyle/>
            <a:p>
              <a:endParaRPr lang="en-US"/>
            </a:p>
          </p:txBody>
        </p:sp>
        <p:sp>
          <p:nvSpPr>
            <p:cNvPr id="24604" name="Rectangle 130"/>
            <p:cNvSpPr>
              <a:spLocks noChangeArrowheads="1"/>
            </p:cNvSpPr>
            <p:nvPr/>
          </p:nvSpPr>
          <p:spPr bwMode="auto">
            <a:xfrm>
              <a:off x="1531" y="1560"/>
              <a:ext cx="20" cy="291"/>
            </a:xfrm>
            <a:prstGeom prst="rect">
              <a:avLst/>
            </a:prstGeom>
            <a:solidFill>
              <a:srgbClr val="D8D8D8"/>
            </a:solidFill>
            <a:ln w="9525">
              <a:noFill/>
              <a:miter lim="800000"/>
              <a:headEnd/>
              <a:tailEnd/>
            </a:ln>
          </p:spPr>
          <p:txBody>
            <a:bodyPr/>
            <a:lstStyle/>
            <a:p>
              <a:endParaRPr lang="en-US" sz="1600"/>
            </a:p>
          </p:txBody>
        </p:sp>
        <p:sp>
          <p:nvSpPr>
            <p:cNvPr id="24605" name="Freeform 131"/>
            <p:cNvSpPr>
              <a:spLocks/>
            </p:cNvSpPr>
            <p:nvPr/>
          </p:nvSpPr>
          <p:spPr bwMode="auto">
            <a:xfrm>
              <a:off x="1229" y="1503"/>
              <a:ext cx="324" cy="69"/>
            </a:xfrm>
            <a:custGeom>
              <a:avLst/>
              <a:gdLst>
                <a:gd name="T0" fmla="*/ 0 w 574"/>
                <a:gd name="T1" fmla="*/ 25 h 122"/>
                <a:gd name="T2" fmla="*/ 28 w 574"/>
                <a:gd name="T3" fmla="*/ 3 h 122"/>
                <a:gd name="T4" fmla="*/ 58 w 574"/>
                <a:gd name="T5" fmla="*/ 24 h 122"/>
                <a:gd name="T6" fmla="*/ 92 w 574"/>
                <a:gd name="T7" fmla="*/ 0 h 122"/>
                <a:gd name="T8" fmla="*/ 121 w 574"/>
                <a:gd name="T9" fmla="*/ 25 h 122"/>
                <a:gd name="T10" fmla="*/ 156 w 574"/>
                <a:gd name="T11" fmla="*/ 2 h 122"/>
                <a:gd name="T12" fmla="*/ 183 w 574"/>
                <a:gd name="T13" fmla="*/ 28 h 122"/>
                <a:gd name="T14" fmla="*/ 179 w 574"/>
                <a:gd name="T15" fmla="*/ 36 h 122"/>
                <a:gd name="T16" fmla="*/ 55 w 574"/>
                <a:gd name="T17" fmla="*/ 35 h 122"/>
                <a:gd name="T18" fmla="*/ 3 w 574"/>
                <a:gd name="T19" fmla="*/ 39 h 122"/>
                <a:gd name="T20" fmla="*/ 0 w 574"/>
                <a:gd name="T21" fmla="*/ 25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4"/>
                <a:gd name="T34" fmla="*/ 0 h 122"/>
                <a:gd name="T35" fmla="*/ 574 w 574"/>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4" h="122">
                  <a:moveTo>
                    <a:pt x="0" y="80"/>
                  </a:moveTo>
                  <a:lnTo>
                    <a:pt x="86" y="11"/>
                  </a:lnTo>
                  <a:lnTo>
                    <a:pt x="181" y="76"/>
                  </a:lnTo>
                  <a:lnTo>
                    <a:pt x="288" y="0"/>
                  </a:lnTo>
                  <a:lnTo>
                    <a:pt x="379" y="80"/>
                  </a:lnTo>
                  <a:lnTo>
                    <a:pt x="490" y="7"/>
                  </a:lnTo>
                  <a:lnTo>
                    <a:pt x="574" y="87"/>
                  </a:lnTo>
                  <a:lnTo>
                    <a:pt x="563" y="112"/>
                  </a:lnTo>
                  <a:lnTo>
                    <a:pt x="174" y="109"/>
                  </a:lnTo>
                  <a:lnTo>
                    <a:pt x="10" y="122"/>
                  </a:lnTo>
                  <a:lnTo>
                    <a:pt x="0" y="80"/>
                  </a:lnTo>
                  <a:close/>
                </a:path>
              </a:pathLst>
            </a:custGeom>
            <a:solidFill>
              <a:srgbClr val="B2B2B2"/>
            </a:solidFill>
            <a:ln w="9525">
              <a:noFill/>
              <a:round/>
              <a:headEnd/>
              <a:tailEnd/>
            </a:ln>
          </p:spPr>
          <p:txBody>
            <a:bodyPr/>
            <a:lstStyle/>
            <a:p>
              <a:endParaRPr lang="en-US"/>
            </a:p>
          </p:txBody>
        </p:sp>
        <p:sp>
          <p:nvSpPr>
            <p:cNvPr id="24606" name="Rectangle 132"/>
            <p:cNvSpPr>
              <a:spLocks noChangeArrowheads="1"/>
            </p:cNvSpPr>
            <p:nvPr/>
          </p:nvSpPr>
          <p:spPr bwMode="auto">
            <a:xfrm>
              <a:off x="1209" y="1554"/>
              <a:ext cx="339" cy="40"/>
            </a:xfrm>
            <a:prstGeom prst="rect">
              <a:avLst/>
            </a:prstGeom>
            <a:solidFill>
              <a:srgbClr val="D8D8D8"/>
            </a:solidFill>
            <a:ln w="9525">
              <a:noFill/>
              <a:miter lim="800000"/>
              <a:headEnd/>
              <a:tailEnd/>
            </a:ln>
          </p:spPr>
          <p:txBody>
            <a:bodyPr/>
            <a:lstStyle/>
            <a:p>
              <a:endParaRPr lang="en-US" sz="1600"/>
            </a:p>
          </p:txBody>
        </p:sp>
        <p:sp>
          <p:nvSpPr>
            <p:cNvPr id="24607" name="Freeform 133"/>
            <p:cNvSpPr>
              <a:spLocks/>
            </p:cNvSpPr>
            <p:nvPr/>
          </p:nvSpPr>
          <p:spPr bwMode="auto">
            <a:xfrm>
              <a:off x="1206" y="1554"/>
              <a:ext cx="347" cy="14"/>
            </a:xfrm>
            <a:custGeom>
              <a:avLst/>
              <a:gdLst>
                <a:gd name="T0" fmla="*/ 196 w 613"/>
                <a:gd name="T1" fmla="*/ 8 h 25"/>
                <a:gd name="T2" fmla="*/ 196 w 613"/>
                <a:gd name="T3" fmla="*/ 0 h 25"/>
                <a:gd name="T4" fmla="*/ 0 w 613"/>
                <a:gd name="T5" fmla="*/ 2 h 25"/>
                <a:gd name="T6" fmla="*/ 0 w 613"/>
                <a:gd name="T7" fmla="*/ 8 h 25"/>
                <a:gd name="T8" fmla="*/ 196 w 613"/>
                <a:gd name="T9" fmla="*/ 8 h 25"/>
                <a:gd name="T10" fmla="*/ 0 60000 65536"/>
                <a:gd name="T11" fmla="*/ 0 60000 65536"/>
                <a:gd name="T12" fmla="*/ 0 60000 65536"/>
                <a:gd name="T13" fmla="*/ 0 60000 65536"/>
                <a:gd name="T14" fmla="*/ 0 60000 65536"/>
                <a:gd name="T15" fmla="*/ 0 w 613"/>
                <a:gd name="T16" fmla="*/ 0 h 25"/>
                <a:gd name="T17" fmla="*/ 613 w 613"/>
                <a:gd name="T18" fmla="*/ 25 h 25"/>
              </a:gdLst>
              <a:ahLst/>
              <a:cxnLst>
                <a:cxn ang="T10">
                  <a:pos x="T0" y="T1"/>
                </a:cxn>
                <a:cxn ang="T11">
                  <a:pos x="T2" y="T3"/>
                </a:cxn>
                <a:cxn ang="T12">
                  <a:pos x="T4" y="T5"/>
                </a:cxn>
                <a:cxn ang="T13">
                  <a:pos x="T6" y="T7"/>
                </a:cxn>
                <a:cxn ang="T14">
                  <a:pos x="T8" y="T9"/>
                </a:cxn>
              </a:cxnLst>
              <a:rect l="T15" t="T16" r="T17" b="T18"/>
              <a:pathLst>
                <a:path w="613" h="25">
                  <a:moveTo>
                    <a:pt x="613" y="25"/>
                  </a:moveTo>
                  <a:lnTo>
                    <a:pt x="613" y="0"/>
                  </a:lnTo>
                  <a:lnTo>
                    <a:pt x="0" y="7"/>
                  </a:lnTo>
                  <a:lnTo>
                    <a:pt x="0" y="25"/>
                  </a:lnTo>
                  <a:lnTo>
                    <a:pt x="613" y="25"/>
                  </a:lnTo>
                  <a:close/>
                </a:path>
              </a:pathLst>
            </a:custGeom>
            <a:solidFill>
              <a:srgbClr val="B2B2B2"/>
            </a:solidFill>
            <a:ln w="9525">
              <a:noFill/>
              <a:round/>
              <a:headEnd/>
              <a:tailEnd/>
            </a:ln>
          </p:spPr>
          <p:txBody>
            <a:bodyPr/>
            <a:lstStyle/>
            <a:p>
              <a:endParaRPr lang="en-US"/>
            </a:p>
          </p:txBody>
        </p:sp>
        <p:sp>
          <p:nvSpPr>
            <p:cNvPr id="24608" name="Freeform 134"/>
            <p:cNvSpPr>
              <a:spLocks/>
            </p:cNvSpPr>
            <p:nvPr/>
          </p:nvSpPr>
          <p:spPr bwMode="auto">
            <a:xfrm>
              <a:off x="1206" y="1673"/>
              <a:ext cx="191" cy="135"/>
            </a:xfrm>
            <a:custGeom>
              <a:avLst/>
              <a:gdLst>
                <a:gd name="T0" fmla="*/ 0 w 337"/>
                <a:gd name="T1" fmla="*/ 0 h 236"/>
                <a:gd name="T2" fmla="*/ 108 w 337"/>
                <a:gd name="T3" fmla="*/ 0 h 236"/>
                <a:gd name="T4" fmla="*/ 66 w 337"/>
                <a:gd name="T5" fmla="*/ 75 h 236"/>
                <a:gd name="T6" fmla="*/ 0 w 337"/>
                <a:gd name="T7" fmla="*/ 77 h 236"/>
                <a:gd name="T8" fmla="*/ 0 w 337"/>
                <a:gd name="T9" fmla="*/ 0 h 236"/>
                <a:gd name="T10" fmla="*/ 0 60000 65536"/>
                <a:gd name="T11" fmla="*/ 0 60000 65536"/>
                <a:gd name="T12" fmla="*/ 0 60000 65536"/>
                <a:gd name="T13" fmla="*/ 0 60000 65536"/>
                <a:gd name="T14" fmla="*/ 0 60000 65536"/>
                <a:gd name="T15" fmla="*/ 0 w 337"/>
                <a:gd name="T16" fmla="*/ 0 h 236"/>
                <a:gd name="T17" fmla="*/ 337 w 337"/>
                <a:gd name="T18" fmla="*/ 236 h 236"/>
              </a:gdLst>
              <a:ahLst/>
              <a:cxnLst>
                <a:cxn ang="T10">
                  <a:pos x="T0" y="T1"/>
                </a:cxn>
                <a:cxn ang="T11">
                  <a:pos x="T2" y="T3"/>
                </a:cxn>
                <a:cxn ang="T12">
                  <a:pos x="T4" y="T5"/>
                </a:cxn>
                <a:cxn ang="T13">
                  <a:pos x="T6" y="T7"/>
                </a:cxn>
                <a:cxn ang="T14">
                  <a:pos x="T8" y="T9"/>
                </a:cxn>
              </a:cxnLst>
              <a:rect l="T15" t="T16" r="T17" b="T18"/>
              <a:pathLst>
                <a:path w="337" h="236">
                  <a:moveTo>
                    <a:pt x="0" y="0"/>
                  </a:moveTo>
                  <a:lnTo>
                    <a:pt x="337" y="0"/>
                  </a:lnTo>
                  <a:lnTo>
                    <a:pt x="206" y="229"/>
                  </a:lnTo>
                  <a:lnTo>
                    <a:pt x="0" y="236"/>
                  </a:lnTo>
                  <a:lnTo>
                    <a:pt x="0" y="0"/>
                  </a:lnTo>
                  <a:close/>
                </a:path>
              </a:pathLst>
            </a:custGeom>
            <a:solidFill>
              <a:srgbClr val="D8D8D8"/>
            </a:solidFill>
            <a:ln w="9525">
              <a:noFill/>
              <a:round/>
              <a:headEnd/>
              <a:tailEnd/>
            </a:ln>
          </p:spPr>
          <p:txBody>
            <a:bodyPr/>
            <a:lstStyle/>
            <a:p>
              <a:endParaRPr lang="en-US"/>
            </a:p>
          </p:txBody>
        </p:sp>
        <p:sp>
          <p:nvSpPr>
            <p:cNvPr id="24609" name="Rectangle 135"/>
            <p:cNvSpPr>
              <a:spLocks noChangeArrowheads="1"/>
            </p:cNvSpPr>
            <p:nvPr/>
          </p:nvSpPr>
          <p:spPr bwMode="auto">
            <a:xfrm>
              <a:off x="736" y="1628"/>
              <a:ext cx="467" cy="26"/>
            </a:xfrm>
            <a:prstGeom prst="rect">
              <a:avLst/>
            </a:prstGeom>
            <a:solidFill>
              <a:srgbClr val="D8D8D8"/>
            </a:solidFill>
            <a:ln w="9525">
              <a:noFill/>
              <a:miter lim="800000"/>
              <a:headEnd/>
              <a:tailEnd/>
            </a:ln>
          </p:spPr>
          <p:txBody>
            <a:bodyPr/>
            <a:lstStyle/>
            <a:p>
              <a:endParaRPr lang="en-US" sz="1600"/>
            </a:p>
          </p:txBody>
        </p:sp>
        <p:sp>
          <p:nvSpPr>
            <p:cNvPr id="24610" name="Rectangle 136"/>
            <p:cNvSpPr>
              <a:spLocks noChangeArrowheads="1"/>
            </p:cNvSpPr>
            <p:nvPr/>
          </p:nvSpPr>
          <p:spPr bwMode="auto">
            <a:xfrm>
              <a:off x="1570" y="1628"/>
              <a:ext cx="218" cy="32"/>
            </a:xfrm>
            <a:prstGeom prst="rect">
              <a:avLst/>
            </a:prstGeom>
            <a:solidFill>
              <a:srgbClr val="D8D8D8"/>
            </a:solidFill>
            <a:ln w="9525">
              <a:noFill/>
              <a:miter lim="800000"/>
              <a:headEnd/>
              <a:tailEnd/>
            </a:ln>
          </p:spPr>
          <p:txBody>
            <a:bodyPr/>
            <a:lstStyle/>
            <a:p>
              <a:endParaRPr lang="en-US" sz="1600"/>
            </a:p>
          </p:txBody>
        </p:sp>
        <p:sp>
          <p:nvSpPr>
            <p:cNvPr id="24611" name="Rectangle 137"/>
            <p:cNvSpPr>
              <a:spLocks noChangeArrowheads="1"/>
            </p:cNvSpPr>
            <p:nvPr/>
          </p:nvSpPr>
          <p:spPr bwMode="auto">
            <a:xfrm>
              <a:off x="784" y="1667"/>
              <a:ext cx="66" cy="99"/>
            </a:xfrm>
            <a:prstGeom prst="rect">
              <a:avLst/>
            </a:prstGeom>
            <a:solidFill>
              <a:srgbClr val="000000"/>
            </a:solidFill>
            <a:ln w="9525">
              <a:noFill/>
              <a:miter lim="800000"/>
              <a:headEnd/>
              <a:tailEnd/>
            </a:ln>
          </p:spPr>
          <p:txBody>
            <a:bodyPr/>
            <a:lstStyle/>
            <a:p>
              <a:endParaRPr lang="en-US" sz="1600"/>
            </a:p>
          </p:txBody>
        </p:sp>
        <p:sp>
          <p:nvSpPr>
            <p:cNvPr id="24612" name="Rectangle 138"/>
            <p:cNvSpPr>
              <a:spLocks noChangeArrowheads="1"/>
            </p:cNvSpPr>
            <p:nvPr/>
          </p:nvSpPr>
          <p:spPr bwMode="auto">
            <a:xfrm>
              <a:off x="890" y="1667"/>
              <a:ext cx="66" cy="99"/>
            </a:xfrm>
            <a:prstGeom prst="rect">
              <a:avLst/>
            </a:prstGeom>
            <a:solidFill>
              <a:srgbClr val="000000"/>
            </a:solidFill>
            <a:ln w="9525">
              <a:noFill/>
              <a:miter lim="800000"/>
              <a:headEnd/>
              <a:tailEnd/>
            </a:ln>
          </p:spPr>
          <p:txBody>
            <a:bodyPr/>
            <a:lstStyle/>
            <a:p>
              <a:endParaRPr lang="en-US" sz="1600"/>
            </a:p>
          </p:txBody>
        </p:sp>
        <p:sp>
          <p:nvSpPr>
            <p:cNvPr id="24613" name="Rectangle 139"/>
            <p:cNvSpPr>
              <a:spLocks noChangeArrowheads="1"/>
            </p:cNvSpPr>
            <p:nvPr/>
          </p:nvSpPr>
          <p:spPr bwMode="auto">
            <a:xfrm>
              <a:off x="989" y="1667"/>
              <a:ext cx="64" cy="99"/>
            </a:xfrm>
            <a:prstGeom prst="rect">
              <a:avLst/>
            </a:prstGeom>
            <a:solidFill>
              <a:srgbClr val="000000"/>
            </a:solidFill>
            <a:ln w="9525">
              <a:noFill/>
              <a:miter lim="800000"/>
              <a:headEnd/>
              <a:tailEnd/>
            </a:ln>
          </p:spPr>
          <p:txBody>
            <a:bodyPr/>
            <a:lstStyle/>
            <a:p>
              <a:endParaRPr lang="en-US" sz="1600"/>
            </a:p>
          </p:txBody>
        </p:sp>
        <p:sp>
          <p:nvSpPr>
            <p:cNvPr id="24614" name="Rectangle 140"/>
            <p:cNvSpPr>
              <a:spLocks noChangeArrowheads="1"/>
            </p:cNvSpPr>
            <p:nvPr/>
          </p:nvSpPr>
          <p:spPr bwMode="auto">
            <a:xfrm>
              <a:off x="1086" y="1667"/>
              <a:ext cx="65" cy="99"/>
            </a:xfrm>
            <a:prstGeom prst="rect">
              <a:avLst/>
            </a:prstGeom>
            <a:solidFill>
              <a:srgbClr val="000000"/>
            </a:solidFill>
            <a:ln w="9525">
              <a:noFill/>
              <a:miter lim="800000"/>
              <a:headEnd/>
              <a:tailEnd/>
            </a:ln>
          </p:spPr>
          <p:txBody>
            <a:bodyPr/>
            <a:lstStyle/>
            <a:p>
              <a:endParaRPr lang="en-US" sz="1600"/>
            </a:p>
          </p:txBody>
        </p:sp>
        <p:sp>
          <p:nvSpPr>
            <p:cNvPr id="24615" name="Rectangle 141"/>
            <p:cNvSpPr>
              <a:spLocks noChangeArrowheads="1"/>
            </p:cNvSpPr>
            <p:nvPr/>
          </p:nvSpPr>
          <p:spPr bwMode="auto">
            <a:xfrm>
              <a:off x="1604" y="1667"/>
              <a:ext cx="64" cy="99"/>
            </a:xfrm>
            <a:prstGeom prst="rect">
              <a:avLst/>
            </a:prstGeom>
            <a:solidFill>
              <a:srgbClr val="000000"/>
            </a:solidFill>
            <a:ln w="9525">
              <a:noFill/>
              <a:miter lim="800000"/>
              <a:headEnd/>
              <a:tailEnd/>
            </a:ln>
          </p:spPr>
          <p:txBody>
            <a:bodyPr/>
            <a:lstStyle/>
            <a:p>
              <a:endParaRPr lang="en-US" sz="1600"/>
            </a:p>
          </p:txBody>
        </p:sp>
        <p:sp>
          <p:nvSpPr>
            <p:cNvPr id="24616" name="Rectangle 142"/>
            <p:cNvSpPr>
              <a:spLocks noChangeArrowheads="1"/>
            </p:cNvSpPr>
            <p:nvPr/>
          </p:nvSpPr>
          <p:spPr bwMode="auto">
            <a:xfrm>
              <a:off x="1694" y="1667"/>
              <a:ext cx="64" cy="99"/>
            </a:xfrm>
            <a:prstGeom prst="rect">
              <a:avLst/>
            </a:prstGeom>
            <a:solidFill>
              <a:srgbClr val="000000"/>
            </a:solidFill>
            <a:ln w="9525">
              <a:noFill/>
              <a:miter lim="800000"/>
              <a:headEnd/>
              <a:tailEnd/>
            </a:ln>
          </p:spPr>
          <p:txBody>
            <a:bodyPr/>
            <a:lstStyle/>
            <a:p>
              <a:endParaRPr lang="en-US" sz="1600"/>
            </a:p>
          </p:txBody>
        </p:sp>
        <p:sp>
          <p:nvSpPr>
            <p:cNvPr id="24617" name="Rectangle 143"/>
            <p:cNvSpPr>
              <a:spLocks noChangeArrowheads="1"/>
            </p:cNvSpPr>
            <p:nvPr/>
          </p:nvSpPr>
          <p:spPr bwMode="auto">
            <a:xfrm>
              <a:off x="1424" y="1667"/>
              <a:ext cx="89" cy="99"/>
            </a:xfrm>
            <a:prstGeom prst="rect">
              <a:avLst/>
            </a:prstGeom>
            <a:solidFill>
              <a:srgbClr val="000000"/>
            </a:solidFill>
            <a:ln w="9525">
              <a:noFill/>
              <a:miter lim="800000"/>
              <a:headEnd/>
              <a:tailEnd/>
            </a:ln>
          </p:spPr>
          <p:txBody>
            <a:bodyPr/>
            <a:lstStyle/>
            <a:p>
              <a:endParaRPr lang="en-US" sz="1600"/>
            </a:p>
          </p:txBody>
        </p:sp>
        <p:sp>
          <p:nvSpPr>
            <p:cNvPr id="24618" name="Freeform 144"/>
            <p:cNvSpPr>
              <a:spLocks/>
            </p:cNvSpPr>
            <p:nvPr/>
          </p:nvSpPr>
          <p:spPr bwMode="auto">
            <a:xfrm>
              <a:off x="1162" y="1660"/>
              <a:ext cx="250" cy="20"/>
            </a:xfrm>
            <a:custGeom>
              <a:avLst/>
              <a:gdLst>
                <a:gd name="T0" fmla="*/ 132 w 444"/>
                <a:gd name="T1" fmla="*/ 11 h 36"/>
                <a:gd name="T2" fmla="*/ 141 w 444"/>
                <a:gd name="T3" fmla="*/ 0 h 36"/>
                <a:gd name="T4" fmla="*/ 0 w 444"/>
                <a:gd name="T5" fmla="*/ 0 h 36"/>
                <a:gd name="T6" fmla="*/ 8 w 444"/>
                <a:gd name="T7" fmla="*/ 11 h 36"/>
                <a:gd name="T8" fmla="*/ 132 w 444"/>
                <a:gd name="T9" fmla="*/ 11 h 36"/>
                <a:gd name="T10" fmla="*/ 0 60000 65536"/>
                <a:gd name="T11" fmla="*/ 0 60000 65536"/>
                <a:gd name="T12" fmla="*/ 0 60000 65536"/>
                <a:gd name="T13" fmla="*/ 0 60000 65536"/>
                <a:gd name="T14" fmla="*/ 0 60000 65536"/>
                <a:gd name="T15" fmla="*/ 0 w 444"/>
                <a:gd name="T16" fmla="*/ 0 h 36"/>
                <a:gd name="T17" fmla="*/ 444 w 444"/>
                <a:gd name="T18" fmla="*/ 36 h 36"/>
              </a:gdLst>
              <a:ahLst/>
              <a:cxnLst>
                <a:cxn ang="T10">
                  <a:pos x="T0" y="T1"/>
                </a:cxn>
                <a:cxn ang="T11">
                  <a:pos x="T2" y="T3"/>
                </a:cxn>
                <a:cxn ang="T12">
                  <a:pos x="T4" y="T5"/>
                </a:cxn>
                <a:cxn ang="T13">
                  <a:pos x="T6" y="T7"/>
                </a:cxn>
                <a:cxn ang="T14">
                  <a:pos x="T8" y="T9"/>
                </a:cxn>
              </a:cxnLst>
              <a:rect l="T15" t="T16" r="T17" b="T18"/>
              <a:pathLst>
                <a:path w="444" h="36">
                  <a:moveTo>
                    <a:pt x="416" y="36"/>
                  </a:moveTo>
                  <a:lnTo>
                    <a:pt x="444" y="0"/>
                  </a:lnTo>
                  <a:lnTo>
                    <a:pt x="0" y="0"/>
                  </a:lnTo>
                  <a:lnTo>
                    <a:pt x="24" y="36"/>
                  </a:lnTo>
                  <a:lnTo>
                    <a:pt x="416" y="36"/>
                  </a:lnTo>
                  <a:close/>
                </a:path>
              </a:pathLst>
            </a:custGeom>
            <a:solidFill>
              <a:srgbClr val="000000"/>
            </a:solidFill>
            <a:ln w="9525">
              <a:noFill/>
              <a:round/>
              <a:headEnd/>
              <a:tailEnd/>
            </a:ln>
          </p:spPr>
          <p:txBody>
            <a:bodyPr/>
            <a:lstStyle/>
            <a:p>
              <a:endParaRPr lang="en-US"/>
            </a:p>
          </p:txBody>
        </p:sp>
        <p:sp>
          <p:nvSpPr>
            <p:cNvPr id="24619" name="Rectangle 145"/>
            <p:cNvSpPr>
              <a:spLocks noChangeArrowheads="1"/>
            </p:cNvSpPr>
            <p:nvPr/>
          </p:nvSpPr>
          <p:spPr bwMode="auto">
            <a:xfrm>
              <a:off x="1241" y="1697"/>
              <a:ext cx="59" cy="118"/>
            </a:xfrm>
            <a:prstGeom prst="rect">
              <a:avLst/>
            </a:prstGeom>
            <a:solidFill>
              <a:srgbClr val="000000"/>
            </a:solidFill>
            <a:ln w="9525">
              <a:noFill/>
              <a:miter lim="800000"/>
              <a:headEnd/>
              <a:tailEnd/>
            </a:ln>
          </p:spPr>
          <p:txBody>
            <a:bodyPr/>
            <a:lstStyle/>
            <a:p>
              <a:endParaRPr lang="en-US" sz="1600"/>
            </a:p>
          </p:txBody>
        </p:sp>
        <p:sp>
          <p:nvSpPr>
            <p:cNvPr id="24620" name="Freeform 146"/>
            <p:cNvSpPr>
              <a:spLocks/>
            </p:cNvSpPr>
            <p:nvPr/>
          </p:nvSpPr>
          <p:spPr bwMode="auto">
            <a:xfrm>
              <a:off x="1183" y="1544"/>
              <a:ext cx="393" cy="17"/>
            </a:xfrm>
            <a:custGeom>
              <a:avLst/>
              <a:gdLst>
                <a:gd name="T0" fmla="*/ 221 w 698"/>
                <a:gd name="T1" fmla="*/ 6 h 29"/>
                <a:gd name="T2" fmla="*/ 0 w 698"/>
                <a:gd name="T3" fmla="*/ 0 h 29"/>
                <a:gd name="T4" fmla="*/ 0 w 698"/>
                <a:gd name="T5" fmla="*/ 10 h 29"/>
                <a:gd name="T6" fmla="*/ 221 w 698"/>
                <a:gd name="T7" fmla="*/ 6 h 29"/>
                <a:gd name="T8" fmla="*/ 0 60000 65536"/>
                <a:gd name="T9" fmla="*/ 0 60000 65536"/>
                <a:gd name="T10" fmla="*/ 0 60000 65536"/>
                <a:gd name="T11" fmla="*/ 0 60000 65536"/>
                <a:gd name="T12" fmla="*/ 0 w 698"/>
                <a:gd name="T13" fmla="*/ 0 h 29"/>
                <a:gd name="T14" fmla="*/ 698 w 698"/>
                <a:gd name="T15" fmla="*/ 29 h 29"/>
              </a:gdLst>
              <a:ahLst/>
              <a:cxnLst>
                <a:cxn ang="T8">
                  <a:pos x="T0" y="T1"/>
                </a:cxn>
                <a:cxn ang="T9">
                  <a:pos x="T2" y="T3"/>
                </a:cxn>
                <a:cxn ang="T10">
                  <a:pos x="T4" y="T5"/>
                </a:cxn>
                <a:cxn ang="T11">
                  <a:pos x="T6" y="T7"/>
                </a:cxn>
              </a:cxnLst>
              <a:rect l="T12" t="T13" r="T14" b="T15"/>
              <a:pathLst>
                <a:path w="698" h="29">
                  <a:moveTo>
                    <a:pt x="698" y="17"/>
                  </a:moveTo>
                  <a:lnTo>
                    <a:pt x="0" y="0"/>
                  </a:lnTo>
                  <a:lnTo>
                    <a:pt x="0" y="29"/>
                  </a:lnTo>
                  <a:lnTo>
                    <a:pt x="698" y="17"/>
                  </a:lnTo>
                  <a:close/>
                </a:path>
              </a:pathLst>
            </a:custGeom>
            <a:solidFill>
              <a:srgbClr val="000000"/>
            </a:solidFill>
            <a:ln w="9525">
              <a:noFill/>
              <a:round/>
              <a:headEnd/>
              <a:tailEnd/>
            </a:ln>
          </p:spPr>
          <p:txBody>
            <a:bodyPr/>
            <a:lstStyle/>
            <a:p>
              <a:endParaRPr lang="en-US"/>
            </a:p>
          </p:txBody>
        </p:sp>
        <p:sp>
          <p:nvSpPr>
            <p:cNvPr id="24621" name="Rectangle 147"/>
            <p:cNvSpPr>
              <a:spLocks noChangeArrowheads="1"/>
            </p:cNvSpPr>
            <p:nvPr/>
          </p:nvSpPr>
          <p:spPr bwMode="auto">
            <a:xfrm>
              <a:off x="1551" y="1555"/>
              <a:ext cx="20" cy="296"/>
            </a:xfrm>
            <a:prstGeom prst="rect">
              <a:avLst/>
            </a:prstGeom>
            <a:solidFill>
              <a:srgbClr val="000000"/>
            </a:solidFill>
            <a:ln w="9525">
              <a:noFill/>
              <a:miter lim="800000"/>
              <a:headEnd/>
              <a:tailEnd/>
            </a:ln>
          </p:spPr>
          <p:txBody>
            <a:bodyPr/>
            <a:lstStyle/>
            <a:p>
              <a:endParaRPr lang="en-US" sz="1600"/>
            </a:p>
          </p:txBody>
        </p:sp>
        <p:sp>
          <p:nvSpPr>
            <p:cNvPr id="24622" name="Freeform 148"/>
            <p:cNvSpPr>
              <a:spLocks/>
            </p:cNvSpPr>
            <p:nvPr/>
          </p:nvSpPr>
          <p:spPr bwMode="auto">
            <a:xfrm>
              <a:off x="704" y="1615"/>
              <a:ext cx="505" cy="16"/>
            </a:xfrm>
            <a:custGeom>
              <a:avLst/>
              <a:gdLst>
                <a:gd name="T0" fmla="*/ 286 w 893"/>
                <a:gd name="T1" fmla="*/ 9 h 29"/>
                <a:gd name="T2" fmla="*/ 286 w 893"/>
                <a:gd name="T3" fmla="*/ 0 h 29"/>
                <a:gd name="T4" fmla="*/ 0 w 893"/>
                <a:gd name="T5" fmla="*/ 0 h 29"/>
                <a:gd name="T6" fmla="*/ 7 w 893"/>
                <a:gd name="T7" fmla="*/ 9 h 29"/>
                <a:gd name="T8" fmla="*/ 286 w 893"/>
                <a:gd name="T9" fmla="*/ 9 h 29"/>
                <a:gd name="T10" fmla="*/ 0 60000 65536"/>
                <a:gd name="T11" fmla="*/ 0 60000 65536"/>
                <a:gd name="T12" fmla="*/ 0 60000 65536"/>
                <a:gd name="T13" fmla="*/ 0 60000 65536"/>
                <a:gd name="T14" fmla="*/ 0 60000 65536"/>
                <a:gd name="T15" fmla="*/ 0 w 893"/>
                <a:gd name="T16" fmla="*/ 0 h 29"/>
                <a:gd name="T17" fmla="*/ 893 w 893"/>
                <a:gd name="T18" fmla="*/ 29 h 29"/>
              </a:gdLst>
              <a:ahLst/>
              <a:cxnLst>
                <a:cxn ang="T10">
                  <a:pos x="T0" y="T1"/>
                </a:cxn>
                <a:cxn ang="T11">
                  <a:pos x="T2" y="T3"/>
                </a:cxn>
                <a:cxn ang="T12">
                  <a:pos x="T4" y="T5"/>
                </a:cxn>
                <a:cxn ang="T13">
                  <a:pos x="T6" y="T7"/>
                </a:cxn>
                <a:cxn ang="T14">
                  <a:pos x="T8" y="T9"/>
                </a:cxn>
              </a:cxnLst>
              <a:rect l="T15" t="T16" r="T17" b="T18"/>
              <a:pathLst>
                <a:path w="893" h="29">
                  <a:moveTo>
                    <a:pt x="893" y="29"/>
                  </a:moveTo>
                  <a:lnTo>
                    <a:pt x="893" y="0"/>
                  </a:lnTo>
                  <a:lnTo>
                    <a:pt x="0" y="0"/>
                  </a:lnTo>
                  <a:lnTo>
                    <a:pt x="21" y="29"/>
                  </a:lnTo>
                  <a:lnTo>
                    <a:pt x="893" y="29"/>
                  </a:lnTo>
                  <a:close/>
                </a:path>
              </a:pathLst>
            </a:custGeom>
            <a:solidFill>
              <a:srgbClr val="000000"/>
            </a:solidFill>
            <a:ln w="9525">
              <a:noFill/>
              <a:round/>
              <a:headEnd/>
              <a:tailEnd/>
            </a:ln>
          </p:spPr>
          <p:txBody>
            <a:bodyPr/>
            <a:lstStyle/>
            <a:p>
              <a:endParaRPr lang="en-US"/>
            </a:p>
          </p:txBody>
        </p:sp>
        <p:sp>
          <p:nvSpPr>
            <p:cNvPr id="24623" name="Rectangle 149"/>
            <p:cNvSpPr>
              <a:spLocks noChangeArrowheads="1"/>
            </p:cNvSpPr>
            <p:nvPr/>
          </p:nvSpPr>
          <p:spPr bwMode="auto">
            <a:xfrm>
              <a:off x="1784" y="1628"/>
              <a:ext cx="13" cy="222"/>
            </a:xfrm>
            <a:prstGeom prst="rect">
              <a:avLst/>
            </a:prstGeom>
            <a:solidFill>
              <a:srgbClr val="000000"/>
            </a:solidFill>
            <a:ln w="9525">
              <a:noFill/>
              <a:miter lim="800000"/>
              <a:headEnd/>
              <a:tailEnd/>
            </a:ln>
          </p:spPr>
          <p:txBody>
            <a:bodyPr/>
            <a:lstStyle/>
            <a:p>
              <a:endParaRPr lang="en-US" sz="1600"/>
            </a:p>
          </p:txBody>
        </p:sp>
        <p:sp>
          <p:nvSpPr>
            <p:cNvPr id="24624" name="Rectangle 150"/>
            <p:cNvSpPr>
              <a:spLocks noChangeArrowheads="1"/>
            </p:cNvSpPr>
            <p:nvPr/>
          </p:nvSpPr>
          <p:spPr bwMode="auto">
            <a:xfrm>
              <a:off x="731" y="1628"/>
              <a:ext cx="13" cy="182"/>
            </a:xfrm>
            <a:prstGeom prst="rect">
              <a:avLst/>
            </a:prstGeom>
            <a:solidFill>
              <a:srgbClr val="000000"/>
            </a:solidFill>
            <a:ln w="9525">
              <a:noFill/>
              <a:miter lim="800000"/>
              <a:headEnd/>
              <a:tailEnd/>
            </a:ln>
          </p:spPr>
          <p:txBody>
            <a:bodyPr/>
            <a:lstStyle/>
            <a:p>
              <a:endParaRPr lang="en-US" sz="1600"/>
            </a:p>
          </p:txBody>
        </p:sp>
        <p:sp>
          <p:nvSpPr>
            <p:cNvPr id="24625" name="Freeform 151"/>
            <p:cNvSpPr>
              <a:spLocks/>
            </p:cNvSpPr>
            <p:nvPr/>
          </p:nvSpPr>
          <p:spPr bwMode="auto">
            <a:xfrm>
              <a:off x="702" y="1798"/>
              <a:ext cx="999" cy="22"/>
            </a:xfrm>
            <a:custGeom>
              <a:avLst/>
              <a:gdLst>
                <a:gd name="T0" fmla="*/ 554 w 1768"/>
                <a:gd name="T1" fmla="*/ 13 h 37"/>
                <a:gd name="T2" fmla="*/ 564 w 1768"/>
                <a:gd name="T3" fmla="*/ 0 h 37"/>
                <a:gd name="T4" fmla="*/ 0 w 1768"/>
                <a:gd name="T5" fmla="*/ 0 h 37"/>
                <a:gd name="T6" fmla="*/ 0 w 1768"/>
                <a:gd name="T7" fmla="*/ 13 h 37"/>
                <a:gd name="T8" fmla="*/ 554 w 1768"/>
                <a:gd name="T9" fmla="*/ 13 h 37"/>
                <a:gd name="T10" fmla="*/ 0 60000 65536"/>
                <a:gd name="T11" fmla="*/ 0 60000 65536"/>
                <a:gd name="T12" fmla="*/ 0 60000 65536"/>
                <a:gd name="T13" fmla="*/ 0 60000 65536"/>
                <a:gd name="T14" fmla="*/ 0 60000 65536"/>
                <a:gd name="T15" fmla="*/ 0 w 1768"/>
                <a:gd name="T16" fmla="*/ 0 h 37"/>
                <a:gd name="T17" fmla="*/ 1768 w 1768"/>
                <a:gd name="T18" fmla="*/ 37 h 37"/>
              </a:gdLst>
              <a:ahLst/>
              <a:cxnLst>
                <a:cxn ang="T10">
                  <a:pos x="T0" y="T1"/>
                </a:cxn>
                <a:cxn ang="T11">
                  <a:pos x="T2" y="T3"/>
                </a:cxn>
                <a:cxn ang="T12">
                  <a:pos x="T4" y="T5"/>
                </a:cxn>
                <a:cxn ang="T13">
                  <a:pos x="T6" y="T7"/>
                </a:cxn>
                <a:cxn ang="T14">
                  <a:pos x="T8" y="T9"/>
                </a:cxn>
              </a:cxnLst>
              <a:rect l="T15" t="T16" r="T17" b="T18"/>
              <a:pathLst>
                <a:path w="1768" h="37">
                  <a:moveTo>
                    <a:pt x="1735" y="37"/>
                  </a:moveTo>
                  <a:lnTo>
                    <a:pt x="1768" y="0"/>
                  </a:lnTo>
                  <a:lnTo>
                    <a:pt x="0" y="0"/>
                  </a:lnTo>
                  <a:lnTo>
                    <a:pt x="0" y="37"/>
                  </a:lnTo>
                  <a:lnTo>
                    <a:pt x="1735" y="37"/>
                  </a:lnTo>
                  <a:close/>
                </a:path>
              </a:pathLst>
            </a:custGeom>
            <a:solidFill>
              <a:srgbClr val="000000"/>
            </a:solidFill>
            <a:ln w="9525">
              <a:noFill/>
              <a:round/>
              <a:headEnd/>
              <a:tailEnd/>
            </a:ln>
          </p:spPr>
          <p:txBody>
            <a:bodyPr/>
            <a:lstStyle/>
            <a:p>
              <a:endParaRPr lang="en-US"/>
            </a:p>
          </p:txBody>
        </p:sp>
        <p:sp>
          <p:nvSpPr>
            <p:cNvPr id="24626" name="Freeform 152"/>
            <p:cNvSpPr>
              <a:spLocks/>
            </p:cNvSpPr>
            <p:nvPr/>
          </p:nvSpPr>
          <p:spPr bwMode="auto">
            <a:xfrm>
              <a:off x="1219" y="1326"/>
              <a:ext cx="77" cy="79"/>
            </a:xfrm>
            <a:custGeom>
              <a:avLst/>
              <a:gdLst>
                <a:gd name="T0" fmla="*/ 44 w 135"/>
                <a:gd name="T1" fmla="*/ 8 h 142"/>
                <a:gd name="T2" fmla="*/ 39 w 135"/>
                <a:gd name="T3" fmla="*/ 7 h 142"/>
                <a:gd name="T4" fmla="*/ 33 w 135"/>
                <a:gd name="T5" fmla="*/ 5 h 142"/>
                <a:gd name="T6" fmla="*/ 27 w 135"/>
                <a:gd name="T7" fmla="*/ 3 h 142"/>
                <a:gd name="T8" fmla="*/ 22 w 135"/>
                <a:gd name="T9" fmla="*/ 2 h 142"/>
                <a:gd name="T10" fmla="*/ 17 w 135"/>
                <a:gd name="T11" fmla="*/ 1 h 142"/>
                <a:gd name="T12" fmla="*/ 11 w 135"/>
                <a:gd name="T13" fmla="*/ 0 h 142"/>
                <a:gd name="T14" fmla="*/ 5 w 135"/>
                <a:gd name="T15" fmla="*/ 1 h 142"/>
                <a:gd name="T16" fmla="*/ 0 w 135"/>
                <a:gd name="T17" fmla="*/ 4 h 142"/>
                <a:gd name="T18" fmla="*/ 1 w 135"/>
                <a:gd name="T19" fmla="*/ 12 h 142"/>
                <a:gd name="T20" fmla="*/ 1 w 135"/>
                <a:gd name="T21" fmla="*/ 23 h 142"/>
                <a:gd name="T22" fmla="*/ 2 w 135"/>
                <a:gd name="T23" fmla="*/ 34 h 142"/>
                <a:gd name="T24" fmla="*/ 2 w 135"/>
                <a:gd name="T25" fmla="*/ 44 h 142"/>
                <a:gd name="T26" fmla="*/ 4 w 135"/>
                <a:gd name="T27" fmla="*/ 42 h 142"/>
                <a:gd name="T28" fmla="*/ 6 w 135"/>
                <a:gd name="T29" fmla="*/ 41 h 142"/>
                <a:gd name="T30" fmla="*/ 7 w 135"/>
                <a:gd name="T31" fmla="*/ 40 h 142"/>
                <a:gd name="T32" fmla="*/ 9 w 135"/>
                <a:gd name="T33" fmla="*/ 40 h 142"/>
                <a:gd name="T34" fmla="*/ 8 w 135"/>
                <a:gd name="T35" fmla="*/ 33 h 142"/>
                <a:gd name="T36" fmla="*/ 7 w 135"/>
                <a:gd name="T37" fmla="*/ 25 h 142"/>
                <a:gd name="T38" fmla="*/ 6 w 135"/>
                <a:gd name="T39" fmla="*/ 17 h 142"/>
                <a:gd name="T40" fmla="*/ 5 w 135"/>
                <a:gd name="T41" fmla="*/ 11 h 142"/>
                <a:gd name="T42" fmla="*/ 10 w 135"/>
                <a:gd name="T43" fmla="*/ 8 h 142"/>
                <a:gd name="T44" fmla="*/ 14 w 135"/>
                <a:gd name="T45" fmla="*/ 6 h 142"/>
                <a:gd name="T46" fmla="*/ 19 w 135"/>
                <a:gd name="T47" fmla="*/ 6 h 142"/>
                <a:gd name="T48" fmla="*/ 24 w 135"/>
                <a:gd name="T49" fmla="*/ 6 h 142"/>
                <a:gd name="T50" fmla="*/ 29 w 135"/>
                <a:gd name="T51" fmla="*/ 7 h 142"/>
                <a:gd name="T52" fmla="*/ 34 w 135"/>
                <a:gd name="T53" fmla="*/ 7 h 142"/>
                <a:gd name="T54" fmla="*/ 39 w 135"/>
                <a:gd name="T55" fmla="*/ 8 h 142"/>
                <a:gd name="T56" fmla="*/ 44 w 135"/>
                <a:gd name="T57" fmla="*/ 8 h 1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142"/>
                <a:gd name="T89" fmla="*/ 135 w 135"/>
                <a:gd name="T90" fmla="*/ 142 h 1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142">
                  <a:moveTo>
                    <a:pt x="135" y="26"/>
                  </a:moveTo>
                  <a:lnTo>
                    <a:pt x="119" y="21"/>
                  </a:lnTo>
                  <a:lnTo>
                    <a:pt x="102" y="16"/>
                  </a:lnTo>
                  <a:lnTo>
                    <a:pt x="85" y="11"/>
                  </a:lnTo>
                  <a:lnTo>
                    <a:pt x="67" y="5"/>
                  </a:lnTo>
                  <a:lnTo>
                    <a:pt x="50" y="1"/>
                  </a:lnTo>
                  <a:lnTo>
                    <a:pt x="33" y="0"/>
                  </a:lnTo>
                  <a:lnTo>
                    <a:pt x="16" y="4"/>
                  </a:lnTo>
                  <a:lnTo>
                    <a:pt x="0" y="12"/>
                  </a:lnTo>
                  <a:lnTo>
                    <a:pt x="1" y="40"/>
                  </a:lnTo>
                  <a:lnTo>
                    <a:pt x="3" y="76"/>
                  </a:lnTo>
                  <a:lnTo>
                    <a:pt x="5" y="112"/>
                  </a:lnTo>
                  <a:lnTo>
                    <a:pt x="6" y="142"/>
                  </a:lnTo>
                  <a:lnTo>
                    <a:pt x="12" y="137"/>
                  </a:lnTo>
                  <a:lnTo>
                    <a:pt x="17" y="133"/>
                  </a:lnTo>
                  <a:lnTo>
                    <a:pt x="23" y="130"/>
                  </a:lnTo>
                  <a:lnTo>
                    <a:pt x="27" y="128"/>
                  </a:lnTo>
                  <a:lnTo>
                    <a:pt x="25" y="106"/>
                  </a:lnTo>
                  <a:lnTo>
                    <a:pt x="21" y="81"/>
                  </a:lnTo>
                  <a:lnTo>
                    <a:pt x="18" y="55"/>
                  </a:lnTo>
                  <a:lnTo>
                    <a:pt x="16" y="35"/>
                  </a:lnTo>
                  <a:lnTo>
                    <a:pt x="29" y="26"/>
                  </a:lnTo>
                  <a:lnTo>
                    <a:pt x="43" y="20"/>
                  </a:lnTo>
                  <a:lnTo>
                    <a:pt x="58" y="19"/>
                  </a:lnTo>
                  <a:lnTo>
                    <a:pt x="74" y="20"/>
                  </a:lnTo>
                  <a:lnTo>
                    <a:pt x="89" y="21"/>
                  </a:lnTo>
                  <a:lnTo>
                    <a:pt x="104" y="24"/>
                  </a:lnTo>
                  <a:lnTo>
                    <a:pt x="120" y="26"/>
                  </a:lnTo>
                  <a:lnTo>
                    <a:pt x="135" y="26"/>
                  </a:lnTo>
                  <a:close/>
                </a:path>
              </a:pathLst>
            </a:custGeom>
            <a:solidFill>
              <a:srgbClr val="000000"/>
            </a:solidFill>
            <a:ln w="9525">
              <a:noFill/>
              <a:round/>
              <a:headEnd/>
              <a:tailEnd/>
            </a:ln>
          </p:spPr>
          <p:txBody>
            <a:bodyPr/>
            <a:lstStyle/>
            <a:p>
              <a:endParaRPr lang="en-US"/>
            </a:p>
          </p:txBody>
        </p:sp>
        <p:sp>
          <p:nvSpPr>
            <p:cNvPr id="24627" name="Freeform 153"/>
            <p:cNvSpPr>
              <a:spLocks/>
            </p:cNvSpPr>
            <p:nvPr/>
          </p:nvSpPr>
          <p:spPr bwMode="auto">
            <a:xfrm>
              <a:off x="1253" y="1335"/>
              <a:ext cx="81" cy="76"/>
            </a:xfrm>
            <a:custGeom>
              <a:avLst/>
              <a:gdLst>
                <a:gd name="T0" fmla="*/ 43 w 144"/>
                <a:gd name="T1" fmla="*/ 0 h 135"/>
                <a:gd name="T2" fmla="*/ 41 w 144"/>
                <a:gd name="T3" fmla="*/ 1 h 135"/>
                <a:gd name="T4" fmla="*/ 38 w 144"/>
                <a:gd name="T5" fmla="*/ 2 h 135"/>
                <a:gd name="T6" fmla="*/ 36 w 144"/>
                <a:gd name="T7" fmla="*/ 3 h 135"/>
                <a:gd name="T8" fmla="*/ 34 w 144"/>
                <a:gd name="T9" fmla="*/ 3 h 135"/>
                <a:gd name="T10" fmla="*/ 34 w 144"/>
                <a:gd name="T11" fmla="*/ 11 h 135"/>
                <a:gd name="T12" fmla="*/ 36 w 144"/>
                <a:gd name="T13" fmla="*/ 19 h 135"/>
                <a:gd name="T14" fmla="*/ 39 w 144"/>
                <a:gd name="T15" fmla="*/ 26 h 135"/>
                <a:gd name="T16" fmla="*/ 40 w 144"/>
                <a:gd name="T17" fmla="*/ 32 h 135"/>
                <a:gd name="T18" fmla="*/ 35 w 144"/>
                <a:gd name="T19" fmla="*/ 34 h 135"/>
                <a:gd name="T20" fmla="*/ 30 w 144"/>
                <a:gd name="T21" fmla="*/ 35 h 135"/>
                <a:gd name="T22" fmla="*/ 25 w 144"/>
                <a:gd name="T23" fmla="*/ 35 h 135"/>
                <a:gd name="T24" fmla="*/ 20 w 144"/>
                <a:gd name="T25" fmla="*/ 34 h 135"/>
                <a:gd name="T26" fmla="*/ 15 w 144"/>
                <a:gd name="T27" fmla="*/ 33 h 135"/>
                <a:gd name="T28" fmla="*/ 10 w 144"/>
                <a:gd name="T29" fmla="*/ 33 h 135"/>
                <a:gd name="T30" fmla="*/ 5 w 144"/>
                <a:gd name="T31" fmla="*/ 33 h 135"/>
                <a:gd name="T32" fmla="*/ 0 w 144"/>
                <a:gd name="T33" fmla="*/ 34 h 135"/>
                <a:gd name="T34" fmla="*/ 6 w 144"/>
                <a:gd name="T35" fmla="*/ 34 h 135"/>
                <a:gd name="T36" fmla="*/ 11 w 144"/>
                <a:gd name="T37" fmla="*/ 36 h 135"/>
                <a:gd name="T38" fmla="*/ 17 w 144"/>
                <a:gd name="T39" fmla="*/ 38 h 135"/>
                <a:gd name="T40" fmla="*/ 23 w 144"/>
                <a:gd name="T41" fmla="*/ 40 h 135"/>
                <a:gd name="T42" fmla="*/ 29 w 144"/>
                <a:gd name="T43" fmla="*/ 42 h 135"/>
                <a:gd name="T44" fmla="*/ 34 w 144"/>
                <a:gd name="T45" fmla="*/ 43 h 135"/>
                <a:gd name="T46" fmla="*/ 40 w 144"/>
                <a:gd name="T47" fmla="*/ 43 h 135"/>
                <a:gd name="T48" fmla="*/ 46 w 144"/>
                <a:gd name="T49" fmla="*/ 41 h 135"/>
                <a:gd name="T50" fmla="*/ 45 w 144"/>
                <a:gd name="T51" fmla="*/ 37 h 135"/>
                <a:gd name="T52" fmla="*/ 44 w 144"/>
                <a:gd name="T53" fmla="*/ 32 h 135"/>
                <a:gd name="T54" fmla="*/ 42 w 144"/>
                <a:gd name="T55" fmla="*/ 26 h 135"/>
                <a:gd name="T56" fmla="*/ 41 w 144"/>
                <a:gd name="T57" fmla="*/ 21 h 135"/>
                <a:gd name="T58" fmla="*/ 40 w 144"/>
                <a:gd name="T59" fmla="*/ 15 h 135"/>
                <a:gd name="T60" fmla="*/ 39 w 144"/>
                <a:gd name="T61" fmla="*/ 9 h 135"/>
                <a:gd name="T62" fmla="*/ 40 w 144"/>
                <a:gd name="T63" fmla="*/ 4 h 135"/>
                <a:gd name="T64" fmla="*/ 43 w 144"/>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4"/>
                <a:gd name="T100" fmla="*/ 0 h 135"/>
                <a:gd name="T101" fmla="*/ 144 w 144"/>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4" h="135">
                  <a:moveTo>
                    <a:pt x="135" y="0"/>
                  </a:moveTo>
                  <a:lnTo>
                    <a:pt x="128" y="4"/>
                  </a:lnTo>
                  <a:lnTo>
                    <a:pt x="121" y="7"/>
                  </a:lnTo>
                  <a:lnTo>
                    <a:pt x="114" y="10"/>
                  </a:lnTo>
                  <a:lnTo>
                    <a:pt x="108" y="11"/>
                  </a:lnTo>
                  <a:lnTo>
                    <a:pt x="109" y="33"/>
                  </a:lnTo>
                  <a:lnTo>
                    <a:pt x="114" y="58"/>
                  </a:lnTo>
                  <a:lnTo>
                    <a:pt x="123" y="82"/>
                  </a:lnTo>
                  <a:lnTo>
                    <a:pt x="127" y="102"/>
                  </a:lnTo>
                  <a:lnTo>
                    <a:pt x="112" y="109"/>
                  </a:lnTo>
                  <a:lnTo>
                    <a:pt x="96" y="111"/>
                  </a:lnTo>
                  <a:lnTo>
                    <a:pt x="80" y="110"/>
                  </a:lnTo>
                  <a:lnTo>
                    <a:pt x="64" y="107"/>
                  </a:lnTo>
                  <a:lnTo>
                    <a:pt x="48" y="105"/>
                  </a:lnTo>
                  <a:lnTo>
                    <a:pt x="32" y="103"/>
                  </a:lnTo>
                  <a:lnTo>
                    <a:pt x="15" y="103"/>
                  </a:lnTo>
                  <a:lnTo>
                    <a:pt x="0" y="106"/>
                  </a:lnTo>
                  <a:lnTo>
                    <a:pt x="18" y="109"/>
                  </a:lnTo>
                  <a:lnTo>
                    <a:pt x="35" y="113"/>
                  </a:lnTo>
                  <a:lnTo>
                    <a:pt x="53" y="120"/>
                  </a:lnTo>
                  <a:lnTo>
                    <a:pt x="72" y="126"/>
                  </a:lnTo>
                  <a:lnTo>
                    <a:pt x="90" y="132"/>
                  </a:lnTo>
                  <a:lnTo>
                    <a:pt x="109" y="135"/>
                  </a:lnTo>
                  <a:lnTo>
                    <a:pt x="127" y="135"/>
                  </a:lnTo>
                  <a:lnTo>
                    <a:pt x="144" y="130"/>
                  </a:lnTo>
                  <a:lnTo>
                    <a:pt x="143" y="117"/>
                  </a:lnTo>
                  <a:lnTo>
                    <a:pt x="139" y="101"/>
                  </a:lnTo>
                  <a:lnTo>
                    <a:pt x="134" y="83"/>
                  </a:lnTo>
                  <a:lnTo>
                    <a:pt x="129" y="65"/>
                  </a:lnTo>
                  <a:lnTo>
                    <a:pt x="126" y="46"/>
                  </a:lnTo>
                  <a:lnTo>
                    <a:pt x="125" y="29"/>
                  </a:lnTo>
                  <a:lnTo>
                    <a:pt x="127" y="13"/>
                  </a:lnTo>
                  <a:lnTo>
                    <a:pt x="135" y="0"/>
                  </a:lnTo>
                  <a:close/>
                </a:path>
              </a:pathLst>
            </a:custGeom>
            <a:solidFill>
              <a:srgbClr val="000000"/>
            </a:solidFill>
            <a:ln w="9525">
              <a:noFill/>
              <a:round/>
              <a:headEnd/>
              <a:tailEnd/>
            </a:ln>
          </p:spPr>
          <p:txBody>
            <a:bodyPr/>
            <a:lstStyle/>
            <a:p>
              <a:endParaRPr lang="en-US"/>
            </a:p>
          </p:txBody>
        </p:sp>
        <p:sp>
          <p:nvSpPr>
            <p:cNvPr id="24628" name="Freeform 154"/>
            <p:cNvSpPr>
              <a:spLocks/>
            </p:cNvSpPr>
            <p:nvPr/>
          </p:nvSpPr>
          <p:spPr bwMode="auto">
            <a:xfrm>
              <a:off x="1228" y="1336"/>
              <a:ext cx="96" cy="63"/>
            </a:xfrm>
            <a:custGeom>
              <a:avLst/>
              <a:gdLst>
                <a:gd name="T0" fmla="*/ 54 w 170"/>
                <a:gd name="T1" fmla="*/ 33 h 109"/>
                <a:gd name="T2" fmla="*/ 53 w 170"/>
                <a:gd name="T3" fmla="*/ 27 h 109"/>
                <a:gd name="T4" fmla="*/ 50 w 170"/>
                <a:gd name="T5" fmla="*/ 18 h 109"/>
                <a:gd name="T6" fmla="*/ 49 w 170"/>
                <a:gd name="T7" fmla="*/ 10 h 109"/>
                <a:gd name="T8" fmla="*/ 48 w 170"/>
                <a:gd name="T9" fmla="*/ 3 h 109"/>
                <a:gd name="T10" fmla="*/ 45 w 170"/>
                <a:gd name="T11" fmla="*/ 3 h 109"/>
                <a:gd name="T12" fmla="*/ 43 w 170"/>
                <a:gd name="T13" fmla="*/ 3 h 109"/>
                <a:gd name="T14" fmla="*/ 41 w 170"/>
                <a:gd name="T15" fmla="*/ 3 h 109"/>
                <a:gd name="T16" fmla="*/ 38 w 170"/>
                <a:gd name="T17" fmla="*/ 2 h 109"/>
                <a:gd name="T18" fmla="*/ 33 w 170"/>
                <a:gd name="T19" fmla="*/ 2 h 109"/>
                <a:gd name="T20" fmla="*/ 28 w 170"/>
                <a:gd name="T21" fmla="*/ 2 h 109"/>
                <a:gd name="T22" fmla="*/ 23 w 170"/>
                <a:gd name="T23" fmla="*/ 1 h 109"/>
                <a:gd name="T24" fmla="*/ 19 w 170"/>
                <a:gd name="T25" fmla="*/ 1 h 109"/>
                <a:gd name="T26" fmla="*/ 14 w 170"/>
                <a:gd name="T27" fmla="*/ 0 h 109"/>
                <a:gd name="T28" fmla="*/ 8 w 170"/>
                <a:gd name="T29" fmla="*/ 1 h 109"/>
                <a:gd name="T30" fmla="*/ 4 w 170"/>
                <a:gd name="T31" fmla="*/ 2 h 109"/>
                <a:gd name="T32" fmla="*/ 0 w 170"/>
                <a:gd name="T33" fmla="*/ 5 h 109"/>
                <a:gd name="T34" fmla="*/ 1 w 170"/>
                <a:gd name="T35" fmla="*/ 12 h 109"/>
                <a:gd name="T36" fmla="*/ 2 w 170"/>
                <a:gd name="T37" fmla="*/ 21 h 109"/>
                <a:gd name="T38" fmla="*/ 3 w 170"/>
                <a:gd name="T39" fmla="*/ 29 h 109"/>
                <a:gd name="T40" fmla="*/ 3 w 170"/>
                <a:gd name="T41" fmla="*/ 36 h 109"/>
                <a:gd name="T42" fmla="*/ 6 w 170"/>
                <a:gd name="T43" fmla="*/ 35 h 109"/>
                <a:gd name="T44" fmla="*/ 8 w 170"/>
                <a:gd name="T45" fmla="*/ 35 h 109"/>
                <a:gd name="T46" fmla="*/ 11 w 170"/>
                <a:gd name="T47" fmla="*/ 35 h 109"/>
                <a:gd name="T48" fmla="*/ 14 w 170"/>
                <a:gd name="T49" fmla="*/ 35 h 109"/>
                <a:gd name="T50" fmla="*/ 19 w 170"/>
                <a:gd name="T51" fmla="*/ 34 h 109"/>
                <a:gd name="T52" fmla="*/ 24 w 170"/>
                <a:gd name="T53" fmla="*/ 34 h 109"/>
                <a:gd name="T54" fmla="*/ 29 w 170"/>
                <a:gd name="T55" fmla="*/ 34 h 109"/>
                <a:gd name="T56" fmla="*/ 34 w 170"/>
                <a:gd name="T57" fmla="*/ 35 h 109"/>
                <a:gd name="T58" fmla="*/ 39 w 170"/>
                <a:gd name="T59" fmla="*/ 36 h 109"/>
                <a:gd name="T60" fmla="*/ 44 w 170"/>
                <a:gd name="T61" fmla="*/ 36 h 109"/>
                <a:gd name="T62" fmla="*/ 50 w 170"/>
                <a:gd name="T63" fmla="*/ 35 h 109"/>
                <a:gd name="T64" fmla="*/ 54 w 170"/>
                <a:gd name="T65" fmla="*/ 33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0"/>
                <a:gd name="T100" fmla="*/ 0 h 109"/>
                <a:gd name="T101" fmla="*/ 170 w 170"/>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0" h="109">
                  <a:moveTo>
                    <a:pt x="170" y="99"/>
                  </a:moveTo>
                  <a:lnTo>
                    <a:pt x="166" y="79"/>
                  </a:lnTo>
                  <a:lnTo>
                    <a:pt x="157" y="55"/>
                  </a:lnTo>
                  <a:lnTo>
                    <a:pt x="152" y="30"/>
                  </a:lnTo>
                  <a:lnTo>
                    <a:pt x="151" y="8"/>
                  </a:lnTo>
                  <a:lnTo>
                    <a:pt x="142" y="9"/>
                  </a:lnTo>
                  <a:lnTo>
                    <a:pt x="136" y="9"/>
                  </a:lnTo>
                  <a:lnTo>
                    <a:pt x="128" y="8"/>
                  </a:lnTo>
                  <a:lnTo>
                    <a:pt x="119" y="7"/>
                  </a:lnTo>
                  <a:lnTo>
                    <a:pt x="104" y="7"/>
                  </a:lnTo>
                  <a:lnTo>
                    <a:pt x="88" y="5"/>
                  </a:lnTo>
                  <a:lnTo>
                    <a:pt x="73" y="2"/>
                  </a:lnTo>
                  <a:lnTo>
                    <a:pt x="58" y="1"/>
                  </a:lnTo>
                  <a:lnTo>
                    <a:pt x="42" y="0"/>
                  </a:lnTo>
                  <a:lnTo>
                    <a:pt x="27" y="1"/>
                  </a:lnTo>
                  <a:lnTo>
                    <a:pt x="13" y="7"/>
                  </a:lnTo>
                  <a:lnTo>
                    <a:pt x="0" y="16"/>
                  </a:lnTo>
                  <a:lnTo>
                    <a:pt x="2" y="36"/>
                  </a:lnTo>
                  <a:lnTo>
                    <a:pt x="5" y="62"/>
                  </a:lnTo>
                  <a:lnTo>
                    <a:pt x="9" y="87"/>
                  </a:lnTo>
                  <a:lnTo>
                    <a:pt x="11" y="109"/>
                  </a:lnTo>
                  <a:lnTo>
                    <a:pt x="19" y="106"/>
                  </a:lnTo>
                  <a:lnTo>
                    <a:pt x="27" y="104"/>
                  </a:lnTo>
                  <a:lnTo>
                    <a:pt x="35" y="103"/>
                  </a:lnTo>
                  <a:lnTo>
                    <a:pt x="43" y="103"/>
                  </a:lnTo>
                  <a:lnTo>
                    <a:pt x="58" y="100"/>
                  </a:lnTo>
                  <a:lnTo>
                    <a:pt x="75" y="100"/>
                  </a:lnTo>
                  <a:lnTo>
                    <a:pt x="91" y="102"/>
                  </a:lnTo>
                  <a:lnTo>
                    <a:pt x="107" y="104"/>
                  </a:lnTo>
                  <a:lnTo>
                    <a:pt x="123" y="107"/>
                  </a:lnTo>
                  <a:lnTo>
                    <a:pt x="139" y="108"/>
                  </a:lnTo>
                  <a:lnTo>
                    <a:pt x="155" y="106"/>
                  </a:lnTo>
                  <a:lnTo>
                    <a:pt x="170" y="99"/>
                  </a:lnTo>
                  <a:close/>
                </a:path>
              </a:pathLst>
            </a:custGeom>
            <a:solidFill>
              <a:srgbClr val="FFFFFF"/>
            </a:solidFill>
            <a:ln w="9525">
              <a:noFill/>
              <a:round/>
              <a:headEnd/>
              <a:tailEnd/>
            </a:ln>
          </p:spPr>
          <p:txBody>
            <a:bodyPr/>
            <a:lstStyle/>
            <a:p>
              <a:endParaRPr lang="en-US"/>
            </a:p>
          </p:txBody>
        </p:sp>
        <p:sp>
          <p:nvSpPr>
            <p:cNvPr id="24629" name="Freeform 155"/>
            <p:cNvSpPr>
              <a:spLocks/>
            </p:cNvSpPr>
            <p:nvPr/>
          </p:nvSpPr>
          <p:spPr bwMode="auto">
            <a:xfrm>
              <a:off x="1119" y="1843"/>
              <a:ext cx="682" cy="20"/>
            </a:xfrm>
            <a:custGeom>
              <a:avLst/>
              <a:gdLst>
                <a:gd name="T0" fmla="*/ 384 w 1210"/>
                <a:gd name="T1" fmla="*/ 7 h 36"/>
                <a:gd name="T2" fmla="*/ 0 w 1210"/>
                <a:gd name="T3" fmla="*/ 0 h 36"/>
                <a:gd name="T4" fmla="*/ 0 w 1210"/>
                <a:gd name="T5" fmla="*/ 11 h 36"/>
                <a:gd name="T6" fmla="*/ 384 w 1210"/>
                <a:gd name="T7" fmla="*/ 7 h 36"/>
                <a:gd name="T8" fmla="*/ 0 60000 65536"/>
                <a:gd name="T9" fmla="*/ 0 60000 65536"/>
                <a:gd name="T10" fmla="*/ 0 60000 65536"/>
                <a:gd name="T11" fmla="*/ 0 60000 65536"/>
                <a:gd name="T12" fmla="*/ 0 w 1210"/>
                <a:gd name="T13" fmla="*/ 0 h 36"/>
                <a:gd name="T14" fmla="*/ 1210 w 1210"/>
                <a:gd name="T15" fmla="*/ 36 h 36"/>
              </a:gdLst>
              <a:ahLst/>
              <a:cxnLst>
                <a:cxn ang="T8">
                  <a:pos x="T0" y="T1"/>
                </a:cxn>
                <a:cxn ang="T9">
                  <a:pos x="T2" y="T3"/>
                </a:cxn>
                <a:cxn ang="T10">
                  <a:pos x="T4" y="T5"/>
                </a:cxn>
                <a:cxn ang="T11">
                  <a:pos x="T6" y="T7"/>
                </a:cxn>
              </a:cxnLst>
              <a:rect l="T12" t="T13" r="T14" b="T15"/>
              <a:pathLst>
                <a:path w="1210" h="36">
                  <a:moveTo>
                    <a:pt x="1210" y="24"/>
                  </a:moveTo>
                  <a:lnTo>
                    <a:pt x="0" y="0"/>
                  </a:lnTo>
                  <a:lnTo>
                    <a:pt x="0" y="36"/>
                  </a:lnTo>
                  <a:lnTo>
                    <a:pt x="1210" y="24"/>
                  </a:lnTo>
                  <a:close/>
                </a:path>
              </a:pathLst>
            </a:custGeom>
            <a:solidFill>
              <a:srgbClr val="000000"/>
            </a:solidFill>
            <a:ln w="9525">
              <a:noFill/>
              <a:round/>
              <a:headEnd/>
              <a:tailEnd/>
            </a:ln>
          </p:spPr>
          <p:txBody>
            <a:bodyPr/>
            <a:lstStyle/>
            <a:p>
              <a:endParaRPr lang="en-US"/>
            </a:p>
          </p:txBody>
        </p:sp>
        <p:sp>
          <p:nvSpPr>
            <p:cNvPr id="24630" name="Rectangle 156"/>
            <p:cNvSpPr>
              <a:spLocks noChangeArrowheads="1"/>
            </p:cNvSpPr>
            <p:nvPr/>
          </p:nvSpPr>
          <p:spPr bwMode="auto">
            <a:xfrm>
              <a:off x="827" y="1896"/>
              <a:ext cx="636" cy="17"/>
            </a:xfrm>
            <a:prstGeom prst="rect">
              <a:avLst/>
            </a:prstGeom>
            <a:solidFill>
              <a:srgbClr val="000000"/>
            </a:solidFill>
            <a:ln w="9525">
              <a:noFill/>
              <a:miter lim="800000"/>
              <a:headEnd/>
              <a:tailEnd/>
            </a:ln>
          </p:spPr>
          <p:txBody>
            <a:bodyPr/>
            <a:lstStyle/>
            <a:p>
              <a:endParaRPr lang="en-US" sz="1600"/>
            </a:p>
          </p:txBody>
        </p:sp>
        <p:sp>
          <p:nvSpPr>
            <p:cNvPr id="24631" name="Rectangle 157"/>
            <p:cNvSpPr>
              <a:spLocks noChangeArrowheads="1"/>
            </p:cNvSpPr>
            <p:nvPr/>
          </p:nvSpPr>
          <p:spPr bwMode="auto">
            <a:xfrm>
              <a:off x="1347" y="1931"/>
              <a:ext cx="341" cy="8"/>
            </a:xfrm>
            <a:prstGeom prst="rect">
              <a:avLst/>
            </a:prstGeom>
            <a:solidFill>
              <a:srgbClr val="000000"/>
            </a:solidFill>
            <a:ln w="9525">
              <a:noFill/>
              <a:miter lim="800000"/>
              <a:headEnd/>
              <a:tailEnd/>
            </a:ln>
          </p:spPr>
          <p:txBody>
            <a:bodyPr/>
            <a:lstStyle/>
            <a:p>
              <a:endParaRPr lang="en-US" sz="1600"/>
            </a:p>
          </p:txBody>
        </p:sp>
        <p:sp>
          <p:nvSpPr>
            <p:cNvPr id="24632" name="Freeform 158"/>
            <p:cNvSpPr>
              <a:spLocks/>
            </p:cNvSpPr>
            <p:nvPr/>
          </p:nvSpPr>
          <p:spPr bwMode="auto">
            <a:xfrm>
              <a:off x="1110" y="1683"/>
              <a:ext cx="28" cy="31"/>
            </a:xfrm>
            <a:custGeom>
              <a:avLst/>
              <a:gdLst>
                <a:gd name="T0" fmla="*/ 16 w 49"/>
                <a:gd name="T1" fmla="*/ 15 h 55"/>
                <a:gd name="T2" fmla="*/ 14 w 49"/>
                <a:gd name="T3" fmla="*/ 0 h 55"/>
                <a:gd name="T4" fmla="*/ 0 w 49"/>
                <a:gd name="T5" fmla="*/ 2 h 55"/>
                <a:gd name="T6" fmla="*/ 2 w 49"/>
                <a:gd name="T7" fmla="*/ 17 h 55"/>
                <a:gd name="T8" fmla="*/ 16 w 49"/>
                <a:gd name="T9" fmla="*/ 15 h 55"/>
                <a:gd name="T10" fmla="*/ 0 60000 65536"/>
                <a:gd name="T11" fmla="*/ 0 60000 65536"/>
                <a:gd name="T12" fmla="*/ 0 60000 65536"/>
                <a:gd name="T13" fmla="*/ 0 60000 65536"/>
                <a:gd name="T14" fmla="*/ 0 60000 65536"/>
                <a:gd name="T15" fmla="*/ 0 w 49"/>
                <a:gd name="T16" fmla="*/ 0 h 55"/>
                <a:gd name="T17" fmla="*/ 49 w 49"/>
                <a:gd name="T18" fmla="*/ 55 h 55"/>
              </a:gdLst>
              <a:ahLst/>
              <a:cxnLst>
                <a:cxn ang="T10">
                  <a:pos x="T0" y="T1"/>
                </a:cxn>
                <a:cxn ang="T11">
                  <a:pos x="T2" y="T3"/>
                </a:cxn>
                <a:cxn ang="T12">
                  <a:pos x="T4" y="T5"/>
                </a:cxn>
                <a:cxn ang="T13">
                  <a:pos x="T6" y="T7"/>
                </a:cxn>
                <a:cxn ang="T14">
                  <a:pos x="T8" y="T9"/>
                </a:cxn>
              </a:cxnLst>
              <a:rect l="T15" t="T16" r="T17" b="T18"/>
              <a:pathLst>
                <a:path w="49" h="55">
                  <a:moveTo>
                    <a:pt x="49" y="48"/>
                  </a:moveTo>
                  <a:lnTo>
                    <a:pt x="42" y="0"/>
                  </a:lnTo>
                  <a:lnTo>
                    <a:pt x="0" y="7"/>
                  </a:lnTo>
                  <a:lnTo>
                    <a:pt x="7" y="55"/>
                  </a:lnTo>
                  <a:lnTo>
                    <a:pt x="49" y="48"/>
                  </a:lnTo>
                  <a:close/>
                </a:path>
              </a:pathLst>
            </a:custGeom>
            <a:solidFill>
              <a:srgbClr val="FFFFFF"/>
            </a:solidFill>
            <a:ln w="9525">
              <a:noFill/>
              <a:round/>
              <a:headEnd/>
              <a:tailEnd/>
            </a:ln>
          </p:spPr>
          <p:txBody>
            <a:bodyPr/>
            <a:lstStyle/>
            <a:p>
              <a:endParaRPr lang="en-US"/>
            </a:p>
          </p:txBody>
        </p:sp>
        <p:sp>
          <p:nvSpPr>
            <p:cNvPr id="24633" name="Freeform 159"/>
            <p:cNvSpPr>
              <a:spLocks/>
            </p:cNvSpPr>
            <p:nvPr/>
          </p:nvSpPr>
          <p:spPr bwMode="auto">
            <a:xfrm>
              <a:off x="1616" y="1713"/>
              <a:ext cx="27" cy="31"/>
            </a:xfrm>
            <a:custGeom>
              <a:avLst/>
              <a:gdLst>
                <a:gd name="T0" fmla="*/ 13 w 48"/>
                <a:gd name="T1" fmla="*/ 18 h 54"/>
                <a:gd name="T2" fmla="*/ 15 w 48"/>
                <a:gd name="T3" fmla="*/ 2 h 54"/>
                <a:gd name="T4" fmla="*/ 2 w 48"/>
                <a:gd name="T5" fmla="*/ 0 h 54"/>
                <a:gd name="T6" fmla="*/ 0 w 48"/>
                <a:gd name="T7" fmla="*/ 16 h 54"/>
                <a:gd name="T8" fmla="*/ 13 w 48"/>
                <a:gd name="T9" fmla="*/ 18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1" y="54"/>
                  </a:moveTo>
                  <a:lnTo>
                    <a:pt x="48" y="6"/>
                  </a:lnTo>
                  <a:lnTo>
                    <a:pt x="6" y="0"/>
                  </a:lnTo>
                  <a:lnTo>
                    <a:pt x="0" y="48"/>
                  </a:lnTo>
                  <a:lnTo>
                    <a:pt x="41" y="54"/>
                  </a:lnTo>
                  <a:close/>
                </a:path>
              </a:pathLst>
            </a:custGeom>
            <a:solidFill>
              <a:srgbClr val="FFFFFF"/>
            </a:solidFill>
            <a:ln w="9525">
              <a:noFill/>
              <a:round/>
              <a:headEnd/>
              <a:tailEnd/>
            </a:ln>
          </p:spPr>
          <p:txBody>
            <a:bodyPr/>
            <a:lstStyle/>
            <a:p>
              <a:endParaRPr lang="en-US"/>
            </a:p>
          </p:txBody>
        </p:sp>
        <p:sp>
          <p:nvSpPr>
            <p:cNvPr id="24634" name="Freeform 160"/>
            <p:cNvSpPr>
              <a:spLocks/>
            </p:cNvSpPr>
            <p:nvPr/>
          </p:nvSpPr>
          <p:spPr bwMode="auto">
            <a:xfrm>
              <a:off x="1720" y="1686"/>
              <a:ext cx="28" cy="31"/>
            </a:xfrm>
            <a:custGeom>
              <a:avLst/>
              <a:gdLst>
                <a:gd name="T0" fmla="*/ 14 w 48"/>
                <a:gd name="T1" fmla="*/ 18 h 54"/>
                <a:gd name="T2" fmla="*/ 16 w 48"/>
                <a:gd name="T3" fmla="*/ 2 h 54"/>
                <a:gd name="T4" fmla="*/ 2 w 48"/>
                <a:gd name="T5" fmla="*/ 0 h 54"/>
                <a:gd name="T6" fmla="*/ 0 w 48"/>
                <a:gd name="T7" fmla="*/ 16 h 54"/>
                <a:gd name="T8" fmla="*/ 14 w 48"/>
                <a:gd name="T9" fmla="*/ 18 h 54"/>
                <a:gd name="T10" fmla="*/ 0 60000 65536"/>
                <a:gd name="T11" fmla="*/ 0 60000 65536"/>
                <a:gd name="T12" fmla="*/ 0 60000 65536"/>
                <a:gd name="T13" fmla="*/ 0 60000 65536"/>
                <a:gd name="T14" fmla="*/ 0 60000 65536"/>
                <a:gd name="T15" fmla="*/ 0 w 48"/>
                <a:gd name="T16" fmla="*/ 0 h 54"/>
                <a:gd name="T17" fmla="*/ 48 w 48"/>
                <a:gd name="T18" fmla="*/ 54 h 54"/>
              </a:gdLst>
              <a:ahLst/>
              <a:cxnLst>
                <a:cxn ang="T10">
                  <a:pos x="T0" y="T1"/>
                </a:cxn>
                <a:cxn ang="T11">
                  <a:pos x="T2" y="T3"/>
                </a:cxn>
                <a:cxn ang="T12">
                  <a:pos x="T4" y="T5"/>
                </a:cxn>
                <a:cxn ang="T13">
                  <a:pos x="T6" y="T7"/>
                </a:cxn>
                <a:cxn ang="T14">
                  <a:pos x="T8" y="T9"/>
                </a:cxn>
              </a:cxnLst>
              <a:rect l="T15" t="T16" r="T17" b="T18"/>
              <a:pathLst>
                <a:path w="48" h="54">
                  <a:moveTo>
                    <a:pt x="41" y="54"/>
                  </a:moveTo>
                  <a:lnTo>
                    <a:pt x="48" y="6"/>
                  </a:lnTo>
                  <a:lnTo>
                    <a:pt x="7" y="0"/>
                  </a:lnTo>
                  <a:lnTo>
                    <a:pt x="0" y="48"/>
                  </a:lnTo>
                  <a:lnTo>
                    <a:pt x="41" y="54"/>
                  </a:lnTo>
                  <a:close/>
                </a:path>
              </a:pathLst>
            </a:custGeom>
            <a:solidFill>
              <a:srgbClr val="FFFFFF"/>
            </a:solidFill>
            <a:ln w="9525">
              <a:noFill/>
              <a:round/>
              <a:headEnd/>
              <a:tailEnd/>
            </a:ln>
          </p:spPr>
          <p:txBody>
            <a:bodyPr/>
            <a:lstStyle/>
            <a:p>
              <a:endParaRPr lang="en-US"/>
            </a:p>
          </p:txBody>
        </p:sp>
        <p:sp>
          <p:nvSpPr>
            <p:cNvPr id="24635" name="Rectangle 161"/>
            <p:cNvSpPr>
              <a:spLocks noChangeArrowheads="1"/>
            </p:cNvSpPr>
            <p:nvPr/>
          </p:nvSpPr>
          <p:spPr bwMode="auto">
            <a:xfrm>
              <a:off x="1284" y="1736"/>
              <a:ext cx="8" cy="25"/>
            </a:xfrm>
            <a:prstGeom prst="rect">
              <a:avLst/>
            </a:prstGeom>
            <a:solidFill>
              <a:srgbClr val="FFFFFF"/>
            </a:solidFill>
            <a:ln w="9525">
              <a:noFill/>
              <a:miter lim="800000"/>
              <a:headEnd/>
              <a:tailEnd/>
            </a:ln>
          </p:spPr>
          <p:txBody>
            <a:bodyPr/>
            <a:lstStyle/>
            <a:p>
              <a:endParaRPr lang="en-US" sz="1600"/>
            </a:p>
          </p:txBody>
        </p:sp>
        <p:sp>
          <p:nvSpPr>
            <p:cNvPr id="24636" name="Rectangle 162"/>
            <p:cNvSpPr>
              <a:spLocks noChangeArrowheads="1"/>
            </p:cNvSpPr>
            <p:nvPr/>
          </p:nvSpPr>
          <p:spPr bwMode="auto">
            <a:xfrm>
              <a:off x="1312" y="1697"/>
              <a:ext cx="58" cy="118"/>
            </a:xfrm>
            <a:prstGeom prst="rect">
              <a:avLst/>
            </a:prstGeom>
            <a:solidFill>
              <a:srgbClr val="000000"/>
            </a:solidFill>
            <a:ln w="9525">
              <a:noFill/>
              <a:miter lim="800000"/>
              <a:headEnd/>
              <a:tailEnd/>
            </a:ln>
          </p:spPr>
          <p:txBody>
            <a:bodyPr/>
            <a:lstStyle/>
            <a:p>
              <a:endParaRPr lang="en-US" sz="1600"/>
            </a:p>
          </p:txBody>
        </p:sp>
        <p:sp>
          <p:nvSpPr>
            <p:cNvPr id="24637" name="Rectangle 163"/>
            <p:cNvSpPr>
              <a:spLocks noChangeArrowheads="1"/>
            </p:cNvSpPr>
            <p:nvPr/>
          </p:nvSpPr>
          <p:spPr bwMode="auto">
            <a:xfrm>
              <a:off x="1320" y="1736"/>
              <a:ext cx="8" cy="25"/>
            </a:xfrm>
            <a:prstGeom prst="rect">
              <a:avLst/>
            </a:prstGeom>
            <a:solidFill>
              <a:srgbClr val="FFFFFF"/>
            </a:solidFill>
            <a:ln w="9525">
              <a:noFill/>
              <a:miter lim="800000"/>
              <a:headEnd/>
              <a:tailEnd/>
            </a:ln>
          </p:spPr>
          <p:txBody>
            <a:bodyPr/>
            <a:lstStyle/>
            <a:p>
              <a:endParaRPr lang="en-US" sz="1600"/>
            </a:p>
          </p:txBody>
        </p:sp>
        <p:sp>
          <p:nvSpPr>
            <p:cNvPr id="24638" name="Rectangle 164"/>
            <p:cNvSpPr>
              <a:spLocks noChangeArrowheads="1"/>
            </p:cNvSpPr>
            <p:nvPr/>
          </p:nvSpPr>
          <p:spPr bwMode="auto">
            <a:xfrm>
              <a:off x="1179" y="1580"/>
              <a:ext cx="378" cy="6"/>
            </a:xfrm>
            <a:prstGeom prst="rect">
              <a:avLst/>
            </a:prstGeom>
            <a:solidFill>
              <a:srgbClr val="000000"/>
            </a:solidFill>
            <a:ln w="9525">
              <a:noFill/>
              <a:miter lim="800000"/>
              <a:headEnd/>
              <a:tailEnd/>
            </a:ln>
          </p:spPr>
          <p:txBody>
            <a:bodyPr/>
            <a:lstStyle/>
            <a:p>
              <a:endParaRPr lang="en-US" sz="1600"/>
            </a:p>
          </p:txBody>
        </p:sp>
        <p:sp>
          <p:nvSpPr>
            <p:cNvPr id="24639" name="Freeform 165"/>
            <p:cNvSpPr>
              <a:spLocks/>
            </p:cNvSpPr>
            <p:nvPr/>
          </p:nvSpPr>
          <p:spPr bwMode="auto">
            <a:xfrm>
              <a:off x="740" y="1645"/>
              <a:ext cx="431" cy="5"/>
            </a:xfrm>
            <a:custGeom>
              <a:avLst/>
              <a:gdLst>
                <a:gd name="T0" fmla="*/ 243 w 765"/>
                <a:gd name="T1" fmla="*/ 0 h 11"/>
                <a:gd name="T2" fmla="*/ 0 w 765"/>
                <a:gd name="T3" fmla="*/ 0 h 11"/>
                <a:gd name="T4" fmla="*/ 0 w 765"/>
                <a:gd name="T5" fmla="*/ 2 h 11"/>
                <a:gd name="T6" fmla="*/ 243 w 765"/>
                <a:gd name="T7" fmla="*/ 0 h 11"/>
                <a:gd name="T8" fmla="*/ 0 60000 65536"/>
                <a:gd name="T9" fmla="*/ 0 60000 65536"/>
                <a:gd name="T10" fmla="*/ 0 60000 65536"/>
                <a:gd name="T11" fmla="*/ 0 60000 65536"/>
                <a:gd name="T12" fmla="*/ 0 w 765"/>
                <a:gd name="T13" fmla="*/ 0 h 11"/>
                <a:gd name="T14" fmla="*/ 765 w 765"/>
                <a:gd name="T15" fmla="*/ 11 h 11"/>
              </a:gdLst>
              <a:ahLst/>
              <a:cxnLst>
                <a:cxn ang="T8">
                  <a:pos x="T0" y="T1"/>
                </a:cxn>
                <a:cxn ang="T9">
                  <a:pos x="T2" y="T3"/>
                </a:cxn>
                <a:cxn ang="T10">
                  <a:pos x="T4" y="T5"/>
                </a:cxn>
                <a:cxn ang="T11">
                  <a:pos x="T6" y="T7"/>
                </a:cxn>
              </a:cxnLst>
              <a:rect l="T12" t="T13" r="T14" b="T15"/>
              <a:pathLst>
                <a:path w="765" h="11">
                  <a:moveTo>
                    <a:pt x="765" y="0"/>
                  </a:moveTo>
                  <a:lnTo>
                    <a:pt x="0" y="0"/>
                  </a:lnTo>
                  <a:lnTo>
                    <a:pt x="0" y="11"/>
                  </a:lnTo>
                  <a:lnTo>
                    <a:pt x="765" y="0"/>
                  </a:lnTo>
                  <a:close/>
                </a:path>
              </a:pathLst>
            </a:custGeom>
            <a:solidFill>
              <a:srgbClr val="000000"/>
            </a:solidFill>
            <a:ln w="9525">
              <a:noFill/>
              <a:round/>
              <a:headEnd/>
              <a:tailEnd/>
            </a:ln>
          </p:spPr>
          <p:txBody>
            <a:bodyPr/>
            <a:lstStyle/>
            <a:p>
              <a:endParaRPr lang="en-US"/>
            </a:p>
          </p:txBody>
        </p:sp>
        <p:sp>
          <p:nvSpPr>
            <p:cNvPr id="24640" name="Rectangle 166"/>
            <p:cNvSpPr>
              <a:spLocks noChangeArrowheads="1"/>
            </p:cNvSpPr>
            <p:nvPr/>
          </p:nvSpPr>
          <p:spPr bwMode="auto">
            <a:xfrm>
              <a:off x="1560" y="1645"/>
              <a:ext cx="220" cy="5"/>
            </a:xfrm>
            <a:prstGeom prst="rect">
              <a:avLst/>
            </a:prstGeom>
            <a:solidFill>
              <a:srgbClr val="000000"/>
            </a:solidFill>
            <a:ln w="9525">
              <a:noFill/>
              <a:miter lim="800000"/>
              <a:headEnd/>
              <a:tailEnd/>
            </a:ln>
          </p:spPr>
          <p:txBody>
            <a:bodyPr/>
            <a:lstStyle/>
            <a:p>
              <a:endParaRPr lang="en-US" sz="1600"/>
            </a:p>
          </p:txBody>
        </p:sp>
        <p:sp>
          <p:nvSpPr>
            <p:cNvPr id="24641" name="Freeform 167"/>
            <p:cNvSpPr>
              <a:spLocks/>
            </p:cNvSpPr>
            <p:nvPr/>
          </p:nvSpPr>
          <p:spPr bwMode="auto">
            <a:xfrm>
              <a:off x="1206" y="1495"/>
              <a:ext cx="366" cy="61"/>
            </a:xfrm>
            <a:custGeom>
              <a:avLst/>
              <a:gdLst>
                <a:gd name="T0" fmla="*/ 207 w 646"/>
                <a:gd name="T1" fmla="*/ 32 h 109"/>
                <a:gd name="T2" fmla="*/ 169 w 646"/>
                <a:gd name="T3" fmla="*/ 1 h 109"/>
                <a:gd name="T4" fmla="*/ 137 w 646"/>
                <a:gd name="T5" fmla="*/ 22 h 109"/>
                <a:gd name="T6" fmla="*/ 104 w 646"/>
                <a:gd name="T7" fmla="*/ 0 h 109"/>
                <a:gd name="T8" fmla="*/ 71 w 646"/>
                <a:gd name="T9" fmla="*/ 22 h 109"/>
                <a:gd name="T10" fmla="*/ 39 w 646"/>
                <a:gd name="T11" fmla="*/ 1 h 109"/>
                <a:gd name="T12" fmla="*/ 0 w 646"/>
                <a:gd name="T13" fmla="*/ 32 h 109"/>
                <a:gd name="T14" fmla="*/ 19 w 646"/>
                <a:gd name="T15" fmla="*/ 31 h 109"/>
                <a:gd name="T16" fmla="*/ 39 w 646"/>
                <a:gd name="T17" fmla="*/ 13 h 109"/>
                <a:gd name="T18" fmla="*/ 71 w 646"/>
                <a:gd name="T19" fmla="*/ 34 h 109"/>
                <a:gd name="T20" fmla="*/ 104 w 646"/>
                <a:gd name="T21" fmla="*/ 12 h 109"/>
                <a:gd name="T22" fmla="*/ 137 w 646"/>
                <a:gd name="T23" fmla="*/ 34 h 109"/>
                <a:gd name="T24" fmla="*/ 169 w 646"/>
                <a:gd name="T25" fmla="*/ 13 h 109"/>
                <a:gd name="T26" fmla="*/ 190 w 646"/>
                <a:gd name="T27" fmla="*/ 33 h 109"/>
                <a:gd name="T28" fmla="*/ 207 w 646"/>
                <a:gd name="T29" fmla="*/ 32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46"/>
                <a:gd name="T46" fmla="*/ 0 h 109"/>
                <a:gd name="T47" fmla="*/ 646 w 646"/>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46" h="109">
                  <a:moveTo>
                    <a:pt x="646" y="104"/>
                  </a:moveTo>
                  <a:lnTo>
                    <a:pt x="526" y="2"/>
                  </a:lnTo>
                  <a:lnTo>
                    <a:pt x="426" y="70"/>
                  </a:lnTo>
                  <a:lnTo>
                    <a:pt x="325" y="0"/>
                  </a:lnTo>
                  <a:lnTo>
                    <a:pt x="223" y="71"/>
                  </a:lnTo>
                  <a:lnTo>
                    <a:pt x="122" y="2"/>
                  </a:lnTo>
                  <a:lnTo>
                    <a:pt x="0" y="102"/>
                  </a:lnTo>
                  <a:lnTo>
                    <a:pt x="59" y="99"/>
                  </a:lnTo>
                  <a:lnTo>
                    <a:pt x="122" y="41"/>
                  </a:lnTo>
                  <a:lnTo>
                    <a:pt x="223" y="109"/>
                  </a:lnTo>
                  <a:lnTo>
                    <a:pt x="325" y="38"/>
                  </a:lnTo>
                  <a:lnTo>
                    <a:pt x="426" y="108"/>
                  </a:lnTo>
                  <a:lnTo>
                    <a:pt x="526" y="41"/>
                  </a:lnTo>
                  <a:lnTo>
                    <a:pt x="591" y="105"/>
                  </a:lnTo>
                  <a:lnTo>
                    <a:pt x="646" y="104"/>
                  </a:lnTo>
                  <a:close/>
                </a:path>
              </a:pathLst>
            </a:custGeom>
            <a:solidFill>
              <a:srgbClr val="000000"/>
            </a:solidFill>
            <a:ln w="9525">
              <a:noFill/>
              <a:round/>
              <a:headEnd/>
              <a:tailEnd/>
            </a:ln>
          </p:spPr>
          <p:txBody>
            <a:bodyPr/>
            <a:lstStyle/>
            <a:p>
              <a:endParaRPr lang="en-US"/>
            </a:p>
          </p:txBody>
        </p:sp>
        <p:sp>
          <p:nvSpPr>
            <p:cNvPr id="24642" name="Freeform 168"/>
            <p:cNvSpPr>
              <a:spLocks/>
            </p:cNvSpPr>
            <p:nvPr/>
          </p:nvSpPr>
          <p:spPr bwMode="auto">
            <a:xfrm>
              <a:off x="1193" y="1295"/>
              <a:ext cx="28" cy="559"/>
            </a:xfrm>
            <a:custGeom>
              <a:avLst/>
              <a:gdLst>
                <a:gd name="T0" fmla="*/ 16 w 49"/>
                <a:gd name="T1" fmla="*/ 8 h 985"/>
                <a:gd name="T2" fmla="*/ 15 w 49"/>
                <a:gd name="T3" fmla="*/ 5 h 985"/>
                <a:gd name="T4" fmla="*/ 14 w 49"/>
                <a:gd name="T5" fmla="*/ 2 h 985"/>
                <a:gd name="T6" fmla="*/ 11 w 49"/>
                <a:gd name="T7" fmla="*/ 1 h 985"/>
                <a:gd name="T8" fmla="*/ 8 w 49"/>
                <a:gd name="T9" fmla="*/ 0 h 985"/>
                <a:gd name="T10" fmla="*/ 5 w 49"/>
                <a:gd name="T11" fmla="*/ 1 h 985"/>
                <a:gd name="T12" fmla="*/ 2 w 49"/>
                <a:gd name="T13" fmla="*/ 2 h 985"/>
                <a:gd name="T14" fmla="*/ 1 w 49"/>
                <a:gd name="T15" fmla="*/ 5 h 985"/>
                <a:gd name="T16" fmla="*/ 0 w 49"/>
                <a:gd name="T17" fmla="*/ 8 h 985"/>
                <a:gd name="T18" fmla="*/ 1 w 49"/>
                <a:gd name="T19" fmla="*/ 11 h 985"/>
                <a:gd name="T20" fmla="*/ 2 w 49"/>
                <a:gd name="T21" fmla="*/ 13 h 985"/>
                <a:gd name="T22" fmla="*/ 3 w 49"/>
                <a:gd name="T23" fmla="*/ 15 h 985"/>
                <a:gd name="T24" fmla="*/ 6 w 49"/>
                <a:gd name="T25" fmla="*/ 15 h 985"/>
                <a:gd name="T26" fmla="*/ 6 w 49"/>
                <a:gd name="T27" fmla="*/ 317 h 985"/>
                <a:gd name="T28" fmla="*/ 11 w 49"/>
                <a:gd name="T29" fmla="*/ 317 h 985"/>
                <a:gd name="T30" fmla="*/ 11 w 49"/>
                <a:gd name="T31" fmla="*/ 15 h 985"/>
                <a:gd name="T32" fmla="*/ 13 w 49"/>
                <a:gd name="T33" fmla="*/ 14 h 985"/>
                <a:gd name="T34" fmla="*/ 15 w 49"/>
                <a:gd name="T35" fmla="*/ 12 h 985"/>
                <a:gd name="T36" fmla="*/ 15 w 49"/>
                <a:gd name="T37" fmla="*/ 10 h 985"/>
                <a:gd name="T38" fmla="*/ 16 w 49"/>
                <a:gd name="T39" fmla="*/ 8 h 9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985"/>
                <a:gd name="T62" fmla="*/ 49 w 49"/>
                <a:gd name="T63" fmla="*/ 985 h 9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985">
                  <a:moveTo>
                    <a:pt x="49" y="24"/>
                  </a:moveTo>
                  <a:lnTo>
                    <a:pt x="47" y="15"/>
                  </a:lnTo>
                  <a:lnTo>
                    <a:pt x="42" y="7"/>
                  </a:lnTo>
                  <a:lnTo>
                    <a:pt x="34" y="2"/>
                  </a:lnTo>
                  <a:lnTo>
                    <a:pt x="24" y="0"/>
                  </a:lnTo>
                  <a:lnTo>
                    <a:pt x="15" y="2"/>
                  </a:lnTo>
                  <a:lnTo>
                    <a:pt x="7" y="7"/>
                  </a:lnTo>
                  <a:lnTo>
                    <a:pt x="2" y="15"/>
                  </a:lnTo>
                  <a:lnTo>
                    <a:pt x="0" y="24"/>
                  </a:lnTo>
                  <a:lnTo>
                    <a:pt x="1" y="33"/>
                  </a:lnTo>
                  <a:lnTo>
                    <a:pt x="5" y="40"/>
                  </a:lnTo>
                  <a:lnTo>
                    <a:pt x="11" y="45"/>
                  </a:lnTo>
                  <a:lnTo>
                    <a:pt x="19" y="48"/>
                  </a:lnTo>
                  <a:lnTo>
                    <a:pt x="19" y="985"/>
                  </a:lnTo>
                  <a:lnTo>
                    <a:pt x="33" y="985"/>
                  </a:lnTo>
                  <a:lnTo>
                    <a:pt x="33" y="47"/>
                  </a:lnTo>
                  <a:lnTo>
                    <a:pt x="40" y="44"/>
                  </a:lnTo>
                  <a:lnTo>
                    <a:pt x="45" y="38"/>
                  </a:lnTo>
                  <a:lnTo>
                    <a:pt x="48" y="31"/>
                  </a:lnTo>
                  <a:lnTo>
                    <a:pt x="49" y="24"/>
                  </a:lnTo>
                  <a:close/>
                </a:path>
              </a:pathLst>
            </a:custGeom>
            <a:solidFill>
              <a:srgbClr val="000000"/>
            </a:solidFill>
            <a:ln w="9525">
              <a:noFill/>
              <a:round/>
              <a:headEnd/>
              <a:tailEnd/>
            </a:ln>
          </p:spPr>
          <p:txBody>
            <a:bodyPr/>
            <a:lstStyle/>
            <a:p>
              <a:endParaRPr lang="en-US"/>
            </a:p>
          </p:txBody>
        </p:sp>
        <p:sp>
          <p:nvSpPr>
            <p:cNvPr id="24643" name="Freeform 169"/>
            <p:cNvSpPr>
              <a:spLocks/>
            </p:cNvSpPr>
            <p:nvPr/>
          </p:nvSpPr>
          <p:spPr bwMode="auto">
            <a:xfrm>
              <a:off x="1555" y="1603"/>
              <a:ext cx="272" cy="28"/>
            </a:xfrm>
            <a:custGeom>
              <a:avLst/>
              <a:gdLst>
                <a:gd name="T0" fmla="*/ 78 w 483"/>
                <a:gd name="T1" fmla="*/ 7 h 51"/>
                <a:gd name="T2" fmla="*/ 78 w 483"/>
                <a:gd name="T3" fmla="*/ 0 h 51"/>
                <a:gd name="T4" fmla="*/ 38 w 483"/>
                <a:gd name="T5" fmla="*/ 0 h 51"/>
                <a:gd name="T6" fmla="*/ 38 w 483"/>
                <a:gd name="T7" fmla="*/ 7 h 51"/>
                <a:gd name="T8" fmla="*/ 0 w 483"/>
                <a:gd name="T9" fmla="*/ 7 h 51"/>
                <a:gd name="T10" fmla="*/ 0 w 483"/>
                <a:gd name="T11" fmla="*/ 15 h 51"/>
                <a:gd name="T12" fmla="*/ 145 w 483"/>
                <a:gd name="T13" fmla="*/ 15 h 51"/>
                <a:gd name="T14" fmla="*/ 153 w 483"/>
                <a:gd name="T15" fmla="*/ 7 h 51"/>
                <a:gd name="T16" fmla="*/ 78 w 483"/>
                <a:gd name="T17" fmla="*/ 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3"/>
                <a:gd name="T28" fmla="*/ 0 h 51"/>
                <a:gd name="T29" fmla="*/ 483 w 483"/>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3" h="51">
                  <a:moveTo>
                    <a:pt x="247" y="22"/>
                  </a:moveTo>
                  <a:lnTo>
                    <a:pt x="247" y="0"/>
                  </a:lnTo>
                  <a:lnTo>
                    <a:pt x="121" y="0"/>
                  </a:lnTo>
                  <a:lnTo>
                    <a:pt x="121" y="22"/>
                  </a:lnTo>
                  <a:lnTo>
                    <a:pt x="0" y="22"/>
                  </a:lnTo>
                  <a:lnTo>
                    <a:pt x="0" y="51"/>
                  </a:lnTo>
                  <a:lnTo>
                    <a:pt x="459" y="51"/>
                  </a:lnTo>
                  <a:lnTo>
                    <a:pt x="483" y="22"/>
                  </a:lnTo>
                  <a:lnTo>
                    <a:pt x="247" y="22"/>
                  </a:lnTo>
                  <a:close/>
                </a:path>
              </a:pathLst>
            </a:custGeom>
            <a:solidFill>
              <a:srgbClr val="000000"/>
            </a:solidFill>
            <a:ln w="9525">
              <a:noFill/>
              <a:round/>
              <a:headEnd/>
              <a:tailEnd/>
            </a:ln>
          </p:spPr>
          <p:txBody>
            <a:bodyPr/>
            <a:lstStyle/>
            <a:p>
              <a:endParaRPr lang="en-US"/>
            </a:p>
          </p:txBody>
        </p:sp>
        <p:sp>
          <p:nvSpPr>
            <p:cNvPr id="24644" name="Freeform 170"/>
            <p:cNvSpPr>
              <a:spLocks/>
            </p:cNvSpPr>
            <p:nvPr/>
          </p:nvSpPr>
          <p:spPr bwMode="auto">
            <a:xfrm>
              <a:off x="577" y="1667"/>
              <a:ext cx="509" cy="168"/>
            </a:xfrm>
            <a:custGeom>
              <a:avLst/>
              <a:gdLst>
                <a:gd name="T0" fmla="*/ 8 w 902"/>
                <a:gd name="T1" fmla="*/ 0 h 296"/>
                <a:gd name="T2" fmla="*/ 240 w 902"/>
                <a:gd name="T3" fmla="*/ 3 h 296"/>
                <a:gd name="T4" fmla="*/ 243 w 902"/>
                <a:gd name="T5" fmla="*/ 6 h 296"/>
                <a:gd name="T6" fmla="*/ 244 w 902"/>
                <a:gd name="T7" fmla="*/ 15 h 296"/>
                <a:gd name="T8" fmla="*/ 244 w 902"/>
                <a:gd name="T9" fmla="*/ 49 h 296"/>
                <a:gd name="T10" fmla="*/ 284 w 902"/>
                <a:gd name="T11" fmla="*/ 48 h 296"/>
                <a:gd name="T12" fmla="*/ 287 w 902"/>
                <a:gd name="T13" fmla="*/ 56 h 296"/>
                <a:gd name="T14" fmla="*/ 287 w 902"/>
                <a:gd name="T15" fmla="*/ 75 h 296"/>
                <a:gd name="T16" fmla="*/ 286 w 902"/>
                <a:gd name="T17" fmla="*/ 95 h 296"/>
                <a:gd name="T18" fmla="*/ 90 w 902"/>
                <a:gd name="T19" fmla="*/ 94 h 296"/>
                <a:gd name="T20" fmla="*/ 0 w 902"/>
                <a:gd name="T21" fmla="*/ 94 h 296"/>
                <a:gd name="T22" fmla="*/ 1 w 902"/>
                <a:gd name="T23" fmla="*/ 78 h 296"/>
                <a:gd name="T24" fmla="*/ 2 w 902"/>
                <a:gd name="T25" fmla="*/ 28 h 296"/>
                <a:gd name="T26" fmla="*/ 3 w 902"/>
                <a:gd name="T27" fmla="*/ 11 h 296"/>
                <a:gd name="T28" fmla="*/ 8 w 902"/>
                <a:gd name="T29" fmla="*/ 0 h 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2"/>
                <a:gd name="T46" fmla="*/ 0 h 296"/>
                <a:gd name="T47" fmla="*/ 902 w 902"/>
                <a:gd name="T48" fmla="*/ 296 h 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2" h="296">
                  <a:moveTo>
                    <a:pt x="26" y="0"/>
                  </a:moveTo>
                  <a:lnTo>
                    <a:pt x="753" y="8"/>
                  </a:lnTo>
                  <a:lnTo>
                    <a:pt x="762" y="18"/>
                  </a:lnTo>
                  <a:lnTo>
                    <a:pt x="768" y="46"/>
                  </a:lnTo>
                  <a:lnTo>
                    <a:pt x="768" y="154"/>
                  </a:lnTo>
                  <a:lnTo>
                    <a:pt x="894" y="150"/>
                  </a:lnTo>
                  <a:lnTo>
                    <a:pt x="902" y="175"/>
                  </a:lnTo>
                  <a:lnTo>
                    <a:pt x="902" y="233"/>
                  </a:lnTo>
                  <a:lnTo>
                    <a:pt x="899" y="296"/>
                  </a:lnTo>
                  <a:lnTo>
                    <a:pt x="281" y="293"/>
                  </a:lnTo>
                  <a:lnTo>
                    <a:pt x="0" y="290"/>
                  </a:lnTo>
                  <a:lnTo>
                    <a:pt x="3" y="244"/>
                  </a:lnTo>
                  <a:lnTo>
                    <a:pt x="5" y="86"/>
                  </a:lnTo>
                  <a:lnTo>
                    <a:pt x="8" y="34"/>
                  </a:lnTo>
                  <a:lnTo>
                    <a:pt x="26" y="0"/>
                  </a:lnTo>
                  <a:close/>
                </a:path>
              </a:pathLst>
            </a:custGeom>
            <a:solidFill>
              <a:srgbClr val="FFFFFF"/>
            </a:solidFill>
            <a:ln w="9525">
              <a:noFill/>
              <a:round/>
              <a:headEnd/>
              <a:tailEnd/>
            </a:ln>
          </p:spPr>
          <p:txBody>
            <a:bodyPr/>
            <a:lstStyle/>
            <a:p>
              <a:endParaRPr lang="en-US"/>
            </a:p>
          </p:txBody>
        </p:sp>
        <p:sp>
          <p:nvSpPr>
            <p:cNvPr id="24645" name="Freeform 171"/>
            <p:cNvSpPr>
              <a:spLocks/>
            </p:cNvSpPr>
            <p:nvPr/>
          </p:nvSpPr>
          <p:spPr bwMode="auto">
            <a:xfrm>
              <a:off x="576" y="1758"/>
              <a:ext cx="510" cy="80"/>
            </a:xfrm>
            <a:custGeom>
              <a:avLst/>
              <a:gdLst>
                <a:gd name="T0" fmla="*/ 287 w 905"/>
                <a:gd name="T1" fmla="*/ 3 h 139"/>
                <a:gd name="T2" fmla="*/ 276 w 905"/>
                <a:gd name="T3" fmla="*/ 0 h 139"/>
                <a:gd name="T4" fmla="*/ 277 w 905"/>
                <a:gd name="T5" fmla="*/ 19 h 139"/>
                <a:gd name="T6" fmla="*/ 264 w 905"/>
                <a:gd name="T7" fmla="*/ 15 h 139"/>
                <a:gd name="T8" fmla="*/ 254 w 905"/>
                <a:gd name="T9" fmla="*/ 16 h 139"/>
                <a:gd name="T10" fmla="*/ 248 w 905"/>
                <a:gd name="T11" fmla="*/ 19 h 139"/>
                <a:gd name="T12" fmla="*/ 243 w 905"/>
                <a:gd name="T13" fmla="*/ 24 h 139"/>
                <a:gd name="T14" fmla="*/ 236 w 905"/>
                <a:gd name="T15" fmla="*/ 33 h 139"/>
                <a:gd name="T16" fmla="*/ 0 w 905"/>
                <a:gd name="T17" fmla="*/ 33 h 139"/>
                <a:gd name="T18" fmla="*/ 1 w 905"/>
                <a:gd name="T19" fmla="*/ 46 h 139"/>
                <a:gd name="T20" fmla="*/ 284 w 905"/>
                <a:gd name="T21" fmla="*/ 45 h 139"/>
                <a:gd name="T22" fmla="*/ 284 w 905"/>
                <a:gd name="T23" fmla="*/ 33 h 139"/>
                <a:gd name="T24" fmla="*/ 286 w 905"/>
                <a:gd name="T25" fmla="*/ 33 h 139"/>
                <a:gd name="T26" fmla="*/ 287 w 905"/>
                <a:gd name="T27" fmla="*/ 3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5"/>
                <a:gd name="T43" fmla="*/ 0 h 139"/>
                <a:gd name="T44" fmla="*/ 905 w 905"/>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5" h="139">
                  <a:moveTo>
                    <a:pt x="905" y="11"/>
                  </a:moveTo>
                  <a:lnTo>
                    <a:pt x="870" y="0"/>
                  </a:lnTo>
                  <a:lnTo>
                    <a:pt x="873" y="58"/>
                  </a:lnTo>
                  <a:lnTo>
                    <a:pt x="833" y="46"/>
                  </a:lnTo>
                  <a:lnTo>
                    <a:pt x="799" y="48"/>
                  </a:lnTo>
                  <a:lnTo>
                    <a:pt x="780" y="58"/>
                  </a:lnTo>
                  <a:lnTo>
                    <a:pt x="764" y="73"/>
                  </a:lnTo>
                  <a:lnTo>
                    <a:pt x="743" y="101"/>
                  </a:lnTo>
                  <a:lnTo>
                    <a:pt x="0" y="100"/>
                  </a:lnTo>
                  <a:lnTo>
                    <a:pt x="2" y="139"/>
                  </a:lnTo>
                  <a:lnTo>
                    <a:pt x="895" y="136"/>
                  </a:lnTo>
                  <a:lnTo>
                    <a:pt x="895" y="99"/>
                  </a:lnTo>
                  <a:lnTo>
                    <a:pt x="902" y="100"/>
                  </a:lnTo>
                  <a:lnTo>
                    <a:pt x="905" y="11"/>
                  </a:lnTo>
                  <a:close/>
                </a:path>
              </a:pathLst>
            </a:custGeom>
            <a:solidFill>
              <a:srgbClr val="A8A8A8"/>
            </a:solidFill>
            <a:ln w="9525">
              <a:noFill/>
              <a:round/>
              <a:headEnd/>
              <a:tailEnd/>
            </a:ln>
          </p:spPr>
          <p:txBody>
            <a:bodyPr/>
            <a:lstStyle/>
            <a:p>
              <a:endParaRPr lang="en-US"/>
            </a:p>
          </p:txBody>
        </p:sp>
        <p:sp>
          <p:nvSpPr>
            <p:cNvPr id="24646" name="Freeform 172"/>
            <p:cNvSpPr>
              <a:spLocks/>
            </p:cNvSpPr>
            <p:nvPr/>
          </p:nvSpPr>
          <p:spPr bwMode="auto">
            <a:xfrm>
              <a:off x="578" y="1686"/>
              <a:ext cx="31" cy="135"/>
            </a:xfrm>
            <a:custGeom>
              <a:avLst/>
              <a:gdLst>
                <a:gd name="T0" fmla="*/ 8 w 55"/>
                <a:gd name="T1" fmla="*/ 0 h 238"/>
                <a:gd name="T2" fmla="*/ 16 w 55"/>
                <a:gd name="T3" fmla="*/ 0 h 238"/>
                <a:gd name="T4" fmla="*/ 10 w 55"/>
                <a:gd name="T5" fmla="*/ 63 h 238"/>
                <a:gd name="T6" fmla="*/ 10 w 55"/>
                <a:gd name="T7" fmla="*/ 64 h 238"/>
                <a:gd name="T8" fmla="*/ 10 w 55"/>
                <a:gd name="T9" fmla="*/ 66 h 238"/>
                <a:gd name="T10" fmla="*/ 10 w 55"/>
                <a:gd name="T11" fmla="*/ 69 h 238"/>
                <a:gd name="T12" fmla="*/ 11 w 55"/>
                <a:gd name="T13" fmla="*/ 71 h 238"/>
                <a:gd name="T14" fmla="*/ 13 w 55"/>
                <a:gd name="T15" fmla="*/ 74 h 238"/>
                <a:gd name="T16" fmla="*/ 15 w 55"/>
                <a:gd name="T17" fmla="*/ 75 h 238"/>
                <a:gd name="T18" fmla="*/ 17 w 55"/>
                <a:gd name="T19" fmla="*/ 76 h 238"/>
                <a:gd name="T20" fmla="*/ 17 w 55"/>
                <a:gd name="T21" fmla="*/ 77 h 238"/>
                <a:gd name="T22" fmla="*/ 0 w 55"/>
                <a:gd name="T23" fmla="*/ 76 h 238"/>
                <a:gd name="T24" fmla="*/ 3 w 55"/>
                <a:gd name="T25" fmla="*/ 18 h 238"/>
                <a:gd name="T26" fmla="*/ 8 w 55"/>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238"/>
                <a:gd name="T44" fmla="*/ 55 w 55"/>
                <a:gd name="T45" fmla="*/ 238 h 2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238">
                  <a:moveTo>
                    <a:pt x="24" y="0"/>
                  </a:moveTo>
                  <a:lnTo>
                    <a:pt x="49" y="0"/>
                  </a:lnTo>
                  <a:lnTo>
                    <a:pt x="31" y="196"/>
                  </a:lnTo>
                  <a:lnTo>
                    <a:pt x="31" y="198"/>
                  </a:lnTo>
                  <a:lnTo>
                    <a:pt x="31" y="205"/>
                  </a:lnTo>
                  <a:lnTo>
                    <a:pt x="31" y="214"/>
                  </a:lnTo>
                  <a:lnTo>
                    <a:pt x="34" y="222"/>
                  </a:lnTo>
                  <a:lnTo>
                    <a:pt x="40" y="229"/>
                  </a:lnTo>
                  <a:lnTo>
                    <a:pt x="47" y="234"/>
                  </a:lnTo>
                  <a:lnTo>
                    <a:pt x="53" y="237"/>
                  </a:lnTo>
                  <a:lnTo>
                    <a:pt x="55" y="238"/>
                  </a:lnTo>
                  <a:lnTo>
                    <a:pt x="0" y="237"/>
                  </a:lnTo>
                  <a:lnTo>
                    <a:pt x="11" y="54"/>
                  </a:lnTo>
                  <a:lnTo>
                    <a:pt x="24" y="0"/>
                  </a:lnTo>
                  <a:close/>
                </a:path>
              </a:pathLst>
            </a:custGeom>
            <a:solidFill>
              <a:srgbClr val="A8A8A8"/>
            </a:solidFill>
            <a:ln w="9525">
              <a:noFill/>
              <a:round/>
              <a:headEnd/>
              <a:tailEnd/>
            </a:ln>
          </p:spPr>
          <p:txBody>
            <a:bodyPr/>
            <a:lstStyle/>
            <a:p>
              <a:endParaRPr lang="en-US"/>
            </a:p>
          </p:txBody>
        </p:sp>
        <p:sp>
          <p:nvSpPr>
            <p:cNvPr id="24647" name="Freeform 173"/>
            <p:cNvSpPr>
              <a:spLocks/>
            </p:cNvSpPr>
            <p:nvPr/>
          </p:nvSpPr>
          <p:spPr bwMode="auto">
            <a:xfrm>
              <a:off x="1077" y="1775"/>
              <a:ext cx="12" cy="40"/>
            </a:xfrm>
            <a:custGeom>
              <a:avLst/>
              <a:gdLst>
                <a:gd name="T0" fmla="*/ 7 w 21"/>
                <a:gd name="T1" fmla="*/ 23 h 70"/>
                <a:gd name="T2" fmla="*/ 7 w 21"/>
                <a:gd name="T3" fmla="*/ 0 h 70"/>
                <a:gd name="T4" fmla="*/ 2 w 21"/>
                <a:gd name="T5" fmla="*/ 0 h 70"/>
                <a:gd name="T6" fmla="*/ 0 w 21"/>
                <a:gd name="T7" fmla="*/ 23 h 70"/>
                <a:gd name="T8" fmla="*/ 7 w 21"/>
                <a:gd name="T9" fmla="*/ 23 h 70"/>
                <a:gd name="T10" fmla="*/ 0 60000 65536"/>
                <a:gd name="T11" fmla="*/ 0 60000 65536"/>
                <a:gd name="T12" fmla="*/ 0 60000 65536"/>
                <a:gd name="T13" fmla="*/ 0 60000 65536"/>
                <a:gd name="T14" fmla="*/ 0 60000 65536"/>
                <a:gd name="T15" fmla="*/ 0 w 21"/>
                <a:gd name="T16" fmla="*/ 0 h 70"/>
                <a:gd name="T17" fmla="*/ 21 w 21"/>
                <a:gd name="T18" fmla="*/ 70 h 70"/>
              </a:gdLst>
              <a:ahLst/>
              <a:cxnLst>
                <a:cxn ang="T10">
                  <a:pos x="T0" y="T1"/>
                </a:cxn>
                <a:cxn ang="T11">
                  <a:pos x="T2" y="T3"/>
                </a:cxn>
                <a:cxn ang="T12">
                  <a:pos x="T4" y="T5"/>
                </a:cxn>
                <a:cxn ang="T13">
                  <a:pos x="T6" y="T7"/>
                </a:cxn>
                <a:cxn ang="T14">
                  <a:pos x="T8" y="T9"/>
                </a:cxn>
              </a:cxnLst>
              <a:rect l="T15" t="T16" r="T17" b="T18"/>
              <a:pathLst>
                <a:path w="21" h="70">
                  <a:moveTo>
                    <a:pt x="21" y="70"/>
                  </a:moveTo>
                  <a:lnTo>
                    <a:pt x="21" y="0"/>
                  </a:lnTo>
                  <a:lnTo>
                    <a:pt x="5" y="0"/>
                  </a:lnTo>
                  <a:lnTo>
                    <a:pt x="0" y="70"/>
                  </a:lnTo>
                  <a:lnTo>
                    <a:pt x="21" y="70"/>
                  </a:lnTo>
                  <a:close/>
                </a:path>
              </a:pathLst>
            </a:custGeom>
            <a:solidFill>
              <a:srgbClr val="FFFFFF"/>
            </a:solidFill>
            <a:ln w="9525">
              <a:noFill/>
              <a:round/>
              <a:headEnd/>
              <a:tailEnd/>
            </a:ln>
          </p:spPr>
          <p:txBody>
            <a:bodyPr/>
            <a:lstStyle/>
            <a:p>
              <a:endParaRPr lang="en-US"/>
            </a:p>
          </p:txBody>
        </p:sp>
        <p:sp>
          <p:nvSpPr>
            <p:cNvPr id="24648" name="Freeform 174"/>
            <p:cNvSpPr>
              <a:spLocks/>
            </p:cNvSpPr>
            <p:nvPr/>
          </p:nvSpPr>
          <p:spPr bwMode="auto">
            <a:xfrm>
              <a:off x="1018" y="1669"/>
              <a:ext cx="8" cy="26"/>
            </a:xfrm>
            <a:custGeom>
              <a:avLst/>
              <a:gdLst>
                <a:gd name="T0" fmla="*/ 5 w 12"/>
                <a:gd name="T1" fmla="*/ 7 h 46"/>
                <a:gd name="T2" fmla="*/ 5 w 12"/>
                <a:gd name="T3" fmla="*/ 5 h 46"/>
                <a:gd name="T4" fmla="*/ 4 w 12"/>
                <a:gd name="T5" fmla="*/ 2 h 46"/>
                <a:gd name="T6" fmla="*/ 2 w 12"/>
                <a:gd name="T7" fmla="*/ 1 h 46"/>
                <a:gd name="T8" fmla="*/ 1 w 12"/>
                <a:gd name="T9" fmla="*/ 0 h 46"/>
                <a:gd name="T10" fmla="*/ 0 w 12"/>
                <a:gd name="T11" fmla="*/ 15 h 46"/>
                <a:gd name="T12" fmla="*/ 2 w 12"/>
                <a:gd name="T13" fmla="*/ 14 h 46"/>
                <a:gd name="T14" fmla="*/ 3 w 12"/>
                <a:gd name="T15" fmla="*/ 12 h 46"/>
                <a:gd name="T16" fmla="*/ 5 w 12"/>
                <a:gd name="T17" fmla="*/ 10 h 46"/>
                <a:gd name="T18" fmla="*/ 5 w 12"/>
                <a:gd name="T19" fmla="*/ 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6"/>
                <a:gd name="T32" fmla="*/ 12 w 1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6">
                  <a:moveTo>
                    <a:pt x="12" y="23"/>
                  </a:moveTo>
                  <a:lnTo>
                    <a:pt x="11" y="14"/>
                  </a:lnTo>
                  <a:lnTo>
                    <a:pt x="9" y="7"/>
                  </a:lnTo>
                  <a:lnTo>
                    <a:pt x="5" y="2"/>
                  </a:lnTo>
                  <a:lnTo>
                    <a:pt x="1" y="0"/>
                  </a:lnTo>
                  <a:lnTo>
                    <a:pt x="0" y="46"/>
                  </a:lnTo>
                  <a:lnTo>
                    <a:pt x="4" y="44"/>
                  </a:lnTo>
                  <a:lnTo>
                    <a:pt x="8" y="39"/>
                  </a:lnTo>
                  <a:lnTo>
                    <a:pt x="11" y="32"/>
                  </a:lnTo>
                  <a:lnTo>
                    <a:pt x="12" y="23"/>
                  </a:lnTo>
                  <a:close/>
                </a:path>
              </a:pathLst>
            </a:custGeom>
            <a:solidFill>
              <a:srgbClr val="000000"/>
            </a:solidFill>
            <a:ln w="9525">
              <a:noFill/>
              <a:round/>
              <a:headEnd/>
              <a:tailEnd/>
            </a:ln>
          </p:spPr>
          <p:txBody>
            <a:bodyPr/>
            <a:lstStyle/>
            <a:p>
              <a:endParaRPr lang="en-US"/>
            </a:p>
          </p:txBody>
        </p:sp>
        <p:sp>
          <p:nvSpPr>
            <p:cNvPr id="24649" name="Freeform 175"/>
            <p:cNvSpPr>
              <a:spLocks/>
            </p:cNvSpPr>
            <p:nvPr/>
          </p:nvSpPr>
          <p:spPr bwMode="auto">
            <a:xfrm>
              <a:off x="565" y="1677"/>
              <a:ext cx="7" cy="26"/>
            </a:xfrm>
            <a:custGeom>
              <a:avLst/>
              <a:gdLst>
                <a:gd name="T0" fmla="*/ 0 w 12"/>
                <a:gd name="T1" fmla="*/ 7 h 46"/>
                <a:gd name="T2" fmla="*/ 1 w 12"/>
                <a:gd name="T3" fmla="*/ 4 h 46"/>
                <a:gd name="T4" fmla="*/ 1 w 12"/>
                <a:gd name="T5" fmla="*/ 2 h 46"/>
                <a:gd name="T6" fmla="*/ 3 w 12"/>
                <a:gd name="T7" fmla="*/ 1 h 46"/>
                <a:gd name="T8" fmla="*/ 4 w 12"/>
                <a:gd name="T9" fmla="*/ 0 h 46"/>
                <a:gd name="T10" fmla="*/ 4 w 12"/>
                <a:gd name="T11" fmla="*/ 15 h 46"/>
                <a:gd name="T12" fmla="*/ 2 w 12"/>
                <a:gd name="T13" fmla="*/ 14 h 46"/>
                <a:gd name="T14" fmla="*/ 1 w 12"/>
                <a:gd name="T15" fmla="*/ 12 h 46"/>
                <a:gd name="T16" fmla="*/ 1 w 12"/>
                <a:gd name="T17" fmla="*/ 10 h 46"/>
                <a:gd name="T18" fmla="*/ 0 w 12"/>
                <a:gd name="T19" fmla="*/ 7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46"/>
                <a:gd name="T32" fmla="*/ 12 w 12"/>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46">
                  <a:moveTo>
                    <a:pt x="0" y="23"/>
                  </a:moveTo>
                  <a:lnTo>
                    <a:pt x="1" y="13"/>
                  </a:lnTo>
                  <a:lnTo>
                    <a:pt x="3" y="7"/>
                  </a:lnTo>
                  <a:lnTo>
                    <a:pt x="8" y="2"/>
                  </a:lnTo>
                  <a:lnTo>
                    <a:pt x="12" y="0"/>
                  </a:lnTo>
                  <a:lnTo>
                    <a:pt x="11" y="46"/>
                  </a:lnTo>
                  <a:lnTo>
                    <a:pt x="7" y="43"/>
                  </a:lnTo>
                  <a:lnTo>
                    <a:pt x="3" y="39"/>
                  </a:lnTo>
                  <a:lnTo>
                    <a:pt x="1" y="32"/>
                  </a:lnTo>
                  <a:lnTo>
                    <a:pt x="0" y="23"/>
                  </a:lnTo>
                  <a:close/>
                </a:path>
              </a:pathLst>
            </a:custGeom>
            <a:solidFill>
              <a:srgbClr val="000000"/>
            </a:solidFill>
            <a:ln w="9525">
              <a:noFill/>
              <a:round/>
              <a:headEnd/>
              <a:tailEnd/>
            </a:ln>
          </p:spPr>
          <p:txBody>
            <a:bodyPr/>
            <a:lstStyle/>
            <a:p>
              <a:endParaRPr lang="en-US"/>
            </a:p>
          </p:txBody>
        </p:sp>
        <p:sp>
          <p:nvSpPr>
            <p:cNvPr id="24650" name="Freeform 176"/>
            <p:cNvSpPr>
              <a:spLocks/>
            </p:cNvSpPr>
            <p:nvPr/>
          </p:nvSpPr>
          <p:spPr bwMode="auto">
            <a:xfrm>
              <a:off x="608" y="1728"/>
              <a:ext cx="45" cy="20"/>
            </a:xfrm>
            <a:custGeom>
              <a:avLst/>
              <a:gdLst>
                <a:gd name="T0" fmla="*/ 0 w 79"/>
                <a:gd name="T1" fmla="*/ 11 h 36"/>
                <a:gd name="T2" fmla="*/ 26 w 79"/>
                <a:gd name="T3" fmla="*/ 11 h 36"/>
                <a:gd name="T4" fmla="*/ 26 w 79"/>
                <a:gd name="T5" fmla="*/ 0 h 36"/>
                <a:gd name="T6" fmla="*/ 1 w 79"/>
                <a:gd name="T7" fmla="*/ 0 h 36"/>
                <a:gd name="T8" fmla="*/ 0 w 79"/>
                <a:gd name="T9" fmla="*/ 11 h 36"/>
                <a:gd name="T10" fmla="*/ 0 60000 65536"/>
                <a:gd name="T11" fmla="*/ 0 60000 65536"/>
                <a:gd name="T12" fmla="*/ 0 60000 65536"/>
                <a:gd name="T13" fmla="*/ 0 60000 65536"/>
                <a:gd name="T14" fmla="*/ 0 60000 65536"/>
                <a:gd name="T15" fmla="*/ 0 w 79"/>
                <a:gd name="T16" fmla="*/ 0 h 36"/>
                <a:gd name="T17" fmla="*/ 79 w 79"/>
                <a:gd name="T18" fmla="*/ 36 h 36"/>
              </a:gdLst>
              <a:ahLst/>
              <a:cxnLst>
                <a:cxn ang="T10">
                  <a:pos x="T0" y="T1"/>
                </a:cxn>
                <a:cxn ang="T11">
                  <a:pos x="T2" y="T3"/>
                </a:cxn>
                <a:cxn ang="T12">
                  <a:pos x="T4" y="T5"/>
                </a:cxn>
                <a:cxn ang="T13">
                  <a:pos x="T6" y="T7"/>
                </a:cxn>
                <a:cxn ang="T14">
                  <a:pos x="T8" y="T9"/>
                </a:cxn>
              </a:cxnLst>
              <a:rect l="T15" t="T16" r="T17" b="T18"/>
              <a:pathLst>
                <a:path w="79" h="36">
                  <a:moveTo>
                    <a:pt x="0" y="36"/>
                  </a:moveTo>
                  <a:lnTo>
                    <a:pt x="79" y="36"/>
                  </a:lnTo>
                  <a:lnTo>
                    <a:pt x="79" y="0"/>
                  </a:lnTo>
                  <a:lnTo>
                    <a:pt x="1" y="0"/>
                  </a:lnTo>
                  <a:lnTo>
                    <a:pt x="0" y="36"/>
                  </a:lnTo>
                  <a:close/>
                </a:path>
              </a:pathLst>
            </a:custGeom>
            <a:solidFill>
              <a:srgbClr val="000000"/>
            </a:solidFill>
            <a:ln w="9525">
              <a:noFill/>
              <a:round/>
              <a:headEnd/>
              <a:tailEnd/>
            </a:ln>
          </p:spPr>
          <p:txBody>
            <a:bodyPr/>
            <a:lstStyle/>
            <a:p>
              <a:endParaRPr lang="en-US"/>
            </a:p>
          </p:txBody>
        </p:sp>
        <p:sp>
          <p:nvSpPr>
            <p:cNvPr id="24651" name="Freeform 177"/>
            <p:cNvSpPr>
              <a:spLocks/>
            </p:cNvSpPr>
            <p:nvPr/>
          </p:nvSpPr>
          <p:spPr bwMode="auto">
            <a:xfrm>
              <a:off x="609" y="1703"/>
              <a:ext cx="46" cy="17"/>
            </a:xfrm>
            <a:custGeom>
              <a:avLst/>
              <a:gdLst>
                <a:gd name="T0" fmla="*/ 26 w 80"/>
                <a:gd name="T1" fmla="*/ 0 h 31"/>
                <a:gd name="T2" fmla="*/ 0 w 80"/>
                <a:gd name="T3" fmla="*/ 0 h 31"/>
                <a:gd name="T4" fmla="*/ 0 w 80"/>
                <a:gd name="T5" fmla="*/ 9 h 31"/>
                <a:gd name="T6" fmla="*/ 26 w 80"/>
                <a:gd name="T7" fmla="*/ 9 h 31"/>
                <a:gd name="T8" fmla="*/ 26 w 80"/>
                <a:gd name="T9" fmla="*/ 0 h 31"/>
                <a:gd name="T10" fmla="*/ 0 60000 65536"/>
                <a:gd name="T11" fmla="*/ 0 60000 65536"/>
                <a:gd name="T12" fmla="*/ 0 60000 65536"/>
                <a:gd name="T13" fmla="*/ 0 60000 65536"/>
                <a:gd name="T14" fmla="*/ 0 60000 65536"/>
                <a:gd name="T15" fmla="*/ 0 w 80"/>
                <a:gd name="T16" fmla="*/ 0 h 31"/>
                <a:gd name="T17" fmla="*/ 80 w 80"/>
                <a:gd name="T18" fmla="*/ 31 h 31"/>
              </a:gdLst>
              <a:ahLst/>
              <a:cxnLst>
                <a:cxn ang="T10">
                  <a:pos x="T0" y="T1"/>
                </a:cxn>
                <a:cxn ang="T11">
                  <a:pos x="T2" y="T3"/>
                </a:cxn>
                <a:cxn ang="T12">
                  <a:pos x="T4" y="T5"/>
                </a:cxn>
                <a:cxn ang="T13">
                  <a:pos x="T6" y="T7"/>
                </a:cxn>
                <a:cxn ang="T14">
                  <a:pos x="T8" y="T9"/>
                </a:cxn>
              </a:cxnLst>
              <a:rect l="T15" t="T16" r="T17" b="T18"/>
              <a:pathLst>
                <a:path w="80" h="31">
                  <a:moveTo>
                    <a:pt x="80" y="0"/>
                  </a:moveTo>
                  <a:lnTo>
                    <a:pt x="0" y="0"/>
                  </a:lnTo>
                  <a:lnTo>
                    <a:pt x="0" y="31"/>
                  </a:lnTo>
                  <a:lnTo>
                    <a:pt x="78" y="31"/>
                  </a:lnTo>
                  <a:lnTo>
                    <a:pt x="80" y="0"/>
                  </a:lnTo>
                  <a:close/>
                </a:path>
              </a:pathLst>
            </a:custGeom>
            <a:solidFill>
              <a:srgbClr val="000000"/>
            </a:solidFill>
            <a:ln w="9525">
              <a:noFill/>
              <a:round/>
              <a:headEnd/>
              <a:tailEnd/>
            </a:ln>
          </p:spPr>
          <p:txBody>
            <a:bodyPr/>
            <a:lstStyle/>
            <a:p>
              <a:endParaRPr lang="en-US"/>
            </a:p>
          </p:txBody>
        </p:sp>
        <p:sp>
          <p:nvSpPr>
            <p:cNvPr id="24652" name="Freeform 178"/>
            <p:cNvSpPr>
              <a:spLocks/>
            </p:cNvSpPr>
            <p:nvPr/>
          </p:nvSpPr>
          <p:spPr bwMode="auto">
            <a:xfrm>
              <a:off x="664" y="1703"/>
              <a:ext cx="45" cy="17"/>
            </a:xfrm>
            <a:custGeom>
              <a:avLst/>
              <a:gdLst>
                <a:gd name="T0" fmla="*/ 26 w 79"/>
                <a:gd name="T1" fmla="*/ 0 h 31"/>
                <a:gd name="T2" fmla="*/ 1 w 79"/>
                <a:gd name="T3" fmla="*/ 0 h 31"/>
                <a:gd name="T4" fmla="*/ 0 w 79"/>
                <a:gd name="T5" fmla="*/ 9 h 31"/>
                <a:gd name="T6" fmla="*/ 26 w 79"/>
                <a:gd name="T7" fmla="*/ 9 h 31"/>
                <a:gd name="T8" fmla="*/ 26 w 79"/>
                <a:gd name="T9" fmla="*/ 0 h 31"/>
                <a:gd name="T10" fmla="*/ 0 60000 65536"/>
                <a:gd name="T11" fmla="*/ 0 60000 65536"/>
                <a:gd name="T12" fmla="*/ 0 60000 65536"/>
                <a:gd name="T13" fmla="*/ 0 60000 65536"/>
                <a:gd name="T14" fmla="*/ 0 60000 65536"/>
                <a:gd name="T15" fmla="*/ 0 w 79"/>
                <a:gd name="T16" fmla="*/ 0 h 31"/>
                <a:gd name="T17" fmla="*/ 79 w 79"/>
                <a:gd name="T18" fmla="*/ 31 h 31"/>
              </a:gdLst>
              <a:ahLst/>
              <a:cxnLst>
                <a:cxn ang="T10">
                  <a:pos x="T0" y="T1"/>
                </a:cxn>
                <a:cxn ang="T11">
                  <a:pos x="T2" y="T3"/>
                </a:cxn>
                <a:cxn ang="T12">
                  <a:pos x="T4" y="T5"/>
                </a:cxn>
                <a:cxn ang="T13">
                  <a:pos x="T6" y="T7"/>
                </a:cxn>
                <a:cxn ang="T14">
                  <a:pos x="T8" y="T9"/>
                </a:cxn>
              </a:cxnLst>
              <a:rect l="T15" t="T16" r="T17" b="T18"/>
              <a:pathLst>
                <a:path w="79" h="31">
                  <a:moveTo>
                    <a:pt x="79" y="0"/>
                  </a:moveTo>
                  <a:lnTo>
                    <a:pt x="1" y="0"/>
                  </a:lnTo>
                  <a:lnTo>
                    <a:pt x="0" y="31"/>
                  </a:lnTo>
                  <a:lnTo>
                    <a:pt x="79" y="31"/>
                  </a:lnTo>
                  <a:lnTo>
                    <a:pt x="79" y="0"/>
                  </a:lnTo>
                  <a:close/>
                </a:path>
              </a:pathLst>
            </a:custGeom>
            <a:solidFill>
              <a:srgbClr val="000000"/>
            </a:solidFill>
            <a:ln w="9525">
              <a:noFill/>
              <a:round/>
              <a:headEnd/>
              <a:tailEnd/>
            </a:ln>
          </p:spPr>
          <p:txBody>
            <a:bodyPr/>
            <a:lstStyle/>
            <a:p>
              <a:endParaRPr lang="en-US"/>
            </a:p>
          </p:txBody>
        </p:sp>
        <p:sp>
          <p:nvSpPr>
            <p:cNvPr id="24653" name="Freeform 179"/>
            <p:cNvSpPr>
              <a:spLocks/>
            </p:cNvSpPr>
            <p:nvPr/>
          </p:nvSpPr>
          <p:spPr bwMode="auto">
            <a:xfrm>
              <a:off x="662" y="1728"/>
              <a:ext cx="47" cy="20"/>
            </a:xfrm>
            <a:custGeom>
              <a:avLst/>
              <a:gdLst>
                <a:gd name="T0" fmla="*/ 0 w 80"/>
                <a:gd name="T1" fmla="*/ 11 h 36"/>
                <a:gd name="T2" fmla="*/ 27 w 80"/>
                <a:gd name="T3" fmla="*/ 11 h 36"/>
                <a:gd name="T4" fmla="*/ 28 w 80"/>
                <a:gd name="T5" fmla="*/ 0 h 36"/>
                <a:gd name="T6" fmla="*/ 1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79" y="36"/>
                  </a:lnTo>
                  <a:lnTo>
                    <a:pt x="80" y="0"/>
                  </a:lnTo>
                  <a:lnTo>
                    <a:pt x="1" y="0"/>
                  </a:lnTo>
                  <a:lnTo>
                    <a:pt x="0" y="36"/>
                  </a:lnTo>
                  <a:close/>
                </a:path>
              </a:pathLst>
            </a:custGeom>
            <a:solidFill>
              <a:srgbClr val="000000"/>
            </a:solidFill>
            <a:ln w="9525">
              <a:noFill/>
              <a:round/>
              <a:headEnd/>
              <a:tailEnd/>
            </a:ln>
          </p:spPr>
          <p:txBody>
            <a:bodyPr/>
            <a:lstStyle/>
            <a:p>
              <a:endParaRPr lang="en-US"/>
            </a:p>
          </p:txBody>
        </p:sp>
        <p:sp>
          <p:nvSpPr>
            <p:cNvPr id="24654" name="Freeform 180"/>
            <p:cNvSpPr>
              <a:spLocks/>
            </p:cNvSpPr>
            <p:nvPr/>
          </p:nvSpPr>
          <p:spPr bwMode="auto">
            <a:xfrm>
              <a:off x="718" y="1728"/>
              <a:ext cx="44" cy="20"/>
            </a:xfrm>
            <a:custGeom>
              <a:avLst/>
              <a:gdLst>
                <a:gd name="T0" fmla="*/ 0 w 80"/>
                <a:gd name="T1" fmla="*/ 11 h 36"/>
                <a:gd name="T2" fmla="*/ 24 w 80"/>
                <a:gd name="T3" fmla="*/ 11 h 36"/>
                <a:gd name="T4" fmla="*/ 24 w 80"/>
                <a:gd name="T5" fmla="*/ 0 h 36"/>
                <a:gd name="T6" fmla="*/ 0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79" y="36"/>
                  </a:lnTo>
                  <a:lnTo>
                    <a:pt x="80" y="0"/>
                  </a:lnTo>
                  <a:lnTo>
                    <a:pt x="0" y="0"/>
                  </a:lnTo>
                  <a:lnTo>
                    <a:pt x="0" y="36"/>
                  </a:lnTo>
                  <a:close/>
                </a:path>
              </a:pathLst>
            </a:custGeom>
            <a:solidFill>
              <a:srgbClr val="000000"/>
            </a:solidFill>
            <a:ln w="9525">
              <a:noFill/>
              <a:round/>
              <a:headEnd/>
              <a:tailEnd/>
            </a:ln>
          </p:spPr>
          <p:txBody>
            <a:bodyPr/>
            <a:lstStyle/>
            <a:p>
              <a:endParaRPr lang="en-US"/>
            </a:p>
          </p:txBody>
        </p:sp>
        <p:sp>
          <p:nvSpPr>
            <p:cNvPr id="24655" name="Freeform 181"/>
            <p:cNvSpPr>
              <a:spLocks/>
            </p:cNvSpPr>
            <p:nvPr/>
          </p:nvSpPr>
          <p:spPr bwMode="auto">
            <a:xfrm>
              <a:off x="718" y="1703"/>
              <a:ext cx="45" cy="17"/>
            </a:xfrm>
            <a:custGeom>
              <a:avLst/>
              <a:gdLst>
                <a:gd name="T0" fmla="*/ 25 w 81"/>
                <a:gd name="T1" fmla="*/ 0 h 31"/>
                <a:gd name="T2" fmla="*/ 1 w 81"/>
                <a:gd name="T3" fmla="*/ 0 h 31"/>
                <a:gd name="T4" fmla="*/ 0 w 81"/>
                <a:gd name="T5" fmla="*/ 9 h 31"/>
                <a:gd name="T6" fmla="*/ 24 w 81"/>
                <a:gd name="T7" fmla="*/ 9 h 31"/>
                <a:gd name="T8" fmla="*/ 25 w 81"/>
                <a:gd name="T9" fmla="*/ 0 h 31"/>
                <a:gd name="T10" fmla="*/ 0 60000 65536"/>
                <a:gd name="T11" fmla="*/ 0 60000 65536"/>
                <a:gd name="T12" fmla="*/ 0 60000 65536"/>
                <a:gd name="T13" fmla="*/ 0 60000 65536"/>
                <a:gd name="T14" fmla="*/ 0 60000 65536"/>
                <a:gd name="T15" fmla="*/ 0 w 81"/>
                <a:gd name="T16" fmla="*/ 0 h 31"/>
                <a:gd name="T17" fmla="*/ 81 w 81"/>
                <a:gd name="T18" fmla="*/ 31 h 31"/>
              </a:gdLst>
              <a:ahLst/>
              <a:cxnLst>
                <a:cxn ang="T10">
                  <a:pos x="T0" y="T1"/>
                </a:cxn>
                <a:cxn ang="T11">
                  <a:pos x="T2" y="T3"/>
                </a:cxn>
                <a:cxn ang="T12">
                  <a:pos x="T4" y="T5"/>
                </a:cxn>
                <a:cxn ang="T13">
                  <a:pos x="T6" y="T7"/>
                </a:cxn>
                <a:cxn ang="T14">
                  <a:pos x="T8" y="T9"/>
                </a:cxn>
              </a:cxnLst>
              <a:rect l="T15" t="T16" r="T17" b="T18"/>
              <a:pathLst>
                <a:path w="81" h="31">
                  <a:moveTo>
                    <a:pt x="81" y="0"/>
                  </a:moveTo>
                  <a:lnTo>
                    <a:pt x="1" y="0"/>
                  </a:lnTo>
                  <a:lnTo>
                    <a:pt x="0" y="31"/>
                  </a:lnTo>
                  <a:lnTo>
                    <a:pt x="80" y="31"/>
                  </a:lnTo>
                  <a:lnTo>
                    <a:pt x="81" y="0"/>
                  </a:lnTo>
                  <a:close/>
                </a:path>
              </a:pathLst>
            </a:custGeom>
            <a:solidFill>
              <a:srgbClr val="000000"/>
            </a:solidFill>
            <a:ln w="9525">
              <a:noFill/>
              <a:round/>
              <a:headEnd/>
              <a:tailEnd/>
            </a:ln>
          </p:spPr>
          <p:txBody>
            <a:bodyPr/>
            <a:lstStyle/>
            <a:p>
              <a:endParaRPr lang="en-US"/>
            </a:p>
          </p:txBody>
        </p:sp>
        <p:sp>
          <p:nvSpPr>
            <p:cNvPr id="24656" name="Rectangle 182"/>
            <p:cNvSpPr>
              <a:spLocks noChangeArrowheads="1"/>
            </p:cNvSpPr>
            <p:nvPr/>
          </p:nvSpPr>
          <p:spPr bwMode="auto">
            <a:xfrm>
              <a:off x="771" y="1728"/>
              <a:ext cx="45" cy="20"/>
            </a:xfrm>
            <a:prstGeom prst="rect">
              <a:avLst/>
            </a:prstGeom>
            <a:solidFill>
              <a:srgbClr val="000000"/>
            </a:solidFill>
            <a:ln w="9525">
              <a:noFill/>
              <a:miter lim="800000"/>
              <a:headEnd/>
              <a:tailEnd/>
            </a:ln>
          </p:spPr>
          <p:txBody>
            <a:bodyPr/>
            <a:lstStyle/>
            <a:p>
              <a:endParaRPr lang="en-US" sz="1600"/>
            </a:p>
          </p:txBody>
        </p:sp>
        <p:sp>
          <p:nvSpPr>
            <p:cNvPr id="24657" name="Freeform 183"/>
            <p:cNvSpPr>
              <a:spLocks/>
            </p:cNvSpPr>
            <p:nvPr/>
          </p:nvSpPr>
          <p:spPr bwMode="auto">
            <a:xfrm>
              <a:off x="772" y="1703"/>
              <a:ext cx="45" cy="17"/>
            </a:xfrm>
            <a:custGeom>
              <a:avLst/>
              <a:gdLst>
                <a:gd name="T0" fmla="*/ 25 w 80"/>
                <a:gd name="T1" fmla="*/ 0 h 31"/>
                <a:gd name="T2" fmla="*/ 0 w 80"/>
                <a:gd name="T3" fmla="*/ 0 h 31"/>
                <a:gd name="T4" fmla="*/ 0 w 80"/>
                <a:gd name="T5" fmla="*/ 9 h 31"/>
                <a:gd name="T6" fmla="*/ 25 w 80"/>
                <a:gd name="T7" fmla="*/ 9 h 31"/>
                <a:gd name="T8" fmla="*/ 25 w 80"/>
                <a:gd name="T9" fmla="*/ 0 h 31"/>
                <a:gd name="T10" fmla="*/ 0 60000 65536"/>
                <a:gd name="T11" fmla="*/ 0 60000 65536"/>
                <a:gd name="T12" fmla="*/ 0 60000 65536"/>
                <a:gd name="T13" fmla="*/ 0 60000 65536"/>
                <a:gd name="T14" fmla="*/ 0 60000 65536"/>
                <a:gd name="T15" fmla="*/ 0 w 80"/>
                <a:gd name="T16" fmla="*/ 0 h 31"/>
                <a:gd name="T17" fmla="*/ 80 w 80"/>
                <a:gd name="T18" fmla="*/ 31 h 31"/>
              </a:gdLst>
              <a:ahLst/>
              <a:cxnLst>
                <a:cxn ang="T10">
                  <a:pos x="T0" y="T1"/>
                </a:cxn>
                <a:cxn ang="T11">
                  <a:pos x="T2" y="T3"/>
                </a:cxn>
                <a:cxn ang="T12">
                  <a:pos x="T4" y="T5"/>
                </a:cxn>
                <a:cxn ang="T13">
                  <a:pos x="T6" y="T7"/>
                </a:cxn>
                <a:cxn ang="T14">
                  <a:pos x="T8" y="T9"/>
                </a:cxn>
              </a:cxnLst>
              <a:rect l="T15" t="T16" r="T17" b="T18"/>
              <a:pathLst>
                <a:path w="80" h="31">
                  <a:moveTo>
                    <a:pt x="80" y="0"/>
                  </a:moveTo>
                  <a:lnTo>
                    <a:pt x="0" y="0"/>
                  </a:lnTo>
                  <a:lnTo>
                    <a:pt x="0" y="31"/>
                  </a:lnTo>
                  <a:lnTo>
                    <a:pt x="78" y="31"/>
                  </a:lnTo>
                  <a:lnTo>
                    <a:pt x="80" y="0"/>
                  </a:lnTo>
                  <a:close/>
                </a:path>
              </a:pathLst>
            </a:custGeom>
            <a:solidFill>
              <a:srgbClr val="000000"/>
            </a:solidFill>
            <a:ln w="9525">
              <a:noFill/>
              <a:round/>
              <a:headEnd/>
              <a:tailEnd/>
            </a:ln>
          </p:spPr>
          <p:txBody>
            <a:bodyPr/>
            <a:lstStyle/>
            <a:p>
              <a:endParaRPr lang="en-US"/>
            </a:p>
          </p:txBody>
        </p:sp>
        <p:sp>
          <p:nvSpPr>
            <p:cNvPr id="24658" name="Freeform 184"/>
            <p:cNvSpPr>
              <a:spLocks/>
            </p:cNvSpPr>
            <p:nvPr/>
          </p:nvSpPr>
          <p:spPr bwMode="auto">
            <a:xfrm>
              <a:off x="825" y="1728"/>
              <a:ext cx="46" cy="20"/>
            </a:xfrm>
            <a:custGeom>
              <a:avLst/>
              <a:gdLst>
                <a:gd name="T0" fmla="*/ 0 w 80"/>
                <a:gd name="T1" fmla="*/ 11 h 36"/>
                <a:gd name="T2" fmla="*/ 26 w 80"/>
                <a:gd name="T3" fmla="*/ 11 h 36"/>
                <a:gd name="T4" fmla="*/ 26 w 80"/>
                <a:gd name="T5" fmla="*/ 0 h 36"/>
                <a:gd name="T6" fmla="*/ 1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79" y="36"/>
                  </a:lnTo>
                  <a:lnTo>
                    <a:pt x="80" y="0"/>
                  </a:lnTo>
                  <a:lnTo>
                    <a:pt x="1" y="0"/>
                  </a:lnTo>
                  <a:lnTo>
                    <a:pt x="0" y="36"/>
                  </a:lnTo>
                  <a:close/>
                </a:path>
              </a:pathLst>
            </a:custGeom>
            <a:solidFill>
              <a:srgbClr val="000000"/>
            </a:solidFill>
            <a:ln w="9525">
              <a:noFill/>
              <a:round/>
              <a:headEnd/>
              <a:tailEnd/>
            </a:ln>
          </p:spPr>
          <p:txBody>
            <a:bodyPr/>
            <a:lstStyle/>
            <a:p>
              <a:endParaRPr lang="en-US"/>
            </a:p>
          </p:txBody>
        </p:sp>
        <p:sp>
          <p:nvSpPr>
            <p:cNvPr id="24659" name="Rectangle 185"/>
            <p:cNvSpPr>
              <a:spLocks noChangeArrowheads="1"/>
            </p:cNvSpPr>
            <p:nvPr/>
          </p:nvSpPr>
          <p:spPr bwMode="auto">
            <a:xfrm>
              <a:off x="826" y="1703"/>
              <a:ext cx="45" cy="17"/>
            </a:xfrm>
            <a:prstGeom prst="rect">
              <a:avLst/>
            </a:prstGeom>
            <a:solidFill>
              <a:srgbClr val="000000"/>
            </a:solidFill>
            <a:ln w="9525">
              <a:noFill/>
              <a:miter lim="800000"/>
              <a:headEnd/>
              <a:tailEnd/>
            </a:ln>
          </p:spPr>
          <p:txBody>
            <a:bodyPr/>
            <a:lstStyle/>
            <a:p>
              <a:endParaRPr lang="en-US" sz="1600"/>
            </a:p>
          </p:txBody>
        </p:sp>
        <p:sp>
          <p:nvSpPr>
            <p:cNvPr id="24660" name="Freeform 186"/>
            <p:cNvSpPr>
              <a:spLocks/>
            </p:cNvSpPr>
            <p:nvPr/>
          </p:nvSpPr>
          <p:spPr bwMode="auto">
            <a:xfrm>
              <a:off x="879" y="1728"/>
              <a:ext cx="44" cy="20"/>
            </a:xfrm>
            <a:custGeom>
              <a:avLst/>
              <a:gdLst>
                <a:gd name="T0" fmla="*/ 0 w 80"/>
                <a:gd name="T1" fmla="*/ 11 h 36"/>
                <a:gd name="T2" fmla="*/ 24 w 80"/>
                <a:gd name="T3" fmla="*/ 11 h 36"/>
                <a:gd name="T4" fmla="*/ 24 w 80"/>
                <a:gd name="T5" fmla="*/ 0 h 36"/>
                <a:gd name="T6" fmla="*/ 1 w 80"/>
                <a:gd name="T7" fmla="*/ 0 h 36"/>
                <a:gd name="T8" fmla="*/ 0 w 80"/>
                <a:gd name="T9" fmla="*/ 11 h 36"/>
                <a:gd name="T10" fmla="*/ 0 60000 65536"/>
                <a:gd name="T11" fmla="*/ 0 60000 65536"/>
                <a:gd name="T12" fmla="*/ 0 60000 65536"/>
                <a:gd name="T13" fmla="*/ 0 60000 65536"/>
                <a:gd name="T14" fmla="*/ 0 60000 65536"/>
                <a:gd name="T15" fmla="*/ 0 w 80"/>
                <a:gd name="T16" fmla="*/ 0 h 36"/>
                <a:gd name="T17" fmla="*/ 80 w 80"/>
                <a:gd name="T18" fmla="*/ 36 h 36"/>
              </a:gdLst>
              <a:ahLst/>
              <a:cxnLst>
                <a:cxn ang="T10">
                  <a:pos x="T0" y="T1"/>
                </a:cxn>
                <a:cxn ang="T11">
                  <a:pos x="T2" y="T3"/>
                </a:cxn>
                <a:cxn ang="T12">
                  <a:pos x="T4" y="T5"/>
                </a:cxn>
                <a:cxn ang="T13">
                  <a:pos x="T6" y="T7"/>
                </a:cxn>
                <a:cxn ang="T14">
                  <a:pos x="T8" y="T9"/>
                </a:cxn>
              </a:cxnLst>
              <a:rect l="T15" t="T16" r="T17" b="T18"/>
              <a:pathLst>
                <a:path w="80" h="36">
                  <a:moveTo>
                    <a:pt x="0" y="36"/>
                  </a:moveTo>
                  <a:lnTo>
                    <a:pt x="80" y="36"/>
                  </a:lnTo>
                  <a:lnTo>
                    <a:pt x="80" y="0"/>
                  </a:lnTo>
                  <a:lnTo>
                    <a:pt x="1" y="0"/>
                  </a:lnTo>
                  <a:lnTo>
                    <a:pt x="0" y="36"/>
                  </a:lnTo>
                  <a:close/>
                </a:path>
              </a:pathLst>
            </a:custGeom>
            <a:solidFill>
              <a:srgbClr val="000000"/>
            </a:solidFill>
            <a:ln w="9525">
              <a:noFill/>
              <a:round/>
              <a:headEnd/>
              <a:tailEnd/>
            </a:ln>
          </p:spPr>
          <p:txBody>
            <a:bodyPr/>
            <a:lstStyle/>
            <a:p>
              <a:endParaRPr lang="en-US"/>
            </a:p>
          </p:txBody>
        </p:sp>
        <p:sp>
          <p:nvSpPr>
            <p:cNvPr id="24661" name="Rectangle 187"/>
            <p:cNvSpPr>
              <a:spLocks noChangeArrowheads="1"/>
            </p:cNvSpPr>
            <p:nvPr/>
          </p:nvSpPr>
          <p:spPr bwMode="auto">
            <a:xfrm>
              <a:off x="879" y="1703"/>
              <a:ext cx="45" cy="17"/>
            </a:xfrm>
            <a:prstGeom prst="rect">
              <a:avLst/>
            </a:prstGeom>
            <a:solidFill>
              <a:srgbClr val="000000"/>
            </a:solidFill>
            <a:ln w="9525">
              <a:noFill/>
              <a:miter lim="800000"/>
              <a:headEnd/>
              <a:tailEnd/>
            </a:ln>
          </p:spPr>
          <p:txBody>
            <a:bodyPr/>
            <a:lstStyle/>
            <a:p>
              <a:endParaRPr lang="en-US" sz="1600"/>
            </a:p>
          </p:txBody>
        </p:sp>
        <p:sp>
          <p:nvSpPr>
            <p:cNvPr id="24662" name="Freeform 188"/>
            <p:cNvSpPr>
              <a:spLocks/>
            </p:cNvSpPr>
            <p:nvPr/>
          </p:nvSpPr>
          <p:spPr bwMode="auto">
            <a:xfrm>
              <a:off x="1009" y="1703"/>
              <a:ext cx="19" cy="37"/>
            </a:xfrm>
            <a:custGeom>
              <a:avLst/>
              <a:gdLst>
                <a:gd name="T0" fmla="*/ 9 w 33"/>
                <a:gd name="T1" fmla="*/ 0 h 66"/>
                <a:gd name="T2" fmla="*/ 8 w 33"/>
                <a:gd name="T3" fmla="*/ 0 h 66"/>
                <a:gd name="T4" fmla="*/ 7 w 33"/>
                <a:gd name="T5" fmla="*/ 1 h 66"/>
                <a:gd name="T6" fmla="*/ 7 w 33"/>
                <a:gd name="T7" fmla="*/ 1 h 66"/>
                <a:gd name="T8" fmla="*/ 7 w 33"/>
                <a:gd name="T9" fmla="*/ 2 h 66"/>
                <a:gd name="T10" fmla="*/ 7 w 33"/>
                <a:gd name="T11" fmla="*/ 5 h 66"/>
                <a:gd name="T12" fmla="*/ 0 w 33"/>
                <a:gd name="T13" fmla="*/ 5 h 66"/>
                <a:gd name="T14" fmla="*/ 0 w 33"/>
                <a:gd name="T15" fmla="*/ 7 h 66"/>
                <a:gd name="T16" fmla="*/ 7 w 33"/>
                <a:gd name="T17" fmla="*/ 7 h 66"/>
                <a:gd name="T18" fmla="*/ 7 w 33"/>
                <a:gd name="T19" fmla="*/ 11 h 66"/>
                <a:gd name="T20" fmla="*/ 0 w 33"/>
                <a:gd name="T21" fmla="*/ 11 h 66"/>
                <a:gd name="T22" fmla="*/ 0 w 33"/>
                <a:gd name="T23" fmla="*/ 13 h 66"/>
                <a:gd name="T24" fmla="*/ 7 w 33"/>
                <a:gd name="T25" fmla="*/ 13 h 66"/>
                <a:gd name="T26" fmla="*/ 6 w 33"/>
                <a:gd name="T27" fmla="*/ 19 h 66"/>
                <a:gd name="T28" fmla="*/ 7 w 33"/>
                <a:gd name="T29" fmla="*/ 20 h 66"/>
                <a:gd name="T30" fmla="*/ 7 w 33"/>
                <a:gd name="T31" fmla="*/ 20 h 66"/>
                <a:gd name="T32" fmla="*/ 8 w 33"/>
                <a:gd name="T33" fmla="*/ 20 h 66"/>
                <a:gd name="T34" fmla="*/ 9 w 33"/>
                <a:gd name="T35" fmla="*/ 21 h 66"/>
                <a:gd name="T36" fmla="*/ 9 w 33"/>
                <a:gd name="T37" fmla="*/ 20 h 66"/>
                <a:gd name="T38" fmla="*/ 10 w 33"/>
                <a:gd name="T39" fmla="*/ 20 h 66"/>
                <a:gd name="T40" fmla="*/ 10 w 33"/>
                <a:gd name="T41" fmla="*/ 20 h 66"/>
                <a:gd name="T42" fmla="*/ 10 w 33"/>
                <a:gd name="T43" fmla="*/ 19 h 66"/>
                <a:gd name="T44" fmla="*/ 11 w 33"/>
                <a:gd name="T45" fmla="*/ 2 h 66"/>
                <a:gd name="T46" fmla="*/ 11 w 33"/>
                <a:gd name="T47" fmla="*/ 1 h 66"/>
                <a:gd name="T48" fmla="*/ 10 w 33"/>
                <a:gd name="T49" fmla="*/ 1 h 66"/>
                <a:gd name="T50" fmla="*/ 10 w 33"/>
                <a:gd name="T51" fmla="*/ 0 h 66"/>
                <a:gd name="T52" fmla="*/ 9 w 33"/>
                <a:gd name="T53" fmla="*/ 0 h 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66"/>
                <a:gd name="T83" fmla="*/ 33 w 33"/>
                <a:gd name="T84" fmla="*/ 66 h 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66">
                  <a:moveTo>
                    <a:pt x="27" y="0"/>
                  </a:moveTo>
                  <a:lnTo>
                    <a:pt x="25" y="0"/>
                  </a:lnTo>
                  <a:lnTo>
                    <a:pt x="23" y="1"/>
                  </a:lnTo>
                  <a:lnTo>
                    <a:pt x="21" y="3"/>
                  </a:lnTo>
                  <a:lnTo>
                    <a:pt x="21" y="5"/>
                  </a:lnTo>
                  <a:lnTo>
                    <a:pt x="20" y="16"/>
                  </a:lnTo>
                  <a:lnTo>
                    <a:pt x="0" y="16"/>
                  </a:lnTo>
                  <a:lnTo>
                    <a:pt x="0" y="23"/>
                  </a:lnTo>
                  <a:lnTo>
                    <a:pt x="20" y="23"/>
                  </a:lnTo>
                  <a:lnTo>
                    <a:pt x="20" y="35"/>
                  </a:lnTo>
                  <a:lnTo>
                    <a:pt x="0" y="35"/>
                  </a:lnTo>
                  <a:lnTo>
                    <a:pt x="0" y="42"/>
                  </a:lnTo>
                  <a:lnTo>
                    <a:pt x="20" y="42"/>
                  </a:lnTo>
                  <a:lnTo>
                    <a:pt x="19" y="60"/>
                  </a:lnTo>
                  <a:lnTo>
                    <a:pt x="20" y="62"/>
                  </a:lnTo>
                  <a:lnTo>
                    <a:pt x="21" y="64"/>
                  </a:lnTo>
                  <a:lnTo>
                    <a:pt x="24" y="65"/>
                  </a:lnTo>
                  <a:lnTo>
                    <a:pt x="26" y="66"/>
                  </a:lnTo>
                  <a:lnTo>
                    <a:pt x="28" y="65"/>
                  </a:lnTo>
                  <a:lnTo>
                    <a:pt x="30" y="64"/>
                  </a:lnTo>
                  <a:lnTo>
                    <a:pt x="32" y="62"/>
                  </a:lnTo>
                  <a:lnTo>
                    <a:pt x="32" y="60"/>
                  </a:lnTo>
                  <a:lnTo>
                    <a:pt x="33" y="5"/>
                  </a:lnTo>
                  <a:lnTo>
                    <a:pt x="33" y="3"/>
                  </a:lnTo>
                  <a:lnTo>
                    <a:pt x="32" y="1"/>
                  </a:lnTo>
                  <a:lnTo>
                    <a:pt x="30" y="0"/>
                  </a:lnTo>
                  <a:lnTo>
                    <a:pt x="27" y="0"/>
                  </a:lnTo>
                  <a:close/>
                </a:path>
              </a:pathLst>
            </a:custGeom>
            <a:solidFill>
              <a:srgbClr val="000000"/>
            </a:solidFill>
            <a:ln w="9525">
              <a:noFill/>
              <a:round/>
              <a:headEnd/>
              <a:tailEnd/>
            </a:ln>
          </p:spPr>
          <p:txBody>
            <a:bodyPr/>
            <a:lstStyle/>
            <a:p>
              <a:endParaRPr lang="en-US"/>
            </a:p>
          </p:txBody>
        </p:sp>
        <p:sp>
          <p:nvSpPr>
            <p:cNvPr id="24663" name="Freeform 189"/>
            <p:cNvSpPr>
              <a:spLocks/>
            </p:cNvSpPr>
            <p:nvPr/>
          </p:nvSpPr>
          <p:spPr bwMode="auto">
            <a:xfrm>
              <a:off x="993" y="1780"/>
              <a:ext cx="81" cy="37"/>
            </a:xfrm>
            <a:custGeom>
              <a:avLst/>
              <a:gdLst>
                <a:gd name="T0" fmla="*/ 15 w 144"/>
                <a:gd name="T1" fmla="*/ 3 h 64"/>
                <a:gd name="T2" fmla="*/ 12 w 144"/>
                <a:gd name="T3" fmla="*/ 5 h 64"/>
                <a:gd name="T4" fmla="*/ 10 w 144"/>
                <a:gd name="T5" fmla="*/ 7 h 64"/>
                <a:gd name="T6" fmla="*/ 8 w 144"/>
                <a:gd name="T7" fmla="*/ 9 h 64"/>
                <a:gd name="T8" fmla="*/ 6 w 144"/>
                <a:gd name="T9" fmla="*/ 11 h 64"/>
                <a:gd name="T10" fmla="*/ 4 w 144"/>
                <a:gd name="T11" fmla="*/ 13 h 64"/>
                <a:gd name="T12" fmla="*/ 3 w 144"/>
                <a:gd name="T13" fmla="*/ 16 h 64"/>
                <a:gd name="T14" fmla="*/ 1 w 144"/>
                <a:gd name="T15" fmla="*/ 19 h 64"/>
                <a:gd name="T16" fmla="*/ 0 w 144"/>
                <a:gd name="T17" fmla="*/ 21 h 64"/>
                <a:gd name="T18" fmla="*/ 1 w 144"/>
                <a:gd name="T19" fmla="*/ 19 h 64"/>
                <a:gd name="T20" fmla="*/ 3 w 144"/>
                <a:gd name="T21" fmla="*/ 17 h 64"/>
                <a:gd name="T22" fmla="*/ 4 w 144"/>
                <a:gd name="T23" fmla="*/ 16 h 64"/>
                <a:gd name="T24" fmla="*/ 6 w 144"/>
                <a:gd name="T25" fmla="*/ 13 h 64"/>
                <a:gd name="T26" fmla="*/ 7 w 144"/>
                <a:gd name="T27" fmla="*/ 12 h 64"/>
                <a:gd name="T28" fmla="*/ 9 w 144"/>
                <a:gd name="T29" fmla="*/ 10 h 64"/>
                <a:gd name="T30" fmla="*/ 11 w 144"/>
                <a:gd name="T31" fmla="*/ 9 h 64"/>
                <a:gd name="T32" fmla="*/ 13 w 144"/>
                <a:gd name="T33" fmla="*/ 8 h 64"/>
                <a:gd name="T34" fmla="*/ 17 w 144"/>
                <a:gd name="T35" fmla="*/ 6 h 64"/>
                <a:gd name="T36" fmla="*/ 22 w 144"/>
                <a:gd name="T37" fmla="*/ 5 h 64"/>
                <a:gd name="T38" fmla="*/ 26 w 144"/>
                <a:gd name="T39" fmla="*/ 4 h 64"/>
                <a:gd name="T40" fmla="*/ 30 w 144"/>
                <a:gd name="T41" fmla="*/ 5 h 64"/>
                <a:gd name="T42" fmla="*/ 34 w 144"/>
                <a:gd name="T43" fmla="*/ 5 h 64"/>
                <a:gd name="T44" fmla="*/ 38 w 144"/>
                <a:gd name="T45" fmla="*/ 8 h 64"/>
                <a:gd name="T46" fmla="*/ 42 w 144"/>
                <a:gd name="T47" fmla="*/ 10 h 64"/>
                <a:gd name="T48" fmla="*/ 46 w 144"/>
                <a:gd name="T49" fmla="*/ 12 h 64"/>
                <a:gd name="T50" fmla="*/ 46 w 144"/>
                <a:gd name="T51" fmla="*/ 6 h 64"/>
                <a:gd name="T52" fmla="*/ 42 w 144"/>
                <a:gd name="T53" fmla="*/ 4 h 64"/>
                <a:gd name="T54" fmla="*/ 39 w 144"/>
                <a:gd name="T55" fmla="*/ 2 h 64"/>
                <a:gd name="T56" fmla="*/ 35 w 144"/>
                <a:gd name="T57" fmla="*/ 1 h 64"/>
                <a:gd name="T58" fmla="*/ 31 w 144"/>
                <a:gd name="T59" fmla="*/ 0 h 64"/>
                <a:gd name="T60" fmla="*/ 27 w 144"/>
                <a:gd name="T61" fmla="*/ 0 h 64"/>
                <a:gd name="T62" fmla="*/ 23 w 144"/>
                <a:gd name="T63" fmla="*/ 1 h 64"/>
                <a:gd name="T64" fmla="*/ 19 w 144"/>
                <a:gd name="T65" fmla="*/ 1 h 64"/>
                <a:gd name="T66" fmla="*/ 15 w 144"/>
                <a:gd name="T67" fmla="*/ 3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4"/>
                <a:gd name="T103" fmla="*/ 0 h 64"/>
                <a:gd name="T104" fmla="*/ 144 w 144"/>
                <a:gd name="T105" fmla="*/ 64 h 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4" h="64">
                  <a:moveTo>
                    <a:pt x="47" y="10"/>
                  </a:moveTo>
                  <a:lnTo>
                    <a:pt x="39" y="15"/>
                  </a:lnTo>
                  <a:lnTo>
                    <a:pt x="32" y="20"/>
                  </a:lnTo>
                  <a:lnTo>
                    <a:pt x="25" y="26"/>
                  </a:lnTo>
                  <a:lnTo>
                    <a:pt x="18" y="33"/>
                  </a:lnTo>
                  <a:lnTo>
                    <a:pt x="13" y="40"/>
                  </a:lnTo>
                  <a:lnTo>
                    <a:pt x="8" y="48"/>
                  </a:lnTo>
                  <a:lnTo>
                    <a:pt x="3" y="56"/>
                  </a:lnTo>
                  <a:lnTo>
                    <a:pt x="0" y="64"/>
                  </a:lnTo>
                  <a:lnTo>
                    <a:pt x="3" y="57"/>
                  </a:lnTo>
                  <a:lnTo>
                    <a:pt x="8" y="52"/>
                  </a:lnTo>
                  <a:lnTo>
                    <a:pt x="13" y="46"/>
                  </a:lnTo>
                  <a:lnTo>
                    <a:pt x="17" y="40"/>
                  </a:lnTo>
                  <a:lnTo>
                    <a:pt x="23" y="35"/>
                  </a:lnTo>
                  <a:lnTo>
                    <a:pt x="29" y="31"/>
                  </a:lnTo>
                  <a:lnTo>
                    <a:pt x="34" y="26"/>
                  </a:lnTo>
                  <a:lnTo>
                    <a:pt x="41" y="23"/>
                  </a:lnTo>
                  <a:lnTo>
                    <a:pt x="55" y="17"/>
                  </a:lnTo>
                  <a:lnTo>
                    <a:pt x="69" y="14"/>
                  </a:lnTo>
                  <a:lnTo>
                    <a:pt x="82" y="12"/>
                  </a:lnTo>
                  <a:lnTo>
                    <a:pt x="96" y="14"/>
                  </a:lnTo>
                  <a:lnTo>
                    <a:pt x="108" y="16"/>
                  </a:lnTo>
                  <a:lnTo>
                    <a:pt x="121" y="22"/>
                  </a:lnTo>
                  <a:lnTo>
                    <a:pt x="134" y="29"/>
                  </a:lnTo>
                  <a:lnTo>
                    <a:pt x="144" y="37"/>
                  </a:lnTo>
                  <a:lnTo>
                    <a:pt x="144" y="19"/>
                  </a:lnTo>
                  <a:lnTo>
                    <a:pt x="134" y="12"/>
                  </a:lnTo>
                  <a:lnTo>
                    <a:pt x="122" y="7"/>
                  </a:lnTo>
                  <a:lnTo>
                    <a:pt x="111" y="2"/>
                  </a:lnTo>
                  <a:lnTo>
                    <a:pt x="98" y="0"/>
                  </a:lnTo>
                  <a:lnTo>
                    <a:pt x="85" y="0"/>
                  </a:lnTo>
                  <a:lnTo>
                    <a:pt x="73" y="1"/>
                  </a:lnTo>
                  <a:lnTo>
                    <a:pt x="60" y="4"/>
                  </a:lnTo>
                  <a:lnTo>
                    <a:pt x="47" y="10"/>
                  </a:lnTo>
                  <a:close/>
                </a:path>
              </a:pathLst>
            </a:custGeom>
            <a:solidFill>
              <a:srgbClr val="000000"/>
            </a:solidFill>
            <a:ln w="9525">
              <a:noFill/>
              <a:round/>
              <a:headEnd/>
              <a:tailEnd/>
            </a:ln>
          </p:spPr>
          <p:txBody>
            <a:bodyPr/>
            <a:lstStyle/>
            <a:p>
              <a:endParaRPr lang="en-US"/>
            </a:p>
          </p:txBody>
        </p:sp>
        <p:sp>
          <p:nvSpPr>
            <p:cNvPr id="24664" name="Freeform 190"/>
            <p:cNvSpPr>
              <a:spLocks/>
            </p:cNvSpPr>
            <p:nvPr/>
          </p:nvSpPr>
          <p:spPr bwMode="auto">
            <a:xfrm>
              <a:off x="773" y="1801"/>
              <a:ext cx="299" cy="70"/>
            </a:xfrm>
            <a:custGeom>
              <a:avLst/>
              <a:gdLst>
                <a:gd name="T0" fmla="*/ 159 w 531"/>
                <a:gd name="T1" fmla="*/ 3 h 123"/>
                <a:gd name="T2" fmla="*/ 157 w 531"/>
                <a:gd name="T3" fmla="*/ 1 h 123"/>
                <a:gd name="T4" fmla="*/ 155 w 531"/>
                <a:gd name="T5" fmla="*/ 1 h 123"/>
                <a:gd name="T6" fmla="*/ 153 w 531"/>
                <a:gd name="T7" fmla="*/ 1 h 123"/>
                <a:gd name="T8" fmla="*/ 150 w 531"/>
                <a:gd name="T9" fmla="*/ 0 h 123"/>
                <a:gd name="T10" fmla="*/ 148 w 531"/>
                <a:gd name="T11" fmla="*/ 1 h 123"/>
                <a:gd name="T12" fmla="*/ 145 w 531"/>
                <a:gd name="T13" fmla="*/ 1 h 123"/>
                <a:gd name="T14" fmla="*/ 142 w 531"/>
                <a:gd name="T15" fmla="*/ 2 h 123"/>
                <a:gd name="T16" fmla="*/ 140 w 531"/>
                <a:gd name="T17" fmla="*/ 3 h 123"/>
                <a:gd name="T18" fmla="*/ 137 w 531"/>
                <a:gd name="T19" fmla="*/ 6 h 123"/>
                <a:gd name="T20" fmla="*/ 135 w 531"/>
                <a:gd name="T21" fmla="*/ 9 h 123"/>
                <a:gd name="T22" fmla="*/ 132 w 531"/>
                <a:gd name="T23" fmla="*/ 13 h 123"/>
                <a:gd name="T24" fmla="*/ 132 w 531"/>
                <a:gd name="T25" fmla="*/ 18 h 123"/>
                <a:gd name="T26" fmla="*/ 0 w 531"/>
                <a:gd name="T27" fmla="*/ 20 h 123"/>
                <a:gd name="T28" fmla="*/ 131 w 531"/>
                <a:gd name="T29" fmla="*/ 22 h 123"/>
                <a:gd name="T30" fmla="*/ 132 w 531"/>
                <a:gd name="T31" fmla="*/ 26 h 123"/>
                <a:gd name="T32" fmla="*/ 133 w 531"/>
                <a:gd name="T33" fmla="*/ 30 h 123"/>
                <a:gd name="T34" fmla="*/ 135 w 531"/>
                <a:gd name="T35" fmla="*/ 32 h 123"/>
                <a:gd name="T36" fmla="*/ 137 w 531"/>
                <a:gd name="T37" fmla="*/ 35 h 123"/>
                <a:gd name="T38" fmla="*/ 140 w 531"/>
                <a:gd name="T39" fmla="*/ 37 h 123"/>
                <a:gd name="T40" fmla="*/ 143 w 531"/>
                <a:gd name="T41" fmla="*/ 38 h 123"/>
                <a:gd name="T42" fmla="*/ 146 w 531"/>
                <a:gd name="T43" fmla="*/ 39 h 123"/>
                <a:gd name="T44" fmla="*/ 149 w 531"/>
                <a:gd name="T45" fmla="*/ 40 h 123"/>
                <a:gd name="T46" fmla="*/ 153 w 531"/>
                <a:gd name="T47" fmla="*/ 39 h 123"/>
                <a:gd name="T48" fmla="*/ 157 w 531"/>
                <a:gd name="T49" fmla="*/ 38 h 123"/>
                <a:gd name="T50" fmla="*/ 160 w 531"/>
                <a:gd name="T51" fmla="*/ 36 h 123"/>
                <a:gd name="T52" fmla="*/ 163 w 531"/>
                <a:gd name="T53" fmla="*/ 34 h 123"/>
                <a:gd name="T54" fmla="*/ 165 w 531"/>
                <a:gd name="T55" fmla="*/ 31 h 123"/>
                <a:gd name="T56" fmla="*/ 167 w 531"/>
                <a:gd name="T57" fmla="*/ 28 h 123"/>
                <a:gd name="T58" fmla="*/ 168 w 531"/>
                <a:gd name="T59" fmla="*/ 24 h 123"/>
                <a:gd name="T60" fmla="*/ 168 w 531"/>
                <a:gd name="T61" fmla="*/ 20 h 123"/>
                <a:gd name="T62" fmla="*/ 168 w 531"/>
                <a:gd name="T63" fmla="*/ 14 h 123"/>
                <a:gd name="T64" fmla="*/ 166 w 531"/>
                <a:gd name="T65" fmla="*/ 10 h 123"/>
                <a:gd name="T66" fmla="*/ 163 w 531"/>
                <a:gd name="T67" fmla="*/ 6 h 123"/>
                <a:gd name="T68" fmla="*/ 159 w 531"/>
                <a:gd name="T69" fmla="*/ 3 h 1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1"/>
                <a:gd name="T106" fmla="*/ 0 h 123"/>
                <a:gd name="T107" fmla="*/ 531 w 531"/>
                <a:gd name="T108" fmla="*/ 123 h 1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1" h="123">
                  <a:moveTo>
                    <a:pt x="501" y="8"/>
                  </a:moveTo>
                  <a:lnTo>
                    <a:pt x="496" y="4"/>
                  </a:lnTo>
                  <a:lnTo>
                    <a:pt x="489" y="2"/>
                  </a:lnTo>
                  <a:lnTo>
                    <a:pt x="482" y="1"/>
                  </a:lnTo>
                  <a:lnTo>
                    <a:pt x="474" y="0"/>
                  </a:lnTo>
                  <a:lnTo>
                    <a:pt x="466" y="1"/>
                  </a:lnTo>
                  <a:lnTo>
                    <a:pt x="456" y="3"/>
                  </a:lnTo>
                  <a:lnTo>
                    <a:pt x="448" y="5"/>
                  </a:lnTo>
                  <a:lnTo>
                    <a:pt x="441" y="10"/>
                  </a:lnTo>
                  <a:lnTo>
                    <a:pt x="432" y="18"/>
                  </a:lnTo>
                  <a:lnTo>
                    <a:pt x="424" y="28"/>
                  </a:lnTo>
                  <a:lnTo>
                    <a:pt x="418" y="41"/>
                  </a:lnTo>
                  <a:lnTo>
                    <a:pt x="415" y="55"/>
                  </a:lnTo>
                  <a:lnTo>
                    <a:pt x="0" y="63"/>
                  </a:lnTo>
                  <a:lnTo>
                    <a:pt x="414" y="69"/>
                  </a:lnTo>
                  <a:lnTo>
                    <a:pt x="416" y="80"/>
                  </a:lnTo>
                  <a:lnTo>
                    <a:pt x="420" y="91"/>
                  </a:lnTo>
                  <a:lnTo>
                    <a:pt x="425" y="100"/>
                  </a:lnTo>
                  <a:lnTo>
                    <a:pt x="432" y="108"/>
                  </a:lnTo>
                  <a:lnTo>
                    <a:pt x="441" y="114"/>
                  </a:lnTo>
                  <a:lnTo>
                    <a:pt x="451" y="118"/>
                  </a:lnTo>
                  <a:lnTo>
                    <a:pt x="461" y="122"/>
                  </a:lnTo>
                  <a:lnTo>
                    <a:pt x="471" y="123"/>
                  </a:lnTo>
                  <a:lnTo>
                    <a:pt x="483" y="122"/>
                  </a:lnTo>
                  <a:lnTo>
                    <a:pt x="494" y="118"/>
                  </a:lnTo>
                  <a:lnTo>
                    <a:pt x="505" y="112"/>
                  </a:lnTo>
                  <a:lnTo>
                    <a:pt x="514" y="106"/>
                  </a:lnTo>
                  <a:lnTo>
                    <a:pt x="521" y="96"/>
                  </a:lnTo>
                  <a:lnTo>
                    <a:pt x="527" y="86"/>
                  </a:lnTo>
                  <a:lnTo>
                    <a:pt x="530" y="74"/>
                  </a:lnTo>
                  <a:lnTo>
                    <a:pt x="531" y="62"/>
                  </a:lnTo>
                  <a:lnTo>
                    <a:pt x="530" y="44"/>
                  </a:lnTo>
                  <a:lnTo>
                    <a:pt x="523" y="30"/>
                  </a:lnTo>
                  <a:lnTo>
                    <a:pt x="514" y="17"/>
                  </a:lnTo>
                  <a:lnTo>
                    <a:pt x="501" y="8"/>
                  </a:lnTo>
                  <a:close/>
                </a:path>
              </a:pathLst>
            </a:custGeom>
            <a:solidFill>
              <a:srgbClr val="000000"/>
            </a:solidFill>
            <a:ln w="9525">
              <a:noFill/>
              <a:round/>
              <a:headEnd/>
              <a:tailEnd/>
            </a:ln>
          </p:spPr>
          <p:txBody>
            <a:bodyPr/>
            <a:lstStyle/>
            <a:p>
              <a:endParaRPr lang="en-US"/>
            </a:p>
          </p:txBody>
        </p:sp>
        <p:sp>
          <p:nvSpPr>
            <p:cNvPr id="24665" name="Rectangle 191"/>
            <p:cNvSpPr>
              <a:spLocks noChangeArrowheads="1"/>
            </p:cNvSpPr>
            <p:nvPr/>
          </p:nvSpPr>
          <p:spPr bwMode="auto">
            <a:xfrm>
              <a:off x="589" y="1686"/>
              <a:ext cx="225" cy="2"/>
            </a:xfrm>
            <a:prstGeom prst="rect">
              <a:avLst/>
            </a:prstGeom>
            <a:solidFill>
              <a:srgbClr val="000000"/>
            </a:solidFill>
            <a:ln w="9525">
              <a:noFill/>
              <a:miter lim="800000"/>
              <a:headEnd/>
              <a:tailEnd/>
            </a:ln>
          </p:spPr>
          <p:txBody>
            <a:bodyPr/>
            <a:lstStyle/>
            <a:p>
              <a:endParaRPr lang="en-US" sz="1600"/>
            </a:p>
          </p:txBody>
        </p:sp>
        <p:sp>
          <p:nvSpPr>
            <p:cNvPr id="24666" name="Rectangle 192"/>
            <p:cNvSpPr>
              <a:spLocks noChangeArrowheads="1"/>
            </p:cNvSpPr>
            <p:nvPr/>
          </p:nvSpPr>
          <p:spPr bwMode="auto">
            <a:xfrm>
              <a:off x="609" y="1758"/>
              <a:ext cx="20" cy="7"/>
            </a:xfrm>
            <a:prstGeom prst="rect">
              <a:avLst/>
            </a:prstGeom>
            <a:solidFill>
              <a:srgbClr val="000000"/>
            </a:solidFill>
            <a:ln w="9525">
              <a:noFill/>
              <a:miter lim="800000"/>
              <a:headEnd/>
              <a:tailEnd/>
            </a:ln>
          </p:spPr>
          <p:txBody>
            <a:bodyPr/>
            <a:lstStyle/>
            <a:p>
              <a:endParaRPr lang="en-US" sz="1600"/>
            </a:p>
          </p:txBody>
        </p:sp>
        <p:sp>
          <p:nvSpPr>
            <p:cNvPr id="24667" name="Freeform 193"/>
            <p:cNvSpPr>
              <a:spLocks/>
            </p:cNvSpPr>
            <p:nvPr/>
          </p:nvSpPr>
          <p:spPr bwMode="auto">
            <a:xfrm>
              <a:off x="591" y="1780"/>
              <a:ext cx="325" cy="8"/>
            </a:xfrm>
            <a:custGeom>
              <a:avLst/>
              <a:gdLst>
                <a:gd name="T0" fmla="*/ 0 w 575"/>
                <a:gd name="T1" fmla="*/ 5 h 13"/>
                <a:gd name="T2" fmla="*/ 0 w 575"/>
                <a:gd name="T3" fmla="*/ 0 h 13"/>
                <a:gd name="T4" fmla="*/ 184 w 575"/>
                <a:gd name="T5" fmla="*/ 2 h 13"/>
                <a:gd name="T6" fmla="*/ 0 w 575"/>
                <a:gd name="T7" fmla="*/ 5 h 13"/>
                <a:gd name="T8" fmla="*/ 0 60000 65536"/>
                <a:gd name="T9" fmla="*/ 0 60000 65536"/>
                <a:gd name="T10" fmla="*/ 0 60000 65536"/>
                <a:gd name="T11" fmla="*/ 0 60000 65536"/>
                <a:gd name="T12" fmla="*/ 0 w 575"/>
                <a:gd name="T13" fmla="*/ 0 h 13"/>
                <a:gd name="T14" fmla="*/ 575 w 575"/>
                <a:gd name="T15" fmla="*/ 13 h 13"/>
              </a:gdLst>
              <a:ahLst/>
              <a:cxnLst>
                <a:cxn ang="T8">
                  <a:pos x="T0" y="T1"/>
                </a:cxn>
                <a:cxn ang="T9">
                  <a:pos x="T2" y="T3"/>
                </a:cxn>
                <a:cxn ang="T10">
                  <a:pos x="T4" y="T5"/>
                </a:cxn>
                <a:cxn ang="T11">
                  <a:pos x="T6" y="T7"/>
                </a:cxn>
              </a:cxnLst>
              <a:rect l="T12" t="T13" r="T14" b="T15"/>
              <a:pathLst>
                <a:path w="575" h="13">
                  <a:moveTo>
                    <a:pt x="0" y="13"/>
                  </a:moveTo>
                  <a:lnTo>
                    <a:pt x="0" y="0"/>
                  </a:lnTo>
                  <a:lnTo>
                    <a:pt x="575" y="5"/>
                  </a:lnTo>
                  <a:lnTo>
                    <a:pt x="0" y="13"/>
                  </a:lnTo>
                  <a:close/>
                </a:path>
              </a:pathLst>
            </a:custGeom>
            <a:solidFill>
              <a:srgbClr val="A8A8A8"/>
            </a:solidFill>
            <a:ln w="9525">
              <a:noFill/>
              <a:round/>
              <a:headEnd/>
              <a:tailEnd/>
            </a:ln>
          </p:spPr>
          <p:txBody>
            <a:bodyPr/>
            <a:lstStyle/>
            <a:p>
              <a:endParaRPr lang="en-US"/>
            </a:p>
          </p:txBody>
        </p:sp>
        <p:sp>
          <p:nvSpPr>
            <p:cNvPr id="24668" name="Freeform 194"/>
            <p:cNvSpPr>
              <a:spLocks/>
            </p:cNvSpPr>
            <p:nvPr/>
          </p:nvSpPr>
          <p:spPr bwMode="auto">
            <a:xfrm>
              <a:off x="757" y="1815"/>
              <a:ext cx="239" cy="7"/>
            </a:xfrm>
            <a:custGeom>
              <a:avLst/>
              <a:gdLst>
                <a:gd name="T0" fmla="*/ 133 w 423"/>
                <a:gd name="T1" fmla="*/ 4 h 12"/>
                <a:gd name="T2" fmla="*/ 135 w 423"/>
                <a:gd name="T3" fmla="*/ 0 h 12"/>
                <a:gd name="T4" fmla="*/ 0 w 423"/>
                <a:gd name="T5" fmla="*/ 1 h 12"/>
                <a:gd name="T6" fmla="*/ 133 w 423"/>
                <a:gd name="T7" fmla="*/ 4 h 12"/>
                <a:gd name="T8" fmla="*/ 0 60000 65536"/>
                <a:gd name="T9" fmla="*/ 0 60000 65536"/>
                <a:gd name="T10" fmla="*/ 0 60000 65536"/>
                <a:gd name="T11" fmla="*/ 0 60000 65536"/>
                <a:gd name="T12" fmla="*/ 0 w 423"/>
                <a:gd name="T13" fmla="*/ 0 h 12"/>
                <a:gd name="T14" fmla="*/ 423 w 423"/>
                <a:gd name="T15" fmla="*/ 12 h 12"/>
              </a:gdLst>
              <a:ahLst/>
              <a:cxnLst>
                <a:cxn ang="T8">
                  <a:pos x="T0" y="T1"/>
                </a:cxn>
                <a:cxn ang="T9">
                  <a:pos x="T2" y="T3"/>
                </a:cxn>
                <a:cxn ang="T10">
                  <a:pos x="T4" y="T5"/>
                </a:cxn>
                <a:cxn ang="T11">
                  <a:pos x="T6" y="T7"/>
                </a:cxn>
              </a:cxnLst>
              <a:rect l="T12" t="T13" r="T14" b="T15"/>
              <a:pathLst>
                <a:path w="423" h="12">
                  <a:moveTo>
                    <a:pt x="417" y="12"/>
                  </a:moveTo>
                  <a:lnTo>
                    <a:pt x="423" y="0"/>
                  </a:lnTo>
                  <a:lnTo>
                    <a:pt x="0" y="2"/>
                  </a:lnTo>
                  <a:lnTo>
                    <a:pt x="417" y="12"/>
                  </a:lnTo>
                  <a:close/>
                </a:path>
              </a:pathLst>
            </a:custGeom>
            <a:solidFill>
              <a:srgbClr val="000000"/>
            </a:solidFill>
            <a:ln w="9525">
              <a:noFill/>
              <a:round/>
              <a:headEnd/>
              <a:tailEnd/>
            </a:ln>
          </p:spPr>
          <p:txBody>
            <a:bodyPr/>
            <a:lstStyle/>
            <a:p>
              <a:endParaRPr lang="en-US"/>
            </a:p>
          </p:txBody>
        </p:sp>
        <p:sp>
          <p:nvSpPr>
            <p:cNvPr id="24669" name="Freeform 195"/>
            <p:cNvSpPr>
              <a:spLocks/>
            </p:cNvSpPr>
            <p:nvPr/>
          </p:nvSpPr>
          <p:spPr bwMode="auto">
            <a:xfrm>
              <a:off x="590" y="1774"/>
              <a:ext cx="333" cy="8"/>
            </a:xfrm>
            <a:custGeom>
              <a:avLst/>
              <a:gdLst>
                <a:gd name="T0" fmla="*/ 0 w 588"/>
                <a:gd name="T1" fmla="*/ 5 h 14"/>
                <a:gd name="T2" fmla="*/ 0 w 588"/>
                <a:gd name="T3" fmla="*/ 0 h 14"/>
                <a:gd name="T4" fmla="*/ 189 w 588"/>
                <a:gd name="T5" fmla="*/ 2 h 14"/>
                <a:gd name="T6" fmla="*/ 0 w 588"/>
                <a:gd name="T7" fmla="*/ 5 h 14"/>
                <a:gd name="T8" fmla="*/ 0 60000 65536"/>
                <a:gd name="T9" fmla="*/ 0 60000 65536"/>
                <a:gd name="T10" fmla="*/ 0 60000 65536"/>
                <a:gd name="T11" fmla="*/ 0 60000 65536"/>
                <a:gd name="T12" fmla="*/ 0 w 588"/>
                <a:gd name="T13" fmla="*/ 0 h 14"/>
                <a:gd name="T14" fmla="*/ 588 w 588"/>
                <a:gd name="T15" fmla="*/ 14 h 14"/>
              </a:gdLst>
              <a:ahLst/>
              <a:cxnLst>
                <a:cxn ang="T8">
                  <a:pos x="T0" y="T1"/>
                </a:cxn>
                <a:cxn ang="T9">
                  <a:pos x="T2" y="T3"/>
                </a:cxn>
                <a:cxn ang="T10">
                  <a:pos x="T4" y="T5"/>
                </a:cxn>
                <a:cxn ang="T11">
                  <a:pos x="T6" y="T7"/>
                </a:cxn>
              </a:cxnLst>
              <a:rect l="T12" t="T13" r="T14" b="T15"/>
              <a:pathLst>
                <a:path w="588" h="14">
                  <a:moveTo>
                    <a:pt x="0" y="14"/>
                  </a:moveTo>
                  <a:lnTo>
                    <a:pt x="0" y="0"/>
                  </a:lnTo>
                  <a:lnTo>
                    <a:pt x="588" y="6"/>
                  </a:lnTo>
                  <a:lnTo>
                    <a:pt x="0" y="14"/>
                  </a:lnTo>
                  <a:close/>
                </a:path>
              </a:pathLst>
            </a:custGeom>
            <a:solidFill>
              <a:srgbClr val="000000"/>
            </a:solidFill>
            <a:ln w="9525">
              <a:noFill/>
              <a:round/>
              <a:headEnd/>
              <a:tailEnd/>
            </a:ln>
          </p:spPr>
          <p:txBody>
            <a:bodyPr/>
            <a:lstStyle/>
            <a:p>
              <a:endParaRPr lang="en-US"/>
            </a:p>
          </p:txBody>
        </p:sp>
        <p:sp>
          <p:nvSpPr>
            <p:cNvPr id="24670" name="Rectangle 196"/>
            <p:cNvSpPr>
              <a:spLocks noChangeArrowheads="1"/>
            </p:cNvSpPr>
            <p:nvPr/>
          </p:nvSpPr>
          <p:spPr bwMode="auto">
            <a:xfrm>
              <a:off x="965" y="1698"/>
              <a:ext cx="19" cy="111"/>
            </a:xfrm>
            <a:prstGeom prst="rect">
              <a:avLst/>
            </a:prstGeom>
            <a:solidFill>
              <a:srgbClr val="000000"/>
            </a:solidFill>
            <a:ln w="9525">
              <a:noFill/>
              <a:miter lim="800000"/>
              <a:headEnd/>
              <a:tailEnd/>
            </a:ln>
          </p:spPr>
          <p:txBody>
            <a:bodyPr/>
            <a:lstStyle/>
            <a:p>
              <a:endParaRPr lang="en-US" sz="1600"/>
            </a:p>
          </p:txBody>
        </p:sp>
        <p:sp>
          <p:nvSpPr>
            <p:cNvPr id="24671" name="Rectangle 197"/>
            <p:cNvSpPr>
              <a:spLocks noChangeArrowheads="1"/>
            </p:cNvSpPr>
            <p:nvPr/>
          </p:nvSpPr>
          <p:spPr bwMode="auto">
            <a:xfrm>
              <a:off x="939" y="1698"/>
              <a:ext cx="19" cy="111"/>
            </a:xfrm>
            <a:prstGeom prst="rect">
              <a:avLst/>
            </a:prstGeom>
            <a:solidFill>
              <a:srgbClr val="000000"/>
            </a:solidFill>
            <a:ln w="9525">
              <a:noFill/>
              <a:miter lim="800000"/>
              <a:headEnd/>
              <a:tailEnd/>
            </a:ln>
          </p:spPr>
          <p:txBody>
            <a:bodyPr/>
            <a:lstStyle/>
            <a:p>
              <a:endParaRPr lang="en-US" sz="1600"/>
            </a:p>
          </p:txBody>
        </p:sp>
        <p:sp>
          <p:nvSpPr>
            <p:cNvPr id="24672" name="Freeform 198"/>
            <p:cNvSpPr>
              <a:spLocks/>
            </p:cNvSpPr>
            <p:nvPr/>
          </p:nvSpPr>
          <p:spPr bwMode="auto">
            <a:xfrm>
              <a:off x="626" y="1664"/>
              <a:ext cx="475" cy="184"/>
            </a:xfrm>
            <a:custGeom>
              <a:avLst/>
              <a:gdLst>
                <a:gd name="T0" fmla="*/ 263 w 841"/>
                <a:gd name="T1" fmla="*/ 83 h 324"/>
                <a:gd name="T2" fmla="*/ 264 w 841"/>
                <a:gd name="T3" fmla="*/ 56 h 324"/>
                <a:gd name="T4" fmla="*/ 263 w 841"/>
                <a:gd name="T5" fmla="*/ 53 h 324"/>
                <a:gd name="T6" fmla="*/ 262 w 841"/>
                <a:gd name="T7" fmla="*/ 49 h 324"/>
                <a:gd name="T8" fmla="*/ 259 w 841"/>
                <a:gd name="T9" fmla="*/ 48 h 324"/>
                <a:gd name="T10" fmla="*/ 256 w 841"/>
                <a:gd name="T11" fmla="*/ 47 h 324"/>
                <a:gd name="T12" fmla="*/ 218 w 841"/>
                <a:gd name="T13" fmla="*/ 47 h 324"/>
                <a:gd name="T14" fmla="*/ 219 w 841"/>
                <a:gd name="T15" fmla="*/ 11 h 324"/>
                <a:gd name="T16" fmla="*/ 218 w 841"/>
                <a:gd name="T17" fmla="*/ 7 h 324"/>
                <a:gd name="T18" fmla="*/ 217 w 841"/>
                <a:gd name="T19" fmla="*/ 3 h 324"/>
                <a:gd name="T20" fmla="*/ 214 w 841"/>
                <a:gd name="T21" fmla="*/ 1 h 324"/>
                <a:gd name="T22" fmla="*/ 211 w 841"/>
                <a:gd name="T23" fmla="*/ 0 h 324"/>
                <a:gd name="T24" fmla="*/ 0 w 841"/>
                <a:gd name="T25" fmla="*/ 2 h 324"/>
                <a:gd name="T26" fmla="*/ 208 w 841"/>
                <a:gd name="T27" fmla="*/ 8 h 324"/>
                <a:gd name="T28" fmla="*/ 211 w 841"/>
                <a:gd name="T29" fmla="*/ 9 h 324"/>
                <a:gd name="T30" fmla="*/ 213 w 841"/>
                <a:gd name="T31" fmla="*/ 11 h 324"/>
                <a:gd name="T32" fmla="*/ 215 w 841"/>
                <a:gd name="T33" fmla="*/ 15 h 324"/>
                <a:gd name="T34" fmla="*/ 215 w 841"/>
                <a:gd name="T35" fmla="*/ 18 h 324"/>
                <a:gd name="T36" fmla="*/ 215 w 841"/>
                <a:gd name="T37" fmla="*/ 20 h 324"/>
                <a:gd name="T38" fmla="*/ 210 w 841"/>
                <a:gd name="T39" fmla="*/ 20 h 324"/>
                <a:gd name="T40" fmla="*/ 210 w 841"/>
                <a:gd name="T41" fmla="*/ 47 h 324"/>
                <a:gd name="T42" fmla="*/ 213 w 841"/>
                <a:gd name="T43" fmla="*/ 47 h 324"/>
                <a:gd name="T44" fmla="*/ 213 w 841"/>
                <a:gd name="T45" fmla="*/ 53 h 324"/>
                <a:gd name="T46" fmla="*/ 249 w 841"/>
                <a:gd name="T47" fmla="*/ 55 h 324"/>
                <a:gd name="T48" fmla="*/ 252 w 841"/>
                <a:gd name="T49" fmla="*/ 56 h 324"/>
                <a:gd name="T50" fmla="*/ 254 w 841"/>
                <a:gd name="T51" fmla="*/ 58 h 324"/>
                <a:gd name="T52" fmla="*/ 256 w 841"/>
                <a:gd name="T53" fmla="*/ 61 h 324"/>
                <a:gd name="T54" fmla="*/ 256 w 841"/>
                <a:gd name="T55" fmla="*/ 64 h 324"/>
                <a:gd name="T56" fmla="*/ 256 w 841"/>
                <a:gd name="T57" fmla="*/ 67 h 324"/>
                <a:gd name="T58" fmla="*/ 257 w 841"/>
                <a:gd name="T59" fmla="*/ 68 h 324"/>
                <a:gd name="T60" fmla="*/ 258 w 841"/>
                <a:gd name="T61" fmla="*/ 69 h 324"/>
                <a:gd name="T62" fmla="*/ 259 w 841"/>
                <a:gd name="T63" fmla="*/ 72 h 324"/>
                <a:gd name="T64" fmla="*/ 259 w 841"/>
                <a:gd name="T65" fmla="*/ 74 h 324"/>
                <a:gd name="T66" fmla="*/ 259 w 841"/>
                <a:gd name="T67" fmla="*/ 77 h 324"/>
                <a:gd name="T68" fmla="*/ 258 w 841"/>
                <a:gd name="T69" fmla="*/ 79 h 324"/>
                <a:gd name="T70" fmla="*/ 256 w 841"/>
                <a:gd name="T71" fmla="*/ 81 h 324"/>
                <a:gd name="T72" fmla="*/ 255 w 841"/>
                <a:gd name="T73" fmla="*/ 82 h 324"/>
                <a:gd name="T74" fmla="*/ 255 w 841"/>
                <a:gd name="T75" fmla="*/ 94 h 324"/>
                <a:gd name="T76" fmla="*/ 251 w 841"/>
                <a:gd name="T77" fmla="*/ 94 h 324"/>
                <a:gd name="T78" fmla="*/ 251 w 841"/>
                <a:gd name="T79" fmla="*/ 100 h 324"/>
                <a:gd name="T80" fmla="*/ 254 w 841"/>
                <a:gd name="T81" fmla="*/ 100 h 324"/>
                <a:gd name="T82" fmla="*/ 255 w 841"/>
                <a:gd name="T83" fmla="*/ 101 h 324"/>
                <a:gd name="T84" fmla="*/ 256 w 841"/>
                <a:gd name="T85" fmla="*/ 101 h 324"/>
                <a:gd name="T86" fmla="*/ 257 w 841"/>
                <a:gd name="T87" fmla="*/ 101 h 324"/>
                <a:gd name="T88" fmla="*/ 257 w 841"/>
                <a:gd name="T89" fmla="*/ 103 h 324"/>
                <a:gd name="T90" fmla="*/ 258 w 841"/>
                <a:gd name="T91" fmla="*/ 104 h 324"/>
                <a:gd name="T92" fmla="*/ 262 w 841"/>
                <a:gd name="T93" fmla="*/ 104 h 324"/>
                <a:gd name="T94" fmla="*/ 264 w 841"/>
                <a:gd name="T95" fmla="*/ 104 h 324"/>
                <a:gd name="T96" fmla="*/ 267 w 841"/>
                <a:gd name="T97" fmla="*/ 103 h 324"/>
                <a:gd name="T98" fmla="*/ 268 w 841"/>
                <a:gd name="T99" fmla="*/ 101 h 324"/>
                <a:gd name="T100" fmla="*/ 268 w 841"/>
                <a:gd name="T101" fmla="*/ 94 h 324"/>
                <a:gd name="T102" fmla="*/ 268 w 841"/>
                <a:gd name="T103" fmla="*/ 89 h 324"/>
                <a:gd name="T104" fmla="*/ 268 w 841"/>
                <a:gd name="T105" fmla="*/ 86 h 324"/>
                <a:gd name="T106" fmla="*/ 267 w 841"/>
                <a:gd name="T107" fmla="*/ 85 h 324"/>
                <a:gd name="T108" fmla="*/ 265 w 841"/>
                <a:gd name="T109" fmla="*/ 84 h 324"/>
                <a:gd name="T110" fmla="*/ 264 w 841"/>
                <a:gd name="T111" fmla="*/ 83 h 324"/>
                <a:gd name="T112" fmla="*/ 263 w 841"/>
                <a:gd name="T113" fmla="*/ 83 h 32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1"/>
                <a:gd name="T172" fmla="*/ 0 h 324"/>
                <a:gd name="T173" fmla="*/ 841 w 841"/>
                <a:gd name="T174" fmla="*/ 324 h 32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1" h="324">
                  <a:moveTo>
                    <a:pt x="825" y="259"/>
                  </a:moveTo>
                  <a:lnTo>
                    <a:pt x="827" y="174"/>
                  </a:lnTo>
                  <a:lnTo>
                    <a:pt x="825" y="163"/>
                  </a:lnTo>
                  <a:lnTo>
                    <a:pt x="820" y="154"/>
                  </a:lnTo>
                  <a:lnTo>
                    <a:pt x="812" y="148"/>
                  </a:lnTo>
                  <a:lnTo>
                    <a:pt x="802" y="146"/>
                  </a:lnTo>
                  <a:lnTo>
                    <a:pt x="683" y="146"/>
                  </a:lnTo>
                  <a:lnTo>
                    <a:pt x="685" y="33"/>
                  </a:lnTo>
                  <a:lnTo>
                    <a:pt x="683" y="22"/>
                  </a:lnTo>
                  <a:lnTo>
                    <a:pt x="679" y="10"/>
                  </a:lnTo>
                  <a:lnTo>
                    <a:pt x="671" y="3"/>
                  </a:lnTo>
                  <a:lnTo>
                    <a:pt x="660" y="0"/>
                  </a:lnTo>
                  <a:lnTo>
                    <a:pt x="0" y="7"/>
                  </a:lnTo>
                  <a:lnTo>
                    <a:pt x="652" y="24"/>
                  </a:lnTo>
                  <a:lnTo>
                    <a:pt x="661" y="27"/>
                  </a:lnTo>
                  <a:lnTo>
                    <a:pt x="669" y="35"/>
                  </a:lnTo>
                  <a:lnTo>
                    <a:pt x="674" y="46"/>
                  </a:lnTo>
                  <a:lnTo>
                    <a:pt x="675" y="57"/>
                  </a:lnTo>
                  <a:lnTo>
                    <a:pt x="675" y="62"/>
                  </a:lnTo>
                  <a:lnTo>
                    <a:pt x="659" y="62"/>
                  </a:lnTo>
                  <a:lnTo>
                    <a:pt x="659" y="147"/>
                  </a:lnTo>
                  <a:lnTo>
                    <a:pt x="668" y="147"/>
                  </a:lnTo>
                  <a:lnTo>
                    <a:pt x="667" y="166"/>
                  </a:lnTo>
                  <a:lnTo>
                    <a:pt x="780" y="171"/>
                  </a:lnTo>
                  <a:lnTo>
                    <a:pt x="789" y="174"/>
                  </a:lnTo>
                  <a:lnTo>
                    <a:pt x="797" y="181"/>
                  </a:lnTo>
                  <a:lnTo>
                    <a:pt x="802" y="189"/>
                  </a:lnTo>
                  <a:lnTo>
                    <a:pt x="803" y="198"/>
                  </a:lnTo>
                  <a:lnTo>
                    <a:pt x="802" y="207"/>
                  </a:lnTo>
                  <a:lnTo>
                    <a:pt x="806" y="209"/>
                  </a:lnTo>
                  <a:lnTo>
                    <a:pt x="809" y="215"/>
                  </a:lnTo>
                  <a:lnTo>
                    <a:pt x="811" y="222"/>
                  </a:lnTo>
                  <a:lnTo>
                    <a:pt x="812" y="230"/>
                  </a:lnTo>
                  <a:lnTo>
                    <a:pt x="811" y="238"/>
                  </a:lnTo>
                  <a:lnTo>
                    <a:pt x="809" y="245"/>
                  </a:lnTo>
                  <a:lnTo>
                    <a:pt x="804" y="251"/>
                  </a:lnTo>
                  <a:lnTo>
                    <a:pt x="800" y="253"/>
                  </a:lnTo>
                  <a:lnTo>
                    <a:pt x="798" y="291"/>
                  </a:lnTo>
                  <a:lnTo>
                    <a:pt x="786" y="291"/>
                  </a:lnTo>
                  <a:lnTo>
                    <a:pt x="786" y="310"/>
                  </a:lnTo>
                  <a:lnTo>
                    <a:pt x="795" y="310"/>
                  </a:lnTo>
                  <a:lnTo>
                    <a:pt x="801" y="311"/>
                  </a:lnTo>
                  <a:lnTo>
                    <a:pt x="803" y="312"/>
                  </a:lnTo>
                  <a:lnTo>
                    <a:pt x="805" y="312"/>
                  </a:lnTo>
                  <a:lnTo>
                    <a:pt x="805" y="321"/>
                  </a:lnTo>
                  <a:lnTo>
                    <a:pt x="810" y="322"/>
                  </a:lnTo>
                  <a:lnTo>
                    <a:pt x="819" y="323"/>
                  </a:lnTo>
                  <a:lnTo>
                    <a:pt x="828" y="324"/>
                  </a:lnTo>
                  <a:lnTo>
                    <a:pt x="835" y="321"/>
                  </a:lnTo>
                  <a:lnTo>
                    <a:pt x="839" y="311"/>
                  </a:lnTo>
                  <a:lnTo>
                    <a:pt x="841" y="293"/>
                  </a:lnTo>
                  <a:lnTo>
                    <a:pt x="841" y="277"/>
                  </a:lnTo>
                  <a:lnTo>
                    <a:pt x="839" y="267"/>
                  </a:lnTo>
                  <a:lnTo>
                    <a:pt x="835" y="262"/>
                  </a:lnTo>
                  <a:lnTo>
                    <a:pt x="831" y="260"/>
                  </a:lnTo>
                  <a:lnTo>
                    <a:pt x="826" y="259"/>
                  </a:lnTo>
                  <a:lnTo>
                    <a:pt x="825" y="259"/>
                  </a:lnTo>
                  <a:close/>
                </a:path>
              </a:pathLst>
            </a:custGeom>
            <a:solidFill>
              <a:srgbClr val="000000"/>
            </a:solidFill>
            <a:ln w="9525">
              <a:noFill/>
              <a:round/>
              <a:headEnd/>
              <a:tailEnd/>
            </a:ln>
          </p:spPr>
          <p:txBody>
            <a:bodyPr/>
            <a:lstStyle/>
            <a:p>
              <a:endParaRPr lang="en-US"/>
            </a:p>
          </p:txBody>
        </p:sp>
        <p:sp>
          <p:nvSpPr>
            <p:cNvPr id="24673" name="Freeform 199"/>
            <p:cNvSpPr>
              <a:spLocks/>
            </p:cNvSpPr>
            <p:nvPr/>
          </p:nvSpPr>
          <p:spPr bwMode="auto">
            <a:xfrm>
              <a:off x="563" y="1667"/>
              <a:ext cx="186" cy="207"/>
            </a:xfrm>
            <a:custGeom>
              <a:avLst/>
              <a:gdLst>
                <a:gd name="T0" fmla="*/ 104 w 332"/>
                <a:gd name="T1" fmla="*/ 90 h 366"/>
                <a:gd name="T2" fmla="*/ 100 w 332"/>
                <a:gd name="T3" fmla="*/ 81 h 366"/>
                <a:gd name="T4" fmla="*/ 93 w 332"/>
                <a:gd name="T5" fmla="*/ 76 h 366"/>
                <a:gd name="T6" fmla="*/ 85 w 332"/>
                <a:gd name="T7" fmla="*/ 72 h 366"/>
                <a:gd name="T8" fmla="*/ 78 w 332"/>
                <a:gd name="T9" fmla="*/ 72 h 366"/>
                <a:gd name="T10" fmla="*/ 71 w 332"/>
                <a:gd name="T11" fmla="*/ 75 h 366"/>
                <a:gd name="T12" fmla="*/ 66 w 332"/>
                <a:gd name="T13" fmla="*/ 80 h 366"/>
                <a:gd name="T14" fmla="*/ 61 w 332"/>
                <a:gd name="T15" fmla="*/ 86 h 366"/>
                <a:gd name="T16" fmla="*/ 18 w 332"/>
                <a:gd name="T17" fmla="*/ 89 h 366"/>
                <a:gd name="T18" fmla="*/ 12 w 332"/>
                <a:gd name="T19" fmla="*/ 87 h 366"/>
                <a:gd name="T20" fmla="*/ 11 w 332"/>
                <a:gd name="T21" fmla="*/ 81 h 366"/>
                <a:gd name="T22" fmla="*/ 14 w 332"/>
                <a:gd name="T23" fmla="*/ 48 h 366"/>
                <a:gd name="T24" fmla="*/ 14 w 332"/>
                <a:gd name="T25" fmla="*/ 48 h 366"/>
                <a:gd name="T26" fmla="*/ 16 w 332"/>
                <a:gd name="T27" fmla="*/ 48 h 366"/>
                <a:gd name="T28" fmla="*/ 17 w 332"/>
                <a:gd name="T29" fmla="*/ 46 h 366"/>
                <a:gd name="T30" fmla="*/ 18 w 332"/>
                <a:gd name="T31" fmla="*/ 23 h 366"/>
                <a:gd name="T32" fmla="*/ 17 w 332"/>
                <a:gd name="T33" fmla="*/ 21 h 366"/>
                <a:gd name="T34" fmla="*/ 15 w 332"/>
                <a:gd name="T35" fmla="*/ 20 h 366"/>
                <a:gd name="T36" fmla="*/ 17 w 332"/>
                <a:gd name="T37" fmla="*/ 3 h 366"/>
                <a:gd name="T38" fmla="*/ 17 w 332"/>
                <a:gd name="T39" fmla="*/ 1 h 366"/>
                <a:gd name="T40" fmla="*/ 17 w 332"/>
                <a:gd name="T41" fmla="*/ 0 h 366"/>
                <a:gd name="T42" fmla="*/ 11 w 332"/>
                <a:gd name="T43" fmla="*/ 3 h 366"/>
                <a:gd name="T44" fmla="*/ 8 w 332"/>
                <a:gd name="T45" fmla="*/ 9 h 366"/>
                <a:gd name="T46" fmla="*/ 6 w 332"/>
                <a:gd name="T47" fmla="*/ 50 h 366"/>
                <a:gd name="T48" fmla="*/ 4 w 332"/>
                <a:gd name="T49" fmla="*/ 54 h 366"/>
                <a:gd name="T50" fmla="*/ 4 w 332"/>
                <a:gd name="T51" fmla="*/ 59 h 366"/>
                <a:gd name="T52" fmla="*/ 6 w 332"/>
                <a:gd name="T53" fmla="*/ 63 h 366"/>
                <a:gd name="T54" fmla="*/ 7 w 332"/>
                <a:gd name="T55" fmla="*/ 79 h 366"/>
                <a:gd name="T56" fmla="*/ 0 w 332"/>
                <a:gd name="T57" fmla="*/ 101 h 366"/>
                <a:gd name="T58" fmla="*/ 13 w 332"/>
                <a:gd name="T59" fmla="*/ 97 h 366"/>
                <a:gd name="T60" fmla="*/ 64 w 332"/>
                <a:gd name="T61" fmla="*/ 96 h 366"/>
                <a:gd name="T62" fmla="*/ 64 w 332"/>
                <a:gd name="T63" fmla="*/ 96 h 366"/>
                <a:gd name="T64" fmla="*/ 63 w 332"/>
                <a:gd name="T65" fmla="*/ 98 h 366"/>
                <a:gd name="T66" fmla="*/ 64 w 332"/>
                <a:gd name="T67" fmla="*/ 105 h 366"/>
                <a:gd name="T68" fmla="*/ 69 w 332"/>
                <a:gd name="T69" fmla="*/ 111 h 366"/>
                <a:gd name="T70" fmla="*/ 74 w 332"/>
                <a:gd name="T71" fmla="*/ 115 h 366"/>
                <a:gd name="T72" fmla="*/ 81 w 332"/>
                <a:gd name="T73" fmla="*/ 117 h 366"/>
                <a:gd name="T74" fmla="*/ 89 w 332"/>
                <a:gd name="T75" fmla="*/ 115 h 366"/>
                <a:gd name="T76" fmla="*/ 95 w 332"/>
                <a:gd name="T77" fmla="*/ 111 h 366"/>
                <a:gd name="T78" fmla="*/ 99 w 332"/>
                <a:gd name="T79" fmla="*/ 106 h 366"/>
                <a:gd name="T80" fmla="*/ 100 w 332"/>
                <a:gd name="T81" fmla="*/ 98 h 366"/>
                <a:gd name="T82" fmla="*/ 100 w 332"/>
                <a:gd name="T83" fmla="*/ 97 h 366"/>
                <a:gd name="T84" fmla="*/ 100 w 332"/>
                <a:gd name="T85" fmla="*/ 96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2"/>
                <a:gd name="T130" fmla="*/ 0 h 366"/>
                <a:gd name="T131" fmla="*/ 332 w 33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2" h="366">
                  <a:moveTo>
                    <a:pt x="332" y="300"/>
                  </a:moveTo>
                  <a:lnTo>
                    <a:pt x="330" y="283"/>
                  </a:lnTo>
                  <a:lnTo>
                    <a:pt x="324" y="268"/>
                  </a:lnTo>
                  <a:lnTo>
                    <a:pt x="317" y="255"/>
                  </a:lnTo>
                  <a:lnTo>
                    <a:pt x="308" y="245"/>
                  </a:lnTo>
                  <a:lnTo>
                    <a:pt x="296" y="237"/>
                  </a:lnTo>
                  <a:lnTo>
                    <a:pt x="285" y="231"/>
                  </a:lnTo>
                  <a:lnTo>
                    <a:pt x="272" y="227"/>
                  </a:lnTo>
                  <a:lnTo>
                    <a:pt x="259" y="226"/>
                  </a:lnTo>
                  <a:lnTo>
                    <a:pt x="248" y="227"/>
                  </a:lnTo>
                  <a:lnTo>
                    <a:pt x="236" y="231"/>
                  </a:lnTo>
                  <a:lnTo>
                    <a:pt x="226" y="235"/>
                  </a:lnTo>
                  <a:lnTo>
                    <a:pt x="217" y="241"/>
                  </a:lnTo>
                  <a:lnTo>
                    <a:pt x="208" y="249"/>
                  </a:lnTo>
                  <a:lnTo>
                    <a:pt x="201" y="258"/>
                  </a:lnTo>
                  <a:lnTo>
                    <a:pt x="195" y="269"/>
                  </a:lnTo>
                  <a:lnTo>
                    <a:pt x="190" y="279"/>
                  </a:lnTo>
                  <a:lnTo>
                    <a:pt x="58" y="280"/>
                  </a:lnTo>
                  <a:lnTo>
                    <a:pt x="49" y="278"/>
                  </a:lnTo>
                  <a:lnTo>
                    <a:pt x="40" y="272"/>
                  </a:lnTo>
                  <a:lnTo>
                    <a:pt x="36" y="264"/>
                  </a:lnTo>
                  <a:lnTo>
                    <a:pt x="35" y="254"/>
                  </a:lnTo>
                  <a:lnTo>
                    <a:pt x="43" y="149"/>
                  </a:lnTo>
                  <a:lnTo>
                    <a:pt x="44" y="149"/>
                  </a:lnTo>
                  <a:lnTo>
                    <a:pt x="45" y="149"/>
                  </a:lnTo>
                  <a:lnTo>
                    <a:pt x="46" y="149"/>
                  </a:lnTo>
                  <a:lnTo>
                    <a:pt x="51" y="148"/>
                  </a:lnTo>
                  <a:lnTo>
                    <a:pt x="53" y="146"/>
                  </a:lnTo>
                  <a:lnTo>
                    <a:pt x="55" y="143"/>
                  </a:lnTo>
                  <a:lnTo>
                    <a:pt x="57" y="139"/>
                  </a:lnTo>
                  <a:lnTo>
                    <a:pt x="57" y="72"/>
                  </a:lnTo>
                  <a:lnTo>
                    <a:pt x="55" y="68"/>
                  </a:lnTo>
                  <a:lnTo>
                    <a:pt x="54" y="66"/>
                  </a:lnTo>
                  <a:lnTo>
                    <a:pt x="52" y="64"/>
                  </a:lnTo>
                  <a:lnTo>
                    <a:pt x="49" y="63"/>
                  </a:lnTo>
                  <a:lnTo>
                    <a:pt x="53" y="12"/>
                  </a:lnTo>
                  <a:lnTo>
                    <a:pt x="53" y="9"/>
                  </a:lnTo>
                  <a:lnTo>
                    <a:pt x="54" y="6"/>
                  </a:lnTo>
                  <a:lnTo>
                    <a:pt x="55" y="3"/>
                  </a:lnTo>
                  <a:lnTo>
                    <a:pt x="57" y="0"/>
                  </a:lnTo>
                  <a:lnTo>
                    <a:pt x="53" y="0"/>
                  </a:lnTo>
                  <a:lnTo>
                    <a:pt x="43" y="3"/>
                  </a:lnTo>
                  <a:lnTo>
                    <a:pt x="35" y="9"/>
                  </a:lnTo>
                  <a:lnTo>
                    <a:pt x="29" y="17"/>
                  </a:lnTo>
                  <a:lnTo>
                    <a:pt x="27" y="28"/>
                  </a:lnTo>
                  <a:lnTo>
                    <a:pt x="24" y="155"/>
                  </a:lnTo>
                  <a:lnTo>
                    <a:pt x="20" y="158"/>
                  </a:lnTo>
                  <a:lnTo>
                    <a:pt x="17" y="163"/>
                  </a:lnTo>
                  <a:lnTo>
                    <a:pt x="15" y="170"/>
                  </a:lnTo>
                  <a:lnTo>
                    <a:pt x="14" y="177"/>
                  </a:lnTo>
                  <a:lnTo>
                    <a:pt x="15" y="185"/>
                  </a:lnTo>
                  <a:lnTo>
                    <a:pt x="16" y="190"/>
                  </a:lnTo>
                  <a:lnTo>
                    <a:pt x="20" y="196"/>
                  </a:lnTo>
                  <a:lnTo>
                    <a:pt x="23" y="199"/>
                  </a:lnTo>
                  <a:lnTo>
                    <a:pt x="22" y="246"/>
                  </a:lnTo>
                  <a:lnTo>
                    <a:pt x="1" y="246"/>
                  </a:lnTo>
                  <a:lnTo>
                    <a:pt x="0" y="314"/>
                  </a:lnTo>
                  <a:lnTo>
                    <a:pt x="43" y="313"/>
                  </a:lnTo>
                  <a:lnTo>
                    <a:pt x="43" y="303"/>
                  </a:lnTo>
                  <a:lnTo>
                    <a:pt x="202" y="300"/>
                  </a:lnTo>
                  <a:lnTo>
                    <a:pt x="203" y="299"/>
                  </a:lnTo>
                  <a:lnTo>
                    <a:pt x="203" y="300"/>
                  </a:lnTo>
                  <a:lnTo>
                    <a:pt x="203" y="301"/>
                  </a:lnTo>
                  <a:lnTo>
                    <a:pt x="202" y="303"/>
                  </a:lnTo>
                  <a:lnTo>
                    <a:pt x="202" y="305"/>
                  </a:lnTo>
                  <a:lnTo>
                    <a:pt x="203" y="317"/>
                  </a:lnTo>
                  <a:lnTo>
                    <a:pt x="206" y="329"/>
                  </a:lnTo>
                  <a:lnTo>
                    <a:pt x="211" y="339"/>
                  </a:lnTo>
                  <a:lnTo>
                    <a:pt x="219" y="347"/>
                  </a:lnTo>
                  <a:lnTo>
                    <a:pt x="227" y="355"/>
                  </a:lnTo>
                  <a:lnTo>
                    <a:pt x="236" y="361"/>
                  </a:lnTo>
                  <a:lnTo>
                    <a:pt x="248" y="364"/>
                  </a:lnTo>
                  <a:lnTo>
                    <a:pt x="259" y="366"/>
                  </a:lnTo>
                  <a:lnTo>
                    <a:pt x="271" y="364"/>
                  </a:lnTo>
                  <a:lnTo>
                    <a:pt x="282" y="361"/>
                  </a:lnTo>
                  <a:lnTo>
                    <a:pt x="293" y="355"/>
                  </a:lnTo>
                  <a:lnTo>
                    <a:pt x="302" y="348"/>
                  </a:lnTo>
                  <a:lnTo>
                    <a:pt x="309" y="340"/>
                  </a:lnTo>
                  <a:lnTo>
                    <a:pt x="315" y="330"/>
                  </a:lnTo>
                  <a:lnTo>
                    <a:pt x="318" y="318"/>
                  </a:lnTo>
                  <a:lnTo>
                    <a:pt x="319" y="306"/>
                  </a:lnTo>
                  <a:lnTo>
                    <a:pt x="319" y="305"/>
                  </a:lnTo>
                  <a:lnTo>
                    <a:pt x="319" y="303"/>
                  </a:lnTo>
                  <a:lnTo>
                    <a:pt x="319" y="301"/>
                  </a:lnTo>
                  <a:lnTo>
                    <a:pt x="319" y="300"/>
                  </a:lnTo>
                  <a:lnTo>
                    <a:pt x="332" y="300"/>
                  </a:lnTo>
                  <a:close/>
                </a:path>
              </a:pathLst>
            </a:custGeom>
            <a:solidFill>
              <a:srgbClr val="000000"/>
            </a:solidFill>
            <a:ln w="9525">
              <a:noFill/>
              <a:round/>
              <a:headEnd/>
              <a:tailEnd/>
            </a:ln>
          </p:spPr>
          <p:txBody>
            <a:bodyPr/>
            <a:lstStyle/>
            <a:p>
              <a:endParaRPr lang="en-US"/>
            </a:p>
          </p:txBody>
        </p:sp>
        <p:sp>
          <p:nvSpPr>
            <p:cNvPr id="24674" name="Freeform 200"/>
            <p:cNvSpPr>
              <a:spLocks/>
            </p:cNvSpPr>
            <p:nvPr/>
          </p:nvSpPr>
          <p:spPr bwMode="auto">
            <a:xfrm>
              <a:off x="695" y="1825"/>
              <a:ext cx="28" cy="27"/>
            </a:xfrm>
            <a:custGeom>
              <a:avLst/>
              <a:gdLst>
                <a:gd name="T0" fmla="*/ 8 w 51"/>
                <a:gd name="T1" fmla="*/ 15 h 50"/>
                <a:gd name="T2" fmla="*/ 11 w 51"/>
                <a:gd name="T3" fmla="*/ 14 h 50"/>
                <a:gd name="T4" fmla="*/ 13 w 51"/>
                <a:gd name="T5" fmla="*/ 12 h 50"/>
                <a:gd name="T6" fmla="*/ 15 w 51"/>
                <a:gd name="T7" fmla="*/ 10 h 50"/>
                <a:gd name="T8" fmla="*/ 15 w 51"/>
                <a:gd name="T9" fmla="*/ 7 h 50"/>
                <a:gd name="T10" fmla="*/ 15 w 51"/>
                <a:gd name="T11" fmla="*/ 4 h 50"/>
                <a:gd name="T12" fmla="*/ 13 w 51"/>
                <a:gd name="T13" fmla="*/ 2 h 50"/>
                <a:gd name="T14" fmla="*/ 11 w 51"/>
                <a:gd name="T15" fmla="*/ 1 h 50"/>
                <a:gd name="T16" fmla="*/ 8 w 51"/>
                <a:gd name="T17" fmla="*/ 0 h 50"/>
                <a:gd name="T18" fmla="*/ 5 w 51"/>
                <a:gd name="T19" fmla="*/ 1 h 50"/>
                <a:gd name="T20" fmla="*/ 2 w 51"/>
                <a:gd name="T21" fmla="*/ 2 h 50"/>
                <a:gd name="T22" fmla="*/ 1 w 51"/>
                <a:gd name="T23" fmla="*/ 4 h 50"/>
                <a:gd name="T24" fmla="*/ 0 w 51"/>
                <a:gd name="T25" fmla="*/ 7 h 50"/>
                <a:gd name="T26" fmla="*/ 1 w 51"/>
                <a:gd name="T27" fmla="*/ 10 h 50"/>
                <a:gd name="T28" fmla="*/ 2 w 51"/>
                <a:gd name="T29" fmla="*/ 12 h 50"/>
                <a:gd name="T30" fmla="*/ 5 w 51"/>
                <a:gd name="T31" fmla="*/ 14 h 50"/>
                <a:gd name="T32" fmla="*/ 8 w 51"/>
                <a:gd name="T33" fmla="*/ 15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0"/>
                <a:gd name="T53" fmla="*/ 51 w 5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0">
                  <a:moveTo>
                    <a:pt x="26" y="50"/>
                  </a:moveTo>
                  <a:lnTo>
                    <a:pt x="36" y="47"/>
                  </a:lnTo>
                  <a:lnTo>
                    <a:pt x="44" y="41"/>
                  </a:lnTo>
                  <a:lnTo>
                    <a:pt x="49" y="33"/>
                  </a:lnTo>
                  <a:lnTo>
                    <a:pt x="51" y="24"/>
                  </a:lnTo>
                  <a:lnTo>
                    <a:pt x="49" y="15"/>
                  </a:lnTo>
                  <a:lnTo>
                    <a:pt x="44" y="7"/>
                  </a:lnTo>
                  <a:lnTo>
                    <a:pt x="36" y="2"/>
                  </a:lnTo>
                  <a:lnTo>
                    <a:pt x="26" y="0"/>
                  </a:lnTo>
                  <a:lnTo>
                    <a:pt x="16" y="2"/>
                  </a:lnTo>
                  <a:lnTo>
                    <a:pt x="8" y="7"/>
                  </a:lnTo>
                  <a:lnTo>
                    <a:pt x="2" y="15"/>
                  </a:lnTo>
                  <a:lnTo>
                    <a:pt x="0" y="24"/>
                  </a:lnTo>
                  <a:lnTo>
                    <a:pt x="2" y="33"/>
                  </a:lnTo>
                  <a:lnTo>
                    <a:pt x="8" y="41"/>
                  </a:lnTo>
                  <a:lnTo>
                    <a:pt x="16" y="47"/>
                  </a:lnTo>
                  <a:lnTo>
                    <a:pt x="26" y="50"/>
                  </a:lnTo>
                  <a:close/>
                </a:path>
              </a:pathLst>
            </a:custGeom>
            <a:solidFill>
              <a:srgbClr val="FFFFFF"/>
            </a:solidFill>
            <a:ln w="9525">
              <a:noFill/>
              <a:round/>
              <a:headEnd/>
              <a:tailEnd/>
            </a:ln>
          </p:spPr>
          <p:txBody>
            <a:bodyPr/>
            <a:lstStyle/>
            <a:p>
              <a:endParaRPr lang="en-US"/>
            </a:p>
          </p:txBody>
        </p:sp>
        <p:sp>
          <p:nvSpPr>
            <p:cNvPr id="24675" name="Freeform 201"/>
            <p:cNvSpPr>
              <a:spLocks/>
            </p:cNvSpPr>
            <p:nvPr/>
          </p:nvSpPr>
          <p:spPr bwMode="auto">
            <a:xfrm>
              <a:off x="1026" y="1822"/>
              <a:ext cx="28" cy="28"/>
            </a:xfrm>
            <a:custGeom>
              <a:avLst/>
              <a:gdLst>
                <a:gd name="T0" fmla="*/ 8 w 51"/>
                <a:gd name="T1" fmla="*/ 16 h 50"/>
                <a:gd name="T2" fmla="*/ 11 w 51"/>
                <a:gd name="T3" fmla="*/ 15 h 50"/>
                <a:gd name="T4" fmla="*/ 13 w 51"/>
                <a:gd name="T5" fmla="*/ 13 h 50"/>
                <a:gd name="T6" fmla="*/ 15 w 51"/>
                <a:gd name="T7" fmla="*/ 11 h 50"/>
                <a:gd name="T8" fmla="*/ 15 w 51"/>
                <a:gd name="T9" fmla="*/ 8 h 50"/>
                <a:gd name="T10" fmla="*/ 15 w 51"/>
                <a:gd name="T11" fmla="*/ 4 h 50"/>
                <a:gd name="T12" fmla="*/ 13 w 51"/>
                <a:gd name="T13" fmla="*/ 2 h 50"/>
                <a:gd name="T14" fmla="*/ 11 w 51"/>
                <a:gd name="T15" fmla="*/ 1 h 50"/>
                <a:gd name="T16" fmla="*/ 8 w 51"/>
                <a:gd name="T17" fmla="*/ 0 h 50"/>
                <a:gd name="T18" fmla="*/ 5 w 51"/>
                <a:gd name="T19" fmla="*/ 1 h 50"/>
                <a:gd name="T20" fmla="*/ 2 w 51"/>
                <a:gd name="T21" fmla="*/ 2 h 50"/>
                <a:gd name="T22" fmla="*/ 1 w 51"/>
                <a:gd name="T23" fmla="*/ 4 h 50"/>
                <a:gd name="T24" fmla="*/ 0 w 51"/>
                <a:gd name="T25" fmla="*/ 8 h 50"/>
                <a:gd name="T26" fmla="*/ 1 w 51"/>
                <a:gd name="T27" fmla="*/ 11 h 50"/>
                <a:gd name="T28" fmla="*/ 2 w 51"/>
                <a:gd name="T29" fmla="*/ 13 h 50"/>
                <a:gd name="T30" fmla="*/ 5 w 51"/>
                <a:gd name="T31" fmla="*/ 15 h 50"/>
                <a:gd name="T32" fmla="*/ 8 w 51"/>
                <a:gd name="T33" fmla="*/ 16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50"/>
                <a:gd name="T53" fmla="*/ 51 w 51"/>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50">
                  <a:moveTo>
                    <a:pt x="26" y="50"/>
                  </a:moveTo>
                  <a:lnTo>
                    <a:pt x="36" y="48"/>
                  </a:lnTo>
                  <a:lnTo>
                    <a:pt x="44" y="42"/>
                  </a:lnTo>
                  <a:lnTo>
                    <a:pt x="49" y="34"/>
                  </a:lnTo>
                  <a:lnTo>
                    <a:pt x="51" y="25"/>
                  </a:lnTo>
                  <a:lnTo>
                    <a:pt x="49" y="15"/>
                  </a:lnTo>
                  <a:lnTo>
                    <a:pt x="44" y="7"/>
                  </a:lnTo>
                  <a:lnTo>
                    <a:pt x="36" y="3"/>
                  </a:lnTo>
                  <a:lnTo>
                    <a:pt x="26" y="0"/>
                  </a:lnTo>
                  <a:lnTo>
                    <a:pt x="17" y="3"/>
                  </a:lnTo>
                  <a:lnTo>
                    <a:pt x="8" y="7"/>
                  </a:lnTo>
                  <a:lnTo>
                    <a:pt x="3" y="15"/>
                  </a:lnTo>
                  <a:lnTo>
                    <a:pt x="0" y="25"/>
                  </a:lnTo>
                  <a:lnTo>
                    <a:pt x="3" y="34"/>
                  </a:lnTo>
                  <a:lnTo>
                    <a:pt x="8" y="42"/>
                  </a:lnTo>
                  <a:lnTo>
                    <a:pt x="17" y="48"/>
                  </a:lnTo>
                  <a:lnTo>
                    <a:pt x="26" y="50"/>
                  </a:lnTo>
                  <a:close/>
                </a:path>
              </a:pathLst>
            </a:custGeom>
            <a:solidFill>
              <a:srgbClr val="FFFFFF"/>
            </a:solidFill>
            <a:ln w="9525">
              <a:noFill/>
              <a:round/>
              <a:headEnd/>
              <a:tailEnd/>
            </a:ln>
          </p:spPr>
          <p:txBody>
            <a:bodyPr/>
            <a:lstStyle/>
            <a:p>
              <a:endParaRPr lang="en-US"/>
            </a:p>
          </p:txBody>
        </p:sp>
        <p:sp>
          <p:nvSpPr>
            <p:cNvPr id="24676" name="Rectangle 202"/>
            <p:cNvSpPr>
              <a:spLocks noChangeArrowheads="1"/>
            </p:cNvSpPr>
            <p:nvPr/>
          </p:nvSpPr>
          <p:spPr bwMode="auto">
            <a:xfrm>
              <a:off x="1784" y="1833"/>
              <a:ext cx="50" cy="21"/>
            </a:xfrm>
            <a:prstGeom prst="rect">
              <a:avLst/>
            </a:prstGeom>
            <a:solidFill>
              <a:srgbClr val="000000"/>
            </a:solidFill>
            <a:ln w="9525">
              <a:noFill/>
              <a:miter lim="800000"/>
              <a:headEnd/>
              <a:tailEnd/>
            </a:ln>
          </p:spPr>
          <p:txBody>
            <a:bodyPr/>
            <a:lstStyle/>
            <a:p>
              <a:endParaRPr lang="en-US" sz="1600"/>
            </a:p>
          </p:txBody>
        </p:sp>
      </p:grpSp>
      <p:sp>
        <p:nvSpPr>
          <p:cNvPr id="24584" name="Text Box 204"/>
          <p:cNvSpPr txBox="1">
            <a:spLocks noChangeArrowheads="1"/>
          </p:cNvSpPr>
          <p:nvPr/>
        </p:nvSpPr>
        <p:spPr bwMode="auto">
          <a:xfrm>
            <a:off x="820738" y="174625"/>
            <a:ext cx="7967662" cy="579438"/>
          </a:xfrm>
          <a:prstGeom prst="rect">
            <a:avLst/>
          </a:prstGeom>
          <a:noFill/>
          <a:ln w="9525">
            <a:noFill/>
            <a:miter lim="800000"/>
            <a:headEnd/>
            <a:tailEnd/>
          </a:ln>
        </p:spPr>
        <p:txBody>
          <a:bodyPr wrap="none">
            <a:spAutoFit/>
          </a:bodyPr>
          <a:lstStyle/>
          <a:p>
            <a:r>
              <a:rPr lang="en-US" sz="3200">
                <a:solidFill>
                  <a:srgbClr val="0A2D6B"/>
                </a:solidFill>
                <a:latin typeface="Calibri" pitchFamily="34" charset="0"/>
              </a:rPr>
              <a:t>NYS Common Core Standards and Assessments</a:t>
            </a:r>
          </a:p>
        </p:txBody>
      </p:sp>
      <p:grpSp>
        <p:nvGrpSpPr>
          <p:cNvPr id="24585" name="Group 205"/>
          <p:cNvGrpSpPr>
            <a:grpSpLocks/>
          </p:cNvGrpSpPr>
          <p:nvPr/>
        </p:nvGrpSpPr>
        <p:grpSpPr bwMode="auto">
          <a:xfrm>
            <a:off x="114300" y="184150"/>
            <a:ext cx="685800" cy="685800"/>
            <a:chOff x="0" y="96"/>
            <a:chExt cx="432" cy="432"/>
          </a:xfrm>
        </p:grpSpPr>
        <p:sp>
          <p:nvSpPr>
            <p:cNvPr id="24591" name="Rectangle 206"/>
            <p:cNvSpPr>
              <a:spLocks noChangeArrowheads="1"/>
            </p:cNvSpPr>
            <p:nvPr/>
          </p:nvSpPr>
          <p:spPr bwMode="auto">
            <a:xfrm>
              <a:off x="0" y="96"/>
              <a:ext cx="432" cy="432"/>
            </a:xfrm>
            <a:prstGeom prst="rect">
              <a:avLst/>
            </a:prstGeom>
            <a:solidFill>
              <a:srgbClr val="A4A926"/>
            </a:solidFill>
            <a:ln w="9525">
              <a:noFill/>
              <a:miter lim="800000"/>
              <a:headEnd/>
              <a:tailEnd/>
            </a:ln>
          </p:spPr>
          <p:txBody>
            <a:bodyPr wrap="none" anchor="ctr"/>
            <a:lstStyle/>
            <a:p>
              <a:endParaRPr lang="en-US" sz="1600"/>
            </a:p>
          </p:txBody>
        </p:sp>
        <p:pic>
          <p:nvPicPr>
            <p:cNvPr id="17" name="Picture 16" descr="Untitled-1.psd"/>
            <p:cNvPicPr>
              <a:picLocks noChangeAspect="1"/>
            </p:cNvPicPr>
            <p:nvPr/>
          </p:nvPicPr>
          <p:blipFill>
            <a:blip r:embed="rId6"/>
            <a:srcRect/>
            <a:stretch>
              <a:fillRect/>
            </a:stretch>
          </p:blipFill>
          <p:spPr bwMode="auto">
            <a:xfrm>
              <a:off x="12" y="108"/>
              <a:ext cx="345" cy="345"/>
            </a:xfrm>
            <a:prstGeom prst="rect">
              <a:avLst/>
            </a:prstGeom>
            <a:solidFill>
              <a:srgbClr val="A4A926"/>
            </a:solidFill>
            <a:ln w="9525">
              <a:noFill/>
              <a:miter lim="800000"/>
              <a:headEnd/>
              <a:tailEnd/>
            </a:ln>
            <a:effectLst>
              <a:outerShdw dist="38100" dir="2700000" rotWithShape="0">
                <a:srgbClr val="808080">
                  <a:alpha val="74997"/>
                </a:srgbClr>
              </a:outerShdw>
            </a:effectLst>
          </p:spPr>
        </p:pic>
      </p:grpSp>
      <p:sp>
        <p:nvSpPr>
          <p:cNvPr id="24586" name="Line 209"/>
          <p:cNvSpPr>
            <a:spLocks noChangeAspect="1" noChangeShapeType="1"/>
          </p:cNvSpPr>
          <p:nvPr/>
        </p:nvSpPr>
        <p:spPr bwMode="auto">
          <a:xfrm>
            <a:off x="2654300" y="5257800"/>
            <a:ext cx="649288" cy="1588"/>
          </a:xfrm>
          <a:prstGeom prst="line">
            <a:avLst/>
          </a:prstGeom>
          <a:noFill/>
          <a:ln w="127000">
            <a:solidFill>
              <a:srgbClr val="6F0000"/>
            </a:solidFill>
            <a:round/>
            <a:headEnd/>
            <a:tailEnd type="stealth" w="lg" len="med"/>
          </a:ln>
        </p:spPr>
        <p:txBody>
          <a:bodyPr/>
          <a:lstStyle/>
          <a:p>
            <a:endParaRPr lang="en-US"/>
          </a:p>
        </p:txBody>
      </p:sp>
      <p:pic>
        <p:nvPicPr>
          <p:cNvPr id="24587" name="Picture 213"/>
          <p:cNvPicPr>
            <a:picLocks noChangeAspect="1" noChangeArrowheads="1"/>
          </p:cNvPicPr>
          <p:nvPr/>
        </p:nvPicPr>
        <p:blipFill>
          <a:blip r:embed="rId7"/>
          <a:srcRect/>
          <a:stretch>
            <a:fillRect/>
          </a:stretch>
        </p:blipFill>
        <p:spPr bwMode="auto">
          <a:xfrm>
            <a:off x="5656263" y="3030538"/>
            <a:ext cx="1816100" cy="850900"/>
          </a:xfrm>
          <a:prstGeom prst="rect">
            <a:avLst/>
          </a:prstGeom>
          <a:noFill/>
          <a:ln w="9525">
            <a:noFill/>
            <a:miter lim="800000"/>
            <a:headEnd/>
            <a:tailEnd/>
          </a:ln>
        </p:spPr>
      </p:pic>
      <p:sp>
        <p:nvSpPr>
          <p:cNvPr id="24588" name="Text Box 100"/>
          <p:cNvSpPr txBox="1">
            <a:spLocks noChangeArrowheads="1"/>
          </p:cNvSpPr>
          <p:nvPr/>
        </p:nvSpPr>
        <p:spPr bwMode="auto">
          <a:xfrm>
            <a:off x="8804275" y="6499225"/>
            <a:ext cx="261938" cy="274638"/>
          </a:xfrm>
          <a:prstGeom prst="rect">
            <a:avLst/>
          </a:prstGeom>
          <a:noFill/>
          <a:ln w="9525">
            <a:noFill/>
            <a:miter lim="800000"/>
            <a:headEnd/>
            <a:tailEnd/>
          </a:ln>
        </p:spPr>
        <p:txBody>
          <a:bodyPr wrap="none">
            <a:spAutoFit/>
          </a:bodyPr>
          <a:lstStyle/>
          <a:p>
            <a:r>
              <a:rPr lang="en-US" sz="1200">
                <a:latin typeface="Calibri" pitchFamily="34" charset="0"/>
              </a:rPr>
              <a:t>1</a:t>
            </a:r>
          </a:p>
        </p:txBody>
      </p:sp>
      <p:sp>
        <p:nvSpPr>
          <p:cNvPr id="24589" name="Line 212"/>
          <p:cNvSpPr>
            <a:spLocks noChangeAspect="1" noChangeShapeType="1"/>
          </p:cNvSpPr>
          <p:nvPr/>
        </p:nvSpPr>
        <p:spPr bwMode="auto">
          <a:xfrm>
            <a:off x="5588000" y="5257800"/>
            <a:ext cx="649288" cy="1588"/>
          </a:xfrm>
          <a:prstGeom prst="line">
            <a:avLst/>
          </a:prstGeom>
          <a:noFill/>
          <a:ln w="127000">
            <a:solidFill>
              <a:srgbClr val="6F0000"/>
            </a:solidFill>
            <a:round/>
            <a:headEnd/>
            <a:tailEnd type="stealth" w="lg" len="med"/>
          </a:ln>
        </p:spPr>
        <p:txBody>
          <a:bodyPr/>
          <a:lstStyle/>
          <a:p>
            <a:endParaRPr lang="en-US"/>
          </a:p>
        </p:txBody>
      </p:sp>
      <p:sp>
        <p:nvSpPr>
          <p:cNvPr id="101" name="Slide Number Placeholder 100"/>
          <p:cNvSpPr txBox="1">
            <a:spLocks noGrp="1"/>
          </p:cNvSpPr>
          <p:nvPr/>
        </p:nvSpPr>
        <p:spPr bwMode="auto">
          <a:xfrm>
            <a:off x="7042150" y="6243638"/>
            <a:ext cx="1905000" cy="457200"/>
          </a:xfrm>
          <a:prstGeom prst="rect">
            <a:avLst/>
          </a:prstGeom>
          <a:noFill/>
          <a:ln>
            <a:miter lim="800000"/>
            <a:headEnd/>
            <a:tailEnd/>
          </a:ln>
        </p:spPr>
        <p:txBody>
          <a:bodyPr anchor="b"/>
          <a:lstStyle/>
          <a:p>
            <a:pPr algn="r">
              <a:defRPr/>
            </a:pPr>
            <a:fld id="{9473F4C0-2A01-407A-8F12-4B70FF3381B9}" type="slidenum">
              <a:rPr lang="en-US" sz="1400">
                <a:latin typeface="+mn-lt"/>
              </a:rPr>
              <a:pPr algn="r">
                <a:defRPr/>
              </a:pPr>
              <a:t>5</a:t>
            </a:fld>
            <a:endParaRPr lang="en-US" sz="140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609600"/>
          </a:xfrm>
        </p:spPr>
        <p:txBody>
          <a:bodyPr/>
          <a:lstStyle/>
          <a:p>
            <a:pPr eaLnBrk="1" hangingPunct="1"/>
            <a:r>
              <a:rPr lang="en-US" smtClean="0"/>
              <a:t>Theory of Change</a:t>
            </a:r>
          </a:p>
        </p:txBody>
      </p:sp>
      <p:graphicFrame>
        <p:nvGraphicFramePr>
          <p:cNvPr id="4" name="Content Placeholder 3"/>
          <p:cNvGraphicFramePr>
            <a:graphicFrameLocks noGrp="1"/>
          </p:cNvGraphicFramePr>
          <p:nvPr>
            <p:ph idx="1"/>
          </p:nvPr>
        </p:nvGraphicFramePr>
        <p:xfrm>
          <a:off x="0" y="901700"/>
          <a:ext cx="6045200" cy="2214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707259" y="2827052"/>
          <a:ext cx="7239000" cy="5773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26628" name="Group 26"/>
          <p:cNvGrpSpPr>
            <a:grpSpLocks/>
          </p:cNvGrpSpPr>
          <p:nvPr/>
        </p:nvGrpSpPr>
        <p:grpSpPr bwMode="auto">
          <a:xfrm>
            <a:off x="0" y="3449638"/>
            <a:ext cx="4826000" cy="2913062"/>
            <a:chOff x="0" y="3449514"/>
            <a:chExt cx="4419600" cy="2341686"/>
          </a:xfrm>
        </p:grpSpPr>
        <p:sp>
          <p:nvSpPr>
            <p:cNvPr id="7" name="Down Arrow 6"/>
            <p:cNvSpPr/>
            <p:nvPr/>
          </p:nvSpPr>
          <p:spPr>
            <a:xfrm flipH="1">
              <a:off x="914400" y="3505200"/>
              <a:ext cx="764118" cy="1251438"/>
            </a:xfrm>
            <a:prstGeom prst="downArrow">
              <a:avLst/>
            </a:prstGeom>
            <a:solidFill>
              <a:srgbClr val="0A2D6B"/>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dirty="0"/>
                <a:t>Institutes</a:t>
              </a:r>
            </a:p>
          </p:txBody>
        </p:sp>
        <p:sp>
          <p:nvSpPr>
            <p:cNvPr id="8" name="Down Arrow 7"/>
            <p:cNvSpPr/>
            <p:nvPr/>
          </p:nvSpPr>
          <p:spPr>
            <a:xfrm flipH="1">
              <a:off x="1828800" y="3505200"/>
              <a:ext cx="764118" cy="1251438"/>
            </a:xfrm>
            <a:prstGeom prst="downArrow">
              <a:avLst/>
            </a:prstGeom>
            <a:solidFill>
              <a:srgbClr val="0A2D6B"/>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dirty="0"/>
                <a:t>Video</a:t>
              </a:r>
            </a:p>
          </p:txBody>
        </p:sp>
        <p:sp>
          <p:nvSpPr>
            <p:cNvPr id="9" name="Down Arrow 8"/>
            <p:cNvSpPr/>
            <p:nvPr/>
          </p:nvSpPr>
          <p:spPr>
            <a:xfrm flipH="1">
              <a:off x="2667000" y="3505200"/>
              <a:ext cx="764118" cy="1251438"/>
            </a:xfrm>
            <a:prstGeom prst="downArrow">
              <a:avLst/>
            </a:prstGeom>
            <a:solidFill>
              <a:srgbClr val="0A2D6B"/>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dirty="0"/>
                <a:t>Tools</a:t>
              </a:r>
            </a:p>
          </p:txBody>
        </p:sp>
        <p:sp>
          <p:nvSpPr>
            <p:cNvPr id="11" name="Down Arrow 10"/>
            <p:cNvSpPr/>
            <p:nvPr/>
          </p:nvSpPr>
          <p:spPr>
            <a:xfrm flipH="1">
              <a:off x="3581400" y="3505200"/>
              <a:ext cx="764118" cy="1251438"/>
            </a:xfrm>
            <a:prstGeom prst="downArrow">
              <a:avLst/>
            </a:prstGeom>
            <a:solidFill>
              <a:srgbClr val="0A2D6B"/>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dirty="0"/>
                <a:t>Exemplars</a:t>
              </a:r>
            </a:p>
          </p:txBody>
        </p:sp>
        <p:sp>
          <p:nvSpPr>
            <p:cNvPr id="14" name="Flowchart: Punched Tape 13"/>
            <p:cNvSpPr/>
            <p:nvPr/>
          </p:nvSpPr>
          <p:spPr>
            <a:xfrm>
              <a:off x="75598" y="4900466"/>
              <a:ext cx="4344002" cy="890734"/>
            </a:xfrm>
            <a:prstGeom prst="flowChartPunchedTape">
              <a:avLst/>
            </a:prstGeom>
            <a:solidFill>
              <a:srgbClr val="6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Highly Trained Network Teams</a:t>
              </a:r>
            </a:p>
            <a:p>
              <a:pPr algn="ctr">
                <a:defRPr/>
              </a:pPr>
              <a:r>
                <a:rPr lang="en-US" sz="2000" dirty="0"/>
                <a:t> &amp; Informed Leaders</a:t>
              </a:r>
            </a:p>
          </p:txBody>
        </p:sp>
        <p:sp>
          <p:nvSpPr>
            <p:cNvPr id="18" name="Down Arrow 17"/>
            <p:cNvSpPr/>
            <p:nvPr/>
          </p:nvSpPr>
          <p:spPr>
            <a:xfrm flipH="1">
              <a:off x="0" y="3449514"/>
              <a:ext cx="764118" cy="1325053"/>
            </a:xfrm>
            <a:prstGeom prst="downArrow">
              <a:avLst/>
            </a:prstGeom>
            <a:solidFill>
              <a:srgbClr val="0A2D6B"/>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dirty="0"/>
                <a:t>Messaging</a:t>
              </a:r>
            </a:p>
          </p:txBody>
        </p:sp>
      </p:grpSp>
      <p:sp>
        <p:nvSpPr>
          <p:cNvPr id="19" name="Right Arrow 18"/>
          <p:cNvSpPr/>
          <p:nvPr/>
        </p:nvSpPr>
        <p:spPr>
          <a:xfrm flipV="1">
            <a:off x="7434263" y="2682875"/>
            <a:ext cx="269875" cy="288925"/>
          </a:xfrm>
          <a:prstGeom prst="right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an 19"/>
          <p:cNvSpPr/>
          <p:nvPr/>
        </p:nvSpPr>
        <p:spPr>
          <a:xfrm>
            <a:off x="7704138" y="1390650"/>
            <a:ext cx="1160462" cy="2871788"/>
          </a:xfrm>
          <a:prstGeom prst="can">
            <a:avLst/>
          </a:prstGeom>
          <a:solidFill>
            <a:srgbClr val="0A2D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t>Effective Practice in Schools </a:t>
            </a:r>
          </a:p>
        </p:txBody>
      </p:sp>
      <p:sp>
        <p:nvSpPr>
          <p:cNvPr id="21" name="Down Arrow 20"/>
          <p:cNvSpPr/>
          <p:nvPr/>
        </p:nvSpPr>
        <p:spPr>
          <a:xfrm>
            <a:off x="8177213" y="4352925"/>
            <a:ext cx="344487" cy="50641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Can 16"/>
          <p:cNvSpPr/>
          <p:nvPr/>
        </p:nvSpPr>
        <p:spPr>
          <a:xfrm>
            <a:off x="6045200" y="1347788"/>
            <a:ext cx="1270000" cy="3005137"/>
          </a:xfrm>
          <a:prstGeom prst="can">
            <a:avLst/>
          </a:prstGeom>
          <a:solidFill>
            <a:srgbClr val="A4A92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FFFFFF"/>
                </a:solidFill>
              </a:rPr>
              <a:t>High Quality Turnkey Training</a:t>
            </a:r>
          </a:p>
          <a:p>
            <a:pPr algn="ctr">
              <a:defRPr/>
            </a:pPr>
            <a:endParaRPr lang="en-US" sz="1500" b="1">
              <a:solidFill>
                <a:srgbClr val="FFFFFF"/>
              </a:solidFill>
            </a:endParaRPr>
          </a:p>
          <a:p>
            <a:pPr algn="ctr">
              <a:defRPr/>
            </a:pPr>
            <a:r>
              <a:rPr lang="en-US" sz="1500" b="1">
                <a:solidFill>
                  <a:srgbClr val="FFFFFF"/>
                </a:solidFill>
              </a:rPr>
              <a:t>Impactful Job Embedded Support</a:t>
            </a:r>
          </a:p>
        </p:txBody>
      </p:sp>
      <p:sp>
        <p:nvSpPr>
          <p:cNvPr id="28" name="Right Brace 27"/>
          <p:cNvSpPr/>
          <p:nvPr/>
        </p:nvSpPr>
        <p:spPr>
          <a:xfrm>
            <a:off x="5549900" y="901700"/>
            <a:ext cx="495300" cy="5648325"/>
          </a:xfrm>
          <a:prstGeom prst="rightBrace">
            <a:avLst>
              <a:gd name="adj1" fmla="val 8333"/>
              <a:gd name="adj2" fmla="val 50899"/>
            </a:avLst>
          </a:prstGeom>
          <a:ln w="28575">
            <a:solidFill>
              <a:srgbClr val="6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b="1" dirty="0"/>
          </a:p>
        </p:txBody>
      </p:sp>
      <p:sp>
        <p:nvSpPr>
          <p:cNvPr id="29" name="5-Point Star 28"/>
          <p:cNvSpPr/>
          <p:nvPr/>
        </p:nvSpPr>
        <p:spPr>
          <a:xfrm>
            <a:off x="5867400" y="4352925"/>
            <a:ext cx="3276600" cy="2352675"/>
          </a:xfrm>
          <a:prstGeom prst="star5">
            <a:avLst>
              <a:gd name="adj" fmla="val 29842"/>
              <a:gd name="hf" fmla="val 105146"/>
              <a:gd name="vf" fmla="val 110557"/>
            </a:avLst>
          </a:prstGeom>
          <a:solidFill>
            <a:srgbClr val="FFCF0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6F0000"/>
                </a:solidFill>
              </a:rPr>
              <a:t>DRAMATIC INCREASES IN STUDENT ACHIEVEMENT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831850" y="152400"/>
            <a:ext cx="7793038" cy="600075"/>
          </a:xfrm>
        </p:spPr>
        <p:txBody>
          <a:bodyPr/>
          <a:lstStyle/>
          <a:p>
            <a:pPr eaLnBrk="1" hangingPunct="1"/>
            <a:r>
              <a:rPr lang="en-US" sz="3200" b="0" smtClean="0">
                <a:solidFill>
                  <a:srgbClr val="0A2D6B"/>
                </a:solidFill>
              </a:rPr>
              <a:t>NYS Common Core Implementation</a:t>
            </a:r>
          </a:p>
        </p:txBody>
      </p:sp>
      <p:grpSp>
        <p:nvGrpSpPr>
          <p:cNvPr id="27650" name="Group 3"/>
          <p:cNvGrpSpPr>
            <a:grpSpLocks/>
          </p:cNvGrpSpPr>
          <p:nvPr/>
        </p:nvGrpSpPr>
        <p:grpSpPr bwMode="auto">
          <a:xfrm>
            <a:off x="133350" y="190500"/>
            <a:ext cx="685800" cy="685800"/>
            <a:chOff x="0" y="96"/>
            <a:chExt cx="432" cy="432"/>
          </a:xfrm>
        </p:grpSpPr>
        <p:sp>
          <p:nvSpPr>
            <p:cNvPr id="27655" name="Rectangle 4"/>
            <p:cNvSpPr>
              <a:spLocks noChangeArrowheads="1"/>
            </p:cNvSpPr>
            <p:nvPr/>
          </p:nvSpPr>
          <p:spPr bwMode="auto">
            <a:xfrm>
              <a:off x="0" y="96"/>
              <a:ext cx="432" cy="432"/>
            </a:xfrm>
            <a:prstGeom prst="rect">
              <a:avLst/>
            </a:prstGeom>
            <a:solidFill>
              <a:srgbClr val="A4A926"/>
            </a:solidFill>
            <a:ln w="9525">
              <a:noFill/>
              <a:miter lim="800000"/>
              <a:headEnd/>
              <a:tailEnd/>
            </a:ln>
          </p:spPr>
          <p:txBody>
            <a:bodyPr wrap="none" anchor="ctr"/>
            <a:lstStyle/>
            <a:p>
              <a:endParaRPr lang="en-US"/>
            </a:p>
          </p:txBody>
        </p:sp>
        <p:pic>
          <p:nvPicPr>
            <p:cNvPr id="17" name="Picture 16" descr="Untitled-1.psd"/>
            <p:cNvPicPr>
              <a:picLocks noChangeAspect="1"/>
            </p:cNvPicPr>
            <p:nvPr/>
          </p:nvPicPr>
          <p:blipFill>
            <a:blip r:embed="rId3"/>
            <a:srcRect/>
            <a:stretch>
              <a:fillRect/>
            </a:stretch>
          </p:blipFill>
          <p:spPr bwMode="auto">
            <a:xfrm>
              <a:off x="12" y="108"/>
              <a:ext cx="345" cy="345"/>
            </a:xfrm>
            <a:prstGeom prst="rect">
              <a:avLst/>
            </a:prstGeom>
            <a:solidFill>
              <a:srgbClr val="A4A926"/>
            </a:solidFill>
            <a:ln w="9525">
              <a:noFill/>
              <a:miter lim="800000"/>
              <a:headEnd/>
              <a:tailEnd/>
            </a:ln>
            <a:effectLst>
              <a:outerShdw dist="38100" dir="2700000" rotWithShape="0">
                <a:srgbClr val="808080">
                  <a:alpha val="74997"/>
                </a:srgbClr>
              </a:outerShdw>
            </a:effectLst>
          </p:spPr>
        </p:pic>
      </p:grpSp>
      <p:sp>
        <p:nvSpPr>
          <p:cNvPr id="27651" name="Text Box 49"/>
          <p:cNvSpPr txBox="1">
            <a:spLocks noChangeArrowheads="1"/>
          </p:cNvSpPr>
          <p:nvPr/>
        </p:nvSpPr>
        <p:spPr bwMode="auto">
          <a:xfrm>
            <a:off x="8816975" y="6434138"/>
            <a:ext cx="261938" cy="274637"/>
          </a:xfrm>
          <a:prstGeom prst="rect">
            <a:avLst/>
          </a:prstGeom>
          <a:noFill/>
          <a:ln w="9525">
            <a:noFill/>
            <a:miter lim="800000"/>
            <a:headEnd/>
            <a:tailEnd/>
          </a:ln>
        </p:spPr>
        <p:txBody>
          <a:bodyPr wrap="none">
            <a:spAutoFit/>
          </a:bodyPr>
          <a:lstStyle/>
          <a:p>
            <a:r>
              <a:rPr lang="en-US" sz="1200">
                <a:solidFill>
                  <a:schemeClr val="bg1"/>
                </a:solidFill>
                <a:latin typeface="Calibri" pitchFamily="34" charset="0"/>
              </a:rPr>
              <a:t>2</a:t>
            </a:r>
          </a:p>
        </p:txBody>
      </p:sp>
      <p:sp>
        <p:nvSpPr>
          <p:cNvPr id="27652" name="Text Box 111"/>
          <p:cNvSpPr txBox="1">
            <a:spLocks noChangeArrowheads="1"/>
          </p:cNvSpPr>
          <p:nvPr/>
        </p:nvSpPr>
        <p:spPr bwMode="auto">
          <a:xfrm>
            <a:off x="8804275" y="6499225"/>
            <a:ext cx="261938" cy="274638"/>
          </a:xfrm>
          <a:prstGeom prst="rect">
            <a:avLst/>
          </a:prstGeom>
          <a:noFill/>
          <a:ln w="9525">
            <a:noFill/>
            <a:miter lim="800000"/>
            <a:headEnd/>
            <a:tailEnd/>
          </a:ln>
        </p:spPr>
        <p:txBody>
          <a:bodyPr wrap="none">
            <a:spAutoFit/>
          </a:bodyPr>
          <a:lstStyle/>
          <a:p>
            <a:r>
              <a:rPr lang="en-US" sz="1200">
                <a:latin typeface="Calibri" pitchFamily="34" charset="0"/>
              </a:rPr>
              <a:t>2</a:t>
            </a:r>
          </a:p>
        </p:txBody>
      </p:sp>
      <p:pic>
        <p:nvPicPr>
          <p:cNvPr id="27653" name="Picture 2"/>
          <p:cNvPicPr>
            <a:picLocks noChangeAspect="1" noChangeArrowheads="1"/>
          </p:cNvPicPr>
          <p:nvPr/>
        </p:nvPicPr>
        <p:blipFill>
          <a:blip r:embed="rId4"/>
          <a:srcRect/>
          <a:stretch>
            <a:fillRect/>
          </a:stretch>
        </p:blipFill>
        <p:spPr bwMode="auto">
          <a:xfrm>
            <a:off x="39688" y="752475"/>
            <a:ext cx="8777287" cy="5791200"/>
          </a:xfrm>
          <a:prstGeom prst="rect">
            <a:avLst/>
          </a:prstGeom>
          <a:noFill/>
          <a:ln w="9525">
            <a:noFill/>
            <a:miter lim="800000"/>
            <a:headEnd/>
            <a:tailEnd/>
          </a:ln>
        </p:spPr>
      </p:pic>
      <p:sp>
        <p:nvSpPr>
          <p:cNvPr id="10" name="Slide Number Placeholder 9"/>
          <p:cNvSpPr>
            <a:spLocks noGrp="1"/>
          </p:cNvSpPr>
          <p:nvPr>
            <p:ph type="sldNum" sz="quarter" idx="10"/>
          </p:nvPr>
        </p:nvSpPr>
        <p:spPr/>
        <p:txBody>
          <a:bodyPr/>
          <a:lstStyle/>
          <a:p>
            <a:pPr>
              <a:defRPr/>
            </a:pPr>
            <a:fld id="{89859107-DC45-487D-AF80-1C45EEE2A305}"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831850" y="152400"/>
            <a:ext cx="7793038" cy="600075"/>
          </a:xfrm>
        </p:spPr>
        <p:txBody>
          <a:bodyPr/>
          <a:lstStyle/>
          <a:p>
            <a:pPr eaLnBrk="1" hangingPunct="1"/>
            <a:r>
              <a:rPr lang="en-US" sz="3200" b="0" smtClean="0">
                <a:solidFill>
                  <a:srgbClr val="0A2D6B"/>
                </a:solidFill>
              </a:rPr>
              <a:t>NYS Common Core Implementation</a:t>
            </a:r>
          </a:p>
        </p:txBody>
      </p:sp>
      <p:grpSp>
        <p:nvGrpSpPr>
          <p:cNvPr id="29698" name="Group 3"/>
          <p:cNvGrpSpPr>
            <a:grpSpLocks/>
          </p:cNvGrpSpPr>
          <p:nvPr/>
        </p:nvGrpSpPr>
        <p:grpSpPr bwMode="auto">
          <a:xfrm>
            <a:off x="133350" y="190500"/>
            <a:ext cx="685800" cy="685800"/>
            <a:chOff x="0" y="96"/>
            <a:chExt cx="432" cy="432"/>
          </a:xfrm>
        </p:grpSpPr>
        <p:sp>
          <p:nvSpPr>
            <p:cNvPr id="29728" name="Rectangle 4"/>
            <p:cNvSpPr>
              <a:spLocks noChangeArrowheads="1"/>
            </p:cNvSpPr>
            <p:nvPr/>
          </p:nvSpPr>
          <p:spPr bwMode="auto">
            <a:xfrm>
              <a:off x="0" y="96"/>
              <a:ext cx="432" cy="432"/>
            </a:xfrm>
            <a:prstGeom prst="rect">
              <a:avLst/>
            </a:prstGeom>
            <a:solidFill>
              <a:srgbClr val="A4A926"/>
            </a:solidFill>
            <a:ln w="9525">
              <a:noFill/>
              <a:miter lim="800000"/>
              <a:headEnd/>
              <a:tailEnd/>
            </a:ln>
          </p:spPr>
          <p:txBody>
            <a:bodyPr wrap="none" anchor="ctr"/>
            <a:lstStyle/>
            <a:p>
              <a:endParaRPr lang="en-US"/>
            </a:p>
          </p:txBody>
        </p:sp>
        <p:pic>
          <p:nvPicPr>
            <p:cNvPr id="17" name="Picture 16" descr="Untitled-1.psd"/>
            <p:cNvPicPr>
              <a:picLocks noChangeAspect="1"/>
            </p:cNvPicPr>
            <p:nvPr/>
          </p:nvPicPr>
          <p:blipFill>
            <a:blip r:embed="rId3"/>
            <a:srcRect/>
            <a:stretch>
              <a:fillRect/>
            </a:stretch>
          </p:blipFill>
          <p:spPr bwMode="auto">
            <a:xfrm>
              <a:off x="12" y="108"/>
              <a:ext cx="345" cy="345"/>
            </a:xfrm>
            <a:prstGeom prst="rect">
              <a:avLst/>
            </a:prstGeom>
            <a:solidFill>
              <a:srgbClr val="A4A926"/>
            </a:solidFill>
            <a:ln w="9525">
              <a:noFill/>
              <a:miter lim="800000"/>
              <a:headEnd/>
              <a:tailEnd/>
            </a:ln>
            <a:effectLst>
              <a:outerShdw dist="38100" dir="2700000" rotWithShape="0">
                <a:srgbClr val="808080">
                  <a:alpha val="74997"/>
                </a:srgbClr>
              </a:outerShdw>
            </a:effectLst>
          </p:spPr>
        </p:pic>
      </p:grpSp>
      <p:sp>
        <p:nvSpPr>
          <p:cNvPr id="207884" name="Text Box 12"/>
          <p:cNvSpPr txBox="1">
            <a:spLocks noChangeArrowheads="1"/>
          </p:cNvSpPr>
          <p:nvPr/>
        </p:nvSpPr>
        <p:spPr bwMode="auto">
          <a:xfrm>
            <a:off x="403225" y="3608388"/>
            <a:ext cx="3225800" cy="417512"/>
          </a:xfrm>
          <a:prstGeom prst="rect">
            <a:avLst/>
          </a:prstGeom>
          <a:solidFill>
            <a:srgbClr val="A69372"/>
          </a:solidFill>
          <a:ln w="38100">
            <a:solidFill>
              <a:srgbClr val="FDC95C"/>
            </a:solidFill>
            <a:miter lim="800000"/>
            <a:headEnd/>
            <a:tailEnd/>
          </a:ln>
          <a:effectLst>
            <a:outerShdw dist="107763" dir="2700000" algn="ctr" rotWithShape="0">
              <a:schemeClr val="bg2">
                <a:alpha val="50000"/>
              </a:schemeClr>
            </a:outerShdw>
          </a:effectLst>
        </p:spPr>
        <p:txBody>
          <a:bodyPr anchor="ctr"/>
          <a:lstStyle/>
          <a:p>
            <a:pPr algn="ctr">
              <a:defRPr/>
            </a:pPr>
            <a:r>
              <a:rPr lang="en-US" sz="1800">
                <a:solidFill>
                  <a:srgbClr val="6F0000"/>
                </a:solidFill>
                <a:effectLst>
                  <a:outerShdw blurRad="38100" dist="38100" dir="2700000" algn="tl">
                    <a:srgbClr val="000000"/>
                  </a:outerShdw>
                </a:effectLst>
                <a:latin typeface="Calibri" pitchFamily="34" charset="0"/>
              </a:rPr>
              <a:t>Tools for Implementation</a:t>
            </a:r>
          </a:p>
        </p:txBody>
      </p:sp>
      <p:sp>
        <p:nvSpPr>
          <p:cNvPr id="29700" name="Text Box 13"/>
          <p:cNvSpPr txBox="1">
            <a:spLocks noChangeArrowheads="1"/>
          </p:cNvSpPr>
          <p:nvPr/>
        </p:nvSpPr>
        <p:spPr bwMode="auto">
          <a:xfrm>
            <a:off x="85725" y="4133850"/>
            <a:ext cx="4164013" cy="2543175"/>
          </a:xfrm>
          <a:prstGeom prst="rect">
            <a:avLst/>
          </a:prstGeom>
          <a:noFill/>
          <a:ln w="9525">
            <a:noFill/>
            <a:miter lim="800000"/>
            <a:headEnd/>
            <a:tailEnd/>
          </a:ln>
        </p:spPr>
        <p:txBody>
          <a:bodyPr>
            <a:spAutoFit/>
          </a:bodyPr>
          <a:lstStyle/>
          <a:p>
            <a:pPr marL="228600" indent="-228600">
              <a:lnSpc>
                <a:spcPct val="90000"/>
              </a:lnSpc>
              <a:buClr>
                <a:srgbClr val="0A2D6B"/>
              </a:buClr>
              <a:buSzPct val="80000"/>
              <a:buFont typeface="Wingdings" pitchFamily="2" charset="2"/>
              <a:buChar char="l"/>
            </a:pPr>
            <a:r>
              <a:rPr lang="en-US" sz="1600">
                <a:latin typeface="Calibri" pitchFamily="34" charset="0"/>
              </a:rPr>
              <a:t>Exemplary Modules</a:t>
            </a:r>
          </a:p>
          <a:p>
            <a:pPr marL="228600" indent="-228600">
              <a:lnSpc>
                <a:spcPct val="90000"/>
              </a:lnSpc>
              <a:buClr>
                <a:srgbClr val="0A2D6B"/>
              </a:buClr>
              <a:buSzPct val="80000"/>
              <a:buFont typeface="Wingdings" pitchFamily="2" charset="2"/>
              <a:buChar char="l"/>
            </a:pPr>
            <a:r>
              <a:rPr lang="en-US" sz="1600">
                <a:latin typeface="Calibri" pitchFamily="34" charset="0"/>
              </a:rPr>
              <a:t>Publishers Criteria</a:t>
            </a:r>
          </a:p>
          <a:p>
            <a:pPr marL="228600" indent="-228600">
              <a:lnSpc>
                <a:spcPct val="90000"/>
              </a:lnSpc>
              <a:buClr>
                <a:srgbClr val="0A2D6B"/>
              </a:buClr>
              <a:buSzPct val="80000"/>
              <a:buFont typeface="Wingdings" pitchFamily="2" charset="2"/>
              <a:buChar char="l"/>
            </a:pPr>
            <a:r>
              <a:rPr lang="en-US" sz="1600">
                <a:latin typeface="Calibri" pitchFamily="34" charset="0"/>
              </a:rPr>
              <a:t>Alignment Rubric for Curricular Materials</a:t>
            </a:r>
          </a:p>
          <a:p>
            <a:pPr marL="228600" indent="-228600">
              <a:lnSpc>
                <a:spcPct val="90000"/>
              </a:lnSpc>
              <a:buClr>
                <a:srgbClr val="0A2D6B"/>
              </a:buClr>
              <a:buSzPct val="80000"/>
              <a:buFont typeface="Wingdings" pitchFamily="2" charset="2"/>
              <a:buChar char="l"/>
            </a:pPr>
            <a:r>
              <a:rPr lang="en-US" sz="1600">
                <a:latin typeface="Calibri" pitchFamily="34" charset="0"/>
              </a:rPr>
              <a:t>Turn-key Materials from Network Team Summer Institute</a:t>
            </a:r>
          </a:p>
          <a:p>
            <a:pPr marL="228600" indent="-228600">
              <a:lnSpc>
                <a:spcPct val="90000"/>
              </a:lnSpc>
              <a:buClr>
                <a:srgbClr val="0A2D6B"/>
              </a:buClr>
              <a:buSzPct val="80000"/>
              <a:buFont typeface="Wingdings" pitchFamily="2" charset="2"/>
              <a:buChar char="l"/>
            </a:pPr>
            <a:r>
              <a:rPr lang="en-US" sz="1600">
                <a:latin typeface="Calibri" pitchFamily="34" charset="0"/>
              </a:rPr>
              <a:t>PBS Videos with School Action Guide:</a:t>
            </a:r>
          </a:p>
          <a:p>
            <a:pPr marL="685800" lvl="1" indent="-228600">
              <a:lnSpc>
                <a:spcPct val="90000"/>
              </a:lnSpc>
              <a:buClr>
                <a:srgbClr val="A4A926"/>
              </a:buClr>
              <a:buFont typeface="Wingdings" pitchFamily="2" charset="2"/>
              <a:buChar char="ü"/>
            </a:pPr>
            <a:r>
              <a:rPr lang="en-US" sz="1600">
                <a:latin typeface="Calibri" pitchFamily="34" charset="0"/>
              </a:rPr>
              <a:t>6 Shifts in Math; 6 Shifts in ELA/Literacy</a:t>
            </a:r>
          </a:p>
          <a:p>
            <a:pPr marL="685800" lvl="1" indent="-228600">
              <a:lnSpc>
                <a:spcPct val="90000"/>
              </a:lnSpc>
              <a:buClr>
                <a:srgbClr val="A4A926"/>
              </a:buClr>
              <a:buFont typeface="Wingdings" pitchFamily="2" charset="2"/>
              <a:buChar char="ü"/>
            </a:pPr>
            <a:r>
              <a:rPr lang="en-US" sz="1600">
                <a:latin typeface="Calibri" pitchFamily="34" charset="0"/>
              </a:rPr>
              <a:t>Close reading of MLK</a:t>
            </a:r>
          </a:p>
          <a:p>
            <a:pPr marL="685800" lvl="1" indent="-228600">
              <a:lnSpc>
                <a:spcPct val="90000"/>
              </a:lnSpc>
              <a:buClr>
                <a:srgbClr val="A4A926"/>
              </a:buClr>
              <a:buFont typeface="Wingdings" pitchFamily="2" charset="2"/>
              <a:buChar char="ü"/>
            </a:pPr>
            <a:r>
              <a:rPr lang="en-US" sz="1600">
                <a:latin typeface="Calibri" pitchFamily="34" charset="0"/>
                <a:sym typeface="Wingdings" pitchFamily="2" charset="2"/>
              </a:rPr>
              <a:t>Teachers diving into content</a:t>
            </a:r>
          </a:p>
          <a:p>
            <a:pPr marL="685800" lvl="1" indent="-228600">
              <a:lnSpc>
                <a:spcPct val="90000"/>
              </a:lnSpc>
              <a:buClr>
                <a:srgbClr val="A4A926"/>
              </a:buClr>
              <a:buFont typeface="Wingdings" pitchFamily="2" charset="2"/>
              <a:buChar char="ü"/>
            </a:pPr>
            <a:r>
              <a:rPr lang="en-US" sz="1600">
                <a:latin typeface="Calibri" pitchFamily="34" charset="0"/>
                <a:sym typeface="Wingdings" pitchFamily="2" charset="2"/>
              </a:rPr>
              <a:t>What matters in CCSS implementation</a:t>
            </a:r>
          </a:p>
          <a:p>
            <a:pPr marL="685800" lvl="1" indent="-228600"/>
            <a:endParaRPr lang="en-US" sz="1600">
              <a:latin typeface="Calibri" pitchFamily="34" charset="0"/>
            </a:endParaRPr>
          </a:p>
        </p:txBody>
      </p:sp>
      <p:grpSp>
        <p:nvGrpSpPr>
          <p:cNvPr id="29701" name="Group 75"/>
          <p:cNvGrpSpPr>
            <a:grpSpLocks/>
          </p:cNvGrpSpPr>
          <p:nvPr/>
        </p:nvGrpSpPr>
        <p:grpSpPr bwMode="auto">
          <a:xfrm>
            <a:off x="4567238" y="1258888"/>
            <a:ext cx="3265487" cy="1790700"/>
            <a:chOff x="2783" y="793"/>
            <a:chExt cx="2057" cy="1128"/>
          </a:xfrm>
        </p:grpSpPr>
        <p:sp>
          <p:nvSpPr>
            <p:cNvPr id="29725" name="AutoShape 23"/>
            <p:cNvSpPr>
              <a:spLocks noChangeArrowheads="1"/>
            </p:cNvSpPr>
            <p:nvPr/>
          </p:nvSpPr>
          <p:spPr bwMode="auto">
            <a:xfrm>
              <a:off x="2783" y="793"/>
              <a:ext cx="2057" cy="1128"/>
            </a:xfrm>
            <a:prstGeom prst="roundRect">
              <a:avLst>
                <a:gd name="adj" fmla="val 16667"/>
              </a:avLst>
            </a:prstGeom>
            <a:solidFill>
              <a:srgbClr val="A4A926"/>
            </a:solidFill>
            <a:ln w="28575">
              <a:solidFill>
                <a:srgbClr val="0A2D6B"/>
              </a:solidFill>
              <a:round/>
              <a:headEnd/>
              <a:tailEnd/>
            </a:ln>
          </p:spPr>
          <p:txBody>
            <a:bodyPr wrap="none" anchor="ctr"/>
            <a:lstStyle/>
            <a:p>
              <a:endParaRPr lang="en-US" sz="2400" b="1">
                <a:latin typeface="Calibri" pitchFamily="34" charset="0"/>
              </a:endParaRPr>
            </a:p>
            <a:p>
              <a:pPr>
                <a:buFontTx/>
                <a:buChar char="•"/>
              </a:pPr>
              <a:endParaRPr lang="en-US" sz="2000">
                <a:latin typeface="Calibri" pitchFamily="34" charset="0"/>
              </a:endParaRPr>
            </a:p>
          </p:txBody>
        </p:sp>
        <p:sp>
          <p:nvSpPr>
            <p:cNvPr id="29726" name="Text Box 24"/>
            <p:cNvSpPr txBox="1">
              <a:spLocks noChangeArrowheads="1"/>
            </p:cNvSpPr>
            <p:nvPr/>
          </p:nvSpPr>
          <p:spPr bwMode="auto">
            <a:xfrm>
              <a:off x="3050" y="808"/>
              <a:ext cx="1487" cy="231"/>
            </a:xfrm>
            <a:prstGeom prst="rect">
              <a:avLst/>
            </a:prstGeom>
            <a:solidFill>
              <a:srgbClr val="A4A926"/>
            </a:solidFill>
            <a:ln w="9525">
              <a:noFill/>
              <a:miter lim="800000"/>
              <a:headEnd/>
              <a:tailEnd/>
            </a:ln>
          </p:spPr>
          <p:txBody>
            <a:bodyPr wrap="none">
              <a:spAutoFit/>
            </a:bodyPr>
            <a:lstStyle/>
            <a:p>
              <a:r>
                <a:rPr lang="en-US" sz="1800">
                  <a:latin typeface="Calibri" pitchFamily="34" charset="0"/>
                </a:rPr>
                <a:t>6 </a:t>
              </a:r>
              <a:r>
                <a:rPr lang="en-US" sz="1800" i="1">
                  <a:latin typeface="Calibri" pitchFamily="34" charset="0"/>
                </a:rPr>
                <a:t>Shifts </a:t>
              </a:r>
              <a:r>
                <a:rPr lang="en-US" sz="1800">
                  <a:latin typeface="Calibri" pitchFamily="34" charset="0"/>
                </a:rPr>
                <a:t>in Mathematics</a:t>
              </a:r>
            </a:p>
          </p:txBody>
        </p:sp>
        <p:sp>
          <p:nvSpPr>
            <p:cNvPr id="29727" name="Text Box 25"/>
            <p:cNvSpPr txBox="1">
              <a:spLocks noChangeArrowheads="1"/>
            </p:cNvSpPr>
            <p:nvPr/>
          </p:nvSpPr>
          <p:spPr bwMode="auto">
            <a:xfrm>
              <a:off x="3041" y="1029"/>
              <a:ext cx="1407" cy="892"/>
            </a:xfrm>
            <a:prstGeom prst="rect">
              <a:avLst/>
            </a:prstGeom>
            <a:noFill/>
            <a:ln w="9525">
              <a:noFill/>
              <a:miter lim="800000"/>
              <a:headEnd/>
              <a:tailEnd/>
            </a:ln>
          </p:spPr>
          <p:txBody>
            <a:bodyPr wrap="none">
              <a:spAutoFit/>
            </a:bodyPr>
            <a:lstStyle/>
            <a:p>
              <a:pPr marL="347663" indent="-347663">
                <a:lnSpc>
                  <a:spcPct val="90000"/>
                </a:lnSpc>
                <a:buClr>
                  <a:srgbClr val="6F0000"/>
                </a:buClr>
                <a:buSzPct val="80000"/>
                <a:buFont typeface="Wingdings" pitchFamily="2" charset="2"/>
                <a:buChar char="l"/>
              </a:pPr>
              <a:r>
                <a:rPr lang="en-US" sz="1600">
                  <a:solidFill>
                    <a:srgbClr val="0A2D6B"/>
                  </a:solidFill>
                  <a:latin typeface="Calibri" pitchFamily="34" charset="0"/>
                </a:rPr>
                <a:t>Focus</a:t>
              </a:r>
            </a:p>
            <a:p>
              <a:pPr marL="347663" indent="-347663">
                <a:lnSpc>
                  <a:spcPct val="90000"/>
                </a:lnSpc>
                <a:buClr>
                  <a:srgbClr val="6F0000"/>
                </a:buClr>
                <a:buSzPct val="80000"/>
                <a:buFont typeface="Wingdings" pitchFamily="2" charset="2"/>
                <a:buChar char="l"/>
              </a:pPr>
              <a:r>
                <a:rPr lang="en-US" sz="1600">
                  <a:solidFill>
                    <a:srgbClr val="0A2D6B"/>
                  </a:solidFill>
                  <a:latin typeface="Calibri" pitchFamily="34" charset="0"/>
                </a:rPr>
                <a:t>Coherence</a:t>
              </a:r>
            </a:p>
            <a:p>
              <a:pPr marL="347663" indent="-347663">
                <a:lnSpc>
                  <a:spcPct val="90000"/>
                </a:lnSpc>
                <a:buClr>
                  <a:srgbClr val="6F0000"/>
                </a:buClr>
                <a:buSzPct val="80000"/>
                <a:buFont typeface="Wingdings" pitchFamily="2" charset="2"/>
                <a:buChar char="l"/>
              </a:pPr>
              <a:r>
                <a:rPr lang="en-US" sz="1600">
                  <a:solidFill>
                    <a:srgbClr val="0A2D6B"/>
                  </a:solidFill>
                  <a:latin typeface="Calibri" pitchFamily="34" charset="0"/>
                </a:rPr>
                <a:t>Fluency</a:t>
              </a:r>
            </a:p>
            <a:p>
              <a:pPr marL="347663" indent="-347663">
                <a:lnSpc>
                  <a:spcPct val="90000"/>
                </a:lnSpc>
                <a:buClr>
                  <a:srgbClr val="6F0000"/>
                </a:buClr>
                <a:buSzPct val="80000"/>
                <a:buFont typeface="Wingdings" pitchFamily="2" charset="2"/>
                <a:buChar char="l"/>
              </a:pPr>
              <a:r>
                <a:rPr lang="en-US" sz="1600">
                  <a:solidFill>
                    <a:srgbClr val="0A2D6B"/>
                  </a:solidFill>
                  <a:latin typeface="Calibri" pitchFamily="34" charset="0"/>
                </a:rPr>
                <a:t>Deep Understanding</a:t>
              </a:r>
            </a:p>
            <a:p>
              <a:pPr marL="347663" indent="-347663">
                <a:lnSpc>
                  <a:spcPct val="90000"/>
                </a:lnSpc>
                <a:buClr>
                  <a:srgbClr val="6F0000"/>
                </a:buClr>
                <a:buSzPct val="80000"/>
                <a:buFont typeface="Wingdings" pitchFamily="2" charset="2"/>
                <a:buChar char="l"/>
              </a:pPr>
              <a:r>
                <a:rPr lang="en-US" sz="1600">
                  <a:solidFill>
                    <a:srgbClr val="0A2D6B"/>
                  </a:solidFill>
                  <a:latin typeface="Calibri" pitchFamily="34" charset="0"/>
                </a:rPr>
                <a:t>Applications</a:t>
              </a:r>
            </a:p>
            <a:p>
              <a:pPr marL="347663" indent="-347663">
                <a:lnSpc>
                  <a:spcPct val="90000"/>
                </a:lnSpc>
                <a:buClr>
                  <a:srgbClr val="6F0000"/>
                </a:buClr>
                <a:buSzPct val="80000"/>
                <a:buFont typeface="Wingdings" pitchFamily="2" charset="2"/>
                <a:buChar char="l"/>
              </a:pPr>
              <a:r>
                <a:rPr lang="en-US" sz="1600">
                  <a:solidFill>
                    <a:srgbClr val="0A2D6B"/>
                  </a:solidFill>
                  <a:latin typeface="Calibri" pitchFamily="34" charset="0"/>
                </a:rPr>
                <a:t>Dual Intensity</a:t>
              </a:r>
            </a:p>
          </p:txBody>
        </p:sp>
      </p:grpSp>
      <p:grpSp>
        <p:nvGrpSpPr>
          <p:cNvPr id="29702" name="Group 113"/>
          <p:cNvGrpSpPr>
            <a:grpSpLocks/>
          </p:cNvGrpSpPr>
          <p:nvPr/>
        </p:nvGrpSpPr>
        <p:grpSpPr bwMode="auto">
          <a:xfrm>
            <a:off x="819150" y="1258888"/>
            <a:ext cx="4260850" cy="1792287"/>
            <a:chOff x="516" y="793"/>
            <a:chExt cx="2684" cy="1129"/>
          </a:xfrm>
        </p:grpSpPr>
        <p:sp>
          <p:nvSpPr>
            <p:cNvPr id="29722" name="AutoShape 27"/>
            <p:cNvSpPr>
              <a:spLocks noChangeArrowheads="1"/>
            </p:cNvSpPr>
            <p:nvPr/>
          </p:nvSpPr>
          <p:spPr bwMode="auto">
            <a:xfrm>
              <a:off x="516" y="793"/>
              <a:ext cx="2547" cy="1129"/>
            </a:xfrm>
            <a:prstGeom prst="roundRect">
              <a:avLst>
                <a:gd name="adj" fmla="val 16667"/>
              </a:avLst>
            </a:prstGeom>
            <a:solidFill>
              <a:srgbClr val="EFEACC"/>
            </a:solidFill>
            <a:ln w="28575">
              <a:solidFill>
                <a:srgbClr val="0A2D6B"/>
              </a:solidFill>
              <a:round/>
              <a:headEnd/>
              <a:tailEnd/>
            </a:ln>
          </p:spPr>
          <p:txBody>
            <a:bodyPr wrap="none" anchor="ctr"/>
            <a:lstStyle/>
            <a:p>
              <a:endParaRPr lang="en-US" sz="2400" b="1">
                <a:latin typeface="Calibri" pitchFamily="34" charset="0"/>
              </a:endParaRPr>
            </a:p>
            <a:p>
              <a:pPr>
                <a:buFontTx/>
                <a:buChar char="•"/>
              </a:pPr>
              <a:endParaRPr lang="en-US" sz="2000">
                <a:latin typeface="Calibri" pitchFamily="34" charset="0"/>
              </a:endParaRPr>
            </a:p>
          </p:txBody>
        </p:sp>
        <p:sp>
          <p:nvSpPr>
            <p:cNvPr id="29723" name="Text Box 28"/>
            <p:cNvSpPr txBox="1">
              <a:spLocks noChangeArrowheads="1"/>
            </p:cNvSpPr>
            <p:nvPr/>
          </p:nvSpPr>
          <p:spPr bwMode="auto">
            <a:xfrm>
              <a:off x="1122" y="793"/>
              <a:ext cx="1446" cy="231"/>
            </a:xfrm>
            <a:prstGeom prst="rect">
              <a:avLst/>
            </a:prstGeom>
            <a:noFill/>
            <a:ln w="9525">
              <a:noFill/>
              <a:miter lim="800000"/>
              <a:headEnd/>
              <a:tailEnd/>
            </a:ln>
          </p:spPr>
          <p:txBody>
            <a:bodyPr wrap="none">
              <a:spAutoFit/>
            </a:bodyPr>
            <a:lstStyle/>
            <a:p>
              <a:r>
                <a:rPr lang="en-US" sz="1800">
                  <a:latin typeface="Calibri" pitchFamily="34" charset="0"/>
                </a:rPr>
                <a:t>6 </a:t>
              </a:r>
              <a:r>
                <a:rPr lang="en-US" sz="1800" i="1">
                  <a:latin typeface="Calibri" pitchFamily="34" charset="0"/>
                </a:rPr>
                <a:t>Shifts </a:t>
              </a:r>
              <a:r>
                <a:rPr lang="en-US" sz="1800">
                  <a:latin typeface="Calibri" pitchFamily="34" charset="0"/>
                </a:rPr>
                <a:t>in ELA/Literacy</a:t>
              </a:r>
            </a:p>
          </p:txBody>
        </p:sp>
        <p:sp>
          <p:nvSpPr>
            <p:cNvPr id="29724" name="Text Box 29"/>
            <p:cNvSpPr txBox="1">
              <a:spLocks noChangeArrowheads="1"/>
            </p:cNvSpPr>
            <p:nvPr/>
          </p:nvSpPr>
          <p:spPr bwMode="auto">
            <a:xfrm>
              <a:off x="596" y="1030"/>
              <a:ext cx="2604" cy="892"/>
            </a:xfrm>
            <a:prstGeom prst="rect">
              <a:avLst/>
            </a:prstGeom>
            <a:noFill/>
            <a:ln w="9525">
              <a:noFill/>
              <a:miter lim="800000"/>
              <a:headEnd/>
              <a:tailEnd/>
            </a:ln>
          </p:spPr>
          <p:txBody>
            <a:bodyPr>
              <a:spAutoFit/>
            </a:bodyPr>
            <a:lstStyle/>
            <a:p>
              <a:pPr marL="228600" indent="-228600">
                <a:lnSpc>
                  <a:spcPct val="90000"/>
                </a:lnSpc>
                <a:buClr>
                  <a:srgbClr val="6F0000"/>
                </a:buClr>
                <a:buSzPct val="80000"/>
                <a:buFont typeface="Wingdings" pitchFamily="2" charset="2"/>
                <a:buChar char="l"/>
              </a:pPr>
              <a:r>
                <a:rPr lang="en-US" sz="1600">
                  <a:solidFill>
                    <a:srgbClr val="0A2D6B"/>
                  </a:solidFill>
                  <a:latin typeface="Calibri" pitchFamily="34" charset="0"/>
                </a:rPr>
                <a:t>Balancing Informational and Literary Text</a:t>
              </a:r>
            </a:p>
            <a:p>
              <a:pPr marL="228600" indent="-228600">
                <a:lnSpc>
                  <a:spcPct val="90000"/>
                </a:lnSpc>
                <a:buClr>
                  <a:srgbClr val="6F0000"/>
                </a:buClr>
                <a:buSzPct val="80000"/>
                <a:buFont typeface="Wingdings" pitchFamily="2" charset="2"/>
                <a:buChar char="l"/>
              </a:pPr>
              <a:r>
                <a:rPr lang="en-US" sz="1600">
                  <a:solidFill>
                    <a:srgbClr val="0A2D6B"/>
                  </a:solidFill>
                  <a:latin typeface="Calibri" pitchFamily="34" charset="0"/>
                </a:rPr>
                <a:t>Building Knowledge in the Disciplines</a:t>
              </a:r>
            </a:p>
            <a:p>
              <a:pPr marL="228600" indent="-228600">
                <a:lnSpc>
                  <a:spcPct val="90000"/>
                </a:lnSpc>
                <a:buClr>
                  <a:srgbClr val="6F0000"/>
                </a:buClr>
                <a:buSzPct val="80000"/>
                <a:buFont typeface="Wingdings" pitchFamily="2" charset="2"/>
                <a:buChar char="l"/>
              </a:pPr>
              <a:r>
                <a:rPr lang="en-US" sz="1600">
                  <a:solidFill>
                    <a:srgbClr val="0A2D6B"/>
                  </a:solidFill>
                  <a:latin typeface="Calibri" pitchFamily="34" charset="0"/>
                </a:rPr>
                <a:t>Staircase of Complexity</a:t>
              </a:r>
            </a:p>
            <a:p>
              <a:pPr marL="228600" indent="-228600">
                <a:lnSpc>
                  <a:spcPct val="90000"/>
                </a:lnSpc>
                <a:buClr>
                  <a:srgbClr val="6F0000"/>
                </a:buClr>
                <a:buSzPct val="80000"/>
                <a:buFont typeface="Wingdings" pitchFamily="2" charset="2"/>
                <a:buChar char="l"/>
              </a:pPr>
              <a:r>
                <a:rPr lang="en-US" sz="1600">
                  <a:solidFill>
                    <a:srgbClr val="0A2D6B"/>
                  </a:solidFill>
                  <a:latin typeface="Calibri" pitchFamily="34" charset="0"/>
                </a:rPr>
                <a:t>Text-based Answers</a:t>
              </a:r>
            </a:p>
            <a:p>
              <a:pPr marL="228600" indent="-228600">
                <a:lnSpc>
                  <a:spcPct val="90000"/>
                </a:lnSpc>
                <a:buClr>
                  <a:srgbClr val="6F0000"/>
                </a:buClr>
                <a:buSzPct val="80000"/>
                <a:buFont typeface="Wingdings" pitchFamily="2" charset="2"/>
                <a:buChar char="l"/>
              </a:pPr>
              <a:r>
                <a:rPr lang="en-US" sz="1600">
                  <a:solidFill>
                    <a:srgbClr val="0A2D6B"/>
                  </a:solidFill>
                  <a:latin typeface="Calibri" pitchFamily="34" charset="0"/>
                </a:rPr>
                <a:t>Writing from Sources</a:t>
              </a:r>
            </a:p>
            <a:p>
              <a:pPr marL="228600" indent="-228600">
                <a:lnSpc>
                  <a:spcPct val="90000"/>
                </a:lnSpc>
                <a:buClr>
                  <a:srgbClr val="6F0000"/>
                </a:buClr>
                <a:buSzPct val="80000"/>
                <a:buFont typeface="Wingdings" pitchFamily="2" charset="2"/>
                <a:buChar char="l"/>
              </a:pPr>
              <a:r>
                <a:rPr lang="en-US" sz="1600">
                  <a:solidFill>
                    <a:srgbClr val="0A2D6B"/>
                  </a:solidFill>
                  <a:latin typeface="Calibri" pitchFamily="34" charset="0"/>
                </a:rPr>
                <a:t>Academic Vocabulary</a:t>
              </a:r>
            </a:p>
          </p:txBody>
        </p:sp>
      </p:grpSp>
      <p:sp>
        <p:nvSpPr>
          <p:cNvPr id="29703" name="Text Box 30"/>
          <p:cNvSpPr txBox="1">
            <a:spLocks noChangeArrowheads="1"/>
          </p:cNvSpPr>
          <p:nvPr/>
        </p:nvSpPr>
        <p:spPr bwMode="auto">
          <a:xfrm>
            <a:off x="1600200" y="849313"/>
            <a:ext cx="5610225" cy="366712"/>
          </a:xfrm>
          <a:prstGeom prst="rect">
            <a:avLst/>
          </a:prstGeom>
          <a:noFill/>
          <a:ln w="9525">
            <a:noFill/>
            <a:miter lim="800000"/>
            <a:headEnd/>
            <a:tailEnd/>
          </a:ln>
        </p:spPr>
        <p:txBody>
          <a:bodyPr>
            <a:spAutoFit/>
          </a:bodyPr>
          <a:lstStyle/>
          <a:p>
            <a:r>
              <a:rPr lang="en-US" sz="1800" i="1">
                <a:latin typeface="Calibri" pitchFamily="34" charset="0"/>
              </a:rPr>
              <a:t>Authors of the Common Core Standards have identified . . . </a:t>
            </a:r>
          </a:p>
        </p:txBody>
      </p:sp>
      <p:sp>
        <p:nvSpPr>
          <p:cNvPr id="29704" name="Text Box 49"/>
          <p:cNvSpPr txBox="1">
            <a:spLocks noChangeArrowheads="1"/>
          </p:cNvSpPr>
          <p:nvPr/>
        </p:nvSpPr>
        <p:spPr bwMode="auto">
          <a:xfrm>
            <a:off x="8816975" y="6434138"/>
            <a:ext cx="261938" cy="274637"/>
          </a:xfrm>
          <a:prstGeom prst="rect">
            <a:avLst/>
          </a:prstGeom>
          <a:noFill/>
          <a:ln w="9525">
            <a:noFill/>
            <a:miter lim="800000"/>
            <a:headEnd/>
            <a:tailEnd/>
          </a:ln>
        </p:spPr>
        <p:txBody>
          <a:bodyPr wrap="none">
            <a:spAutoFit/>
          </a:bodyPr>
          <a:lstStyle/>
          <a:p>
            <a:r>
              <a:rPr lang="en-US" sz="1200">
                <a:solidFill>
                  <a:schemeClr val="bg1"/>
                </a:solidFill>
                <a:latin typeface="Calibri" pitchFamily="34" charset="0"/>
              </a:rPr>
              <a:t>2</a:t>
            </a:r>
          </a:p>
        </p:txBody>
      </p:sp>
      <p:graphicFrame>
        <p:nvGraphicFramePr>
          <p:cNvPr id="27685" name="Group 37"/>
          <p:cNvGraphicFramePr>
            <a:graphicFrameLocks noGrp="1"/>
          </p:cNvGraphicFramePr>
          <p:nvPr>
            <p:ph idx="1"/>
          </p:nvPr>
        </p:nvGraphicFramePr>
        <p:xfrm>
          <a:off x="4267200" y="3590925"/>
          <a:ext cx="4762500" cy="2867025"/>
        </p:xfrm>
        <a:graphic>
          <a:graphicData uri="http://schemas.openxmlformats.org/drawingml/2006/table">
            <a:tbl>
              <a:tblPr/>
              <a:tblGrid>
                <a:gridCol w="1216025"/>
                <a:gridCol w="3546475"/>
              </a:tblGrid>
              <a:tr h="8270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Summer 2011–SY 2011-12</a:t>
                      </a:r>
                    </a:p>
                  </a:txBody>
                  <a:tcPr horzOverflow="overflow">
                    <a:lnL>
                      <a:noFill/>
                    </a:lnL>
                    <a:lnR>
                      <a:noFill/>
                    </a:lnR>
                    <a:lnT w="28575" cap="flat" cmpd="sng" algn="ctr">
                      <a:solidFill>
                        <a:srgbClr val="0A2D6B"/>
                      </a:solidFill>
                      <a:prstDash val="solid"/>
                      <a:round/>
                      <a:headEnd type="none" w="med" len="med"/>
                      <a:tailEnd type="none" w="med" len="med"/>
                    </a:lnT>
                    <a:lnB>
                      <a:noFill/>
                    </a:lnB>
                    <a:lnTlToBr>
                      <a:noFill/>
                    </a:lnTlToBr>
                    <a:lnBlToTr>
                      <a:noFill/>
                    </a:lnBlToTr>
                    <a:solidFill>
                      <a:srgbClr val="EFEACC"/>
                    </a:solid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ELA and Math Curriculum Modules Sample Modules</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Network Teams Summer Institute</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EngageNY Mircosite</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6 Exemplary CCSS Models</a:t>
                      </a:r>
                    </a:p>
                  </a:txBody>
                  <a:tcPr anchor="ctr" horzOverflow="overflow">
                    <a:lnL>
                      <a:noFill/>
                    </a:lnL>
                    <a:lnR>
                      <a:noFill/>
                    </a:lnR>
                    <a:lnT w="28575" cap="flat" cmpd="sng" algn="ctr">
                      <a:solidFill>
                        <a:srgbClr val="0A2D6B"/>
                      </a:solidFill>
                      <a:prstDash val="solid"/>
                      <a:round/>
                      <a:headEnd type="none" w="med" len="med"/>
                      <a:tailEnd type="none" w="med" len="med"/>
                    </a:lnT>
                    <a:lnB>
                      <a:noFill/>
                    </a:lnB>
                    <a:lnTlToBr>
                      <a:noFill/>
                    </a:lnTlToBr>
                    <a:lnBlToTr>
                      <a:noFill/>
                    </a:lnBlToTr>
                    <a:solidFill>
                      <a:srgbClr val="EFEACC"/>
                    </a:solidFill>
                  </a:tcPr>
                </a:tc>
              </a:tr>
              <a:tr h="7762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Summer 2012–SY 2012-13</a:t>
                      </a:r>
                    </a:p>
                  </a:txBody>
                  <a:tcPr horzOverflow="overflow">
                    <a:lnL>
                      <a:noFill/>
                    </a:lnL>
                    <a:lnR>
                      <a:noFill/>
                    </a:lnR>
                    <a:lnT>
                      <a:noFill/>
                    </a:lnT>
                    <a:lnB>
                      <a:noFill/>
                    </a:lnB>
                    <a:lnTlToBr>
                      <a:noFill/>
                    </a:lnTlToBr>
                    <a:lnBlToTr>
                      <a:noFill/>
                    </a:lnBlToTr>
                    <a:solidFill>
                      <a:srgbClr val="A4A926">
                        <a:alpha val="50195"/>
                      </a:srgbClr>
                    </a:solid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50% of ELA and Math Exemplary Models</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Additional CCSS training</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Training on Assessments Transition</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3-8 ELA &amp; Math/Algebra exams CCSS aligned</a:t>
                      </a:r>
                    </a:p>
                  </a:txBody>
                  <a:tcPr anchor="ctr" horzOverflow="overflow">
                    <a:lnL>
                      <a:noFill/>
                    </a:lnL>
                    <a:lnR>
                      <a:noFill/>
                    </a:lnR>
                    <a:lnT>
                      <a:noFill/>
                    </a:lnT>
                    <a:lnB>
                      <a:noFill/>
                    </a:lnB>
                    <a:lnTlToBr>
                      <a:noFill/>
                    </a:lnTlToBr>
                    <a:lnBlToTr>
                      <a:noFill/>
                    </a:lnBlToTr>
                    <a:solidFill>
                      <a:srgbClr val="A4A926">
                        <a:alpha val="50195"/>
                      </a:srgbClr>
                    </a:solidFill>
                  </a:tcPr>
                </a:tc>
              </a:tr>
              <a:tr h="631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Summer 2013–SY 2013-14</a:t>
                      </a:r>
                    </a:p>
                  </a:txBody>
                  <a:tcPr horzOverflow="overflow">
                    <a:lnL>
                      <a:noFill/>
                    </a:lnL>
                    <a:lnR>
                      <a:noFill/>
                    </a:lnR>
                    <a:lnT>
                      <a:noFill/>
                    </a:lnT>
                    <a:lnB>
                      <a:noFill/>
                    </a:lnB>
                    <a:lnTlToBr>
                      <a:noFill/>
                    </a:lnTlToBr>
                    <a:lnBlToTr>
                      <a:noFill/>
                    </a:lnBlToTr>
                    <a:solidFill>
                      <a:srgbClr val="EFEACC"/>
                    </a:solid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Full menu of ELA and Math exemplary units</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Full CCSS implementation in schools</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Geometry exam aligned</a:t>
                      </a:r>
                    </a:p>
                  </a:txBody>
                  <a:tcPr anchor="ctr" horzOverflow="overflow">
                    <a:lnL>
                      <a:noFill/>
                    </a:lnL>
                    <a:lnR>
                      <a:noFill/>
                    </a:lnR>
                    <a:lnT>
                      <a:noFill/>
                    </a:lnT>
                    <a:lnB>
                      <a:noFill/>
                    </a:lnB>
                    <a:lnTlToBr>
                      <a:noFill/>
                    </a:lnTlToBr>
                    <a:lnBlToTr>
                      <a:noFill/>
                    </a:lnBlToTr>
                    <a:solidFill>
                      <a:srgbClr val="EFEACC"/>
                    </a:solidFill>
                  </a:tcPr>
                </a:tc>
              </a:tr>
              <a:tr h="63182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Summer 2014–SY 2014-15</a:t>
                      </a:r>
                    </a:p>
                  </a:txBody>
                  <a:tcPr anchor="ctr" horzOverflow="overflow">
                    <a:lnL>
                      <a:noFill/>
                    </a:lnL>
                    <a:lnR>
                      <a:noFill/>
                    </a:lnR>
                    <a:lnT>
                      <a:noFill/>
                    </a:lnT>
                    <a:lnB w="28575" cap="flat" cmpd="sng" algn="ctr">
                      <a:solidFill>
                        <a:srgbClr val="0A2D6B"/>
                      </a:solidFill>
                      <a:prstDash val="solid"/>
                      <a:round/>
                      <a:headEnd type="none" w="med" len="med"/>
                      <a:tailEnd type="none" w="med" len="med"/>
                    </a:lnB>
                    <a:lnTlToBr>
                      <a:noFill/>
                    </a:lnTlToBr>
                    <a:lnBlToTr>
                      <a:noFill/>
                    </a:lnBlToTr>
                    <a:solidFill>
                      <a:srgbClr val="A4A926">
                        <a:alpha val="50195"/>
                      </a:srgbClr>
                    </a:solidFill>
                  </a:tcPr>
                </a:tc>
                <a:tc>
                  <a:txBody>
                    <a:bodyPr/>
                    <a:lstStyle/>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Ongoing training on CCSS implementation</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Training on PARCC assessments (if adopted)</a:t>
                      </a:r>
                    </a:p>
                    <a:p>
                      <a:pPr marL="0" marR="0" lvl="0" indent="0" algn="l" defTabSz="914400" rtl="0" eaLnBrk="1" fontAlgn="base" latinLnBrk="0" hangingPunct="1">
                        <a:lnSpc>
                          <a:spcPct val="90000"/>
                        </a:lnSpc>
                        <a:spcBef>
                          <a:spcPct val="0"/>
                        </a:spcBef>
                        <a:spcAft>
                          <a:spcPct val="0"/>
                        </a:spcAft>
                        <a:buClr>
                          <a:schemeClr val="fo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Calibri" pitchFamily="34" charset="0"/>
                        </a:rPr>
                        <a:t>Full implementation of CCSS &amp; PARCC (if adopted)</a:t>
                      </a:r>
                    </a:p>
                  </a:txBody>
                  <a:tcPr anchor="ctr" horzOverflow="overflow">
                    <a:lnL>
                      <a:noFill/>
                    </a:lnL>
                    <a:lnR>
                      <a:noFill/>
                    </a:lnR>
                    <a:lnT>
                      <a:noFill/>
                    </a:lnT>
                    <a:lnB w="28575" cap="flat" cmpd="sng" algn="ctr">
                      <a:solidFill>
                        <a:srgbClr val="0A2D6B"/>
                      </a:solidFill>
                      <a:prstDash val="solid"/>
                      <a:round/>
                      <a:headEnd type="none" w="med" len="med"/>
                      <a:tailEnd type="none" w="med" len="med"/>
                    </a:lnB>
                    <a:lnTlToBr>
                      <a:noFill/>
                    </a:lnTlToBr>
                    <a:lnBlToTr>
                      <a:noFill/>
                    </a:lnBlToTr>
                    <a:solidFill>
                      <a:srgbClr val="A4A926">
                        <a:alpha val="50195"/>
                      </a:srgbClr>
                    </a:solidFill>
                  </a:tcPr>
                </a:tc>
              </a:tr>
            </a:tbl>
          </a:graphicData>
        </a:graphic>
      </p:graphicFrame>
      <p:sp>
        <p:nvSpPr>
          <p:cNvPr id="29716" name="Line 84"/>
          <p:cNvSpPr>
            <a:spLocks noChangeShapeType="1"/>
          </p:cNvSpPr>
          <p:nvPr/>
        </p:nvSpPr>
        <p:spPr bwMode="auto">
          <a:xfrm>
            <a:off x="4886325" y="4073525"/>
            <a:ext cx="0" cy="274638"/>
          </a:xfrm>
          <a:prstGeom prst="line">
            <a:avLst/>
          </a:prstGeom>
          <a:noFill/>
          <a:ln w="76200">
            <a:solidFill>
              <a:srgbClr val="6F0000"/>
            </a:solidFill>
            <a:round/>
            <a:headEnd/>
            <a:tailEnd type="stealth" w="med" len="sm"/>
          </a:ln>
        </p:spPr>
        <p:txBody>
          <a:bodyPr/>
          <a:lstStyle/>
          <a:p>
            <a:endParaRPr lang="en-US"/>
          </a:p>
        </p:txBody>
      </p:sp>
      <p:sp>
        <p:nvSpPr>
          <p:cNvPr id="29717" name="Line 85"/>
          <p:cNvSpPr>
            <a:spLocks noChangeShapeType="1"/>
          </p:cNvSpPr>
          <p:nvPr/>
        </p:nvSpPr>
        <p:spPr bwMode="auto">
          <a:xfrm>
            <a:off x="4892675" y="4879975"/>
            <a:ext cx="0" cy="274638"/>
          </a:xfrm>
          <a:prstGeom prst="line">
            <a:avLst/>
          </a:prstGeom>
          <a:noFill/>
          <a:ln w="76200">
            <a:solidFill>
              <a:srgbClr val="6F0000"/>
            </a:solidFill>
            <a:round/>
            <a:headEnd/>
            <a:tailEnd type="stealth" w="med" len="sm"/>
          </a:ln>
        </p:spPr>
        <p:txBody>
          <a:bodyPr/>
          <a:lstStyle/>
          <a:p>
            <a:endParaRPr lang="en-US"/>
          </a:p>
        </p:txBody>
      </p:sp>
      <p:sp>
        <p:nvSpPr>
          <p:cNvPr id="29718" name="Line 86"/>
          <p:cNvSpPr>
            <a:spLocks noChangeShapeType="1"/>
          </p:cNvSpPr>
          <p:nvPr/>
        </p:nvSpPr>
        <p:spPr bwMode="auto">
          <a:xfrm>
            <a:off x="4883150" y="5673725"/>
            <a:ext cx="0" cy="274638"/>
          </a:xfrm>
          <a:prstGeom prst="line">
            <a:avLst/>
          </a:prstGeom>
          <a:noFill/>
          <a:ln w="76200">
            <a:solidFill>
              <a:srgbClr val="6F0000"/>
            </a:solidFill>
            <a:round/>
            <a:headEnd/>
            <a:tailEnd type="stealth" w="med" len="sm"/>
          </a:ln>
        </p:spPr>
        <p:txBody>
          <a:bodyPr/>
          <a:lstStyle/>
          <a:p>
            <a:endParaRPr lang="en-US"/>
          </a:p>
        </p:txBody>
      </p:sp>
      <p:sp>
        <p:nvSpPr>
          <p:cNvPr id="207976" name="Text Box 104"/>
          <p:cNvSpPr txBox="1">
            <a:spLocks noChangeArrowheads="1"/>
          </p:cNvSpPr>
          <p:nvPr/>
        </p:nvSpPr>
        <p:spPr bwMode="auto">
          <a:xfrm>
            <a:off x="4883150" y="3219450"/>
            <a:ext cx="3570288" cy="366713"/>
          </a:xfrm>
          <a:prstGeom prst="rect">
            <a:avLst/>
          </a:prstGeom>
          <a:noFill/>
          <a:ln w="9525">
            <a:noFill/>
            <a:miter lim="800000"/>
            <a:headEnd/>
            <a:tailEnd/>
          </a:ln>
          <a:effectLst/>
        </p:spPr>
        <p:txBody>
          <a:bodyPr>
            <a:spAutoFit/>
          </a:bodyPr>
          <a:lstStyle/>
          <a:p>
            <a:pPr>
              <a:defRPr/>
            </a:pPr>
            <a:r>
              <a:rPr lang="en-US" sz="1800">
                <a:solidFill>
                  <a:srgbClr val="6F0000"/>
                </a:solidFill>
                <a:effectLst>
                  <a:outerShdw blurRad="38100" dist="38100" dir="2700000" algn="tl">
                    <a:srgbClr val="C0C0C0"/>
                  </a:outerShdw>
                </a:effectLst>
                <a:latin typeface="Calibri" pitchFamily="34" charset="0"/>
              </a:rPr>
              <a:t>NYS Common Core Implementation</a:t>
            </a:r>
          </a:p>
        </p:txBody>
      </p:sp>
      <p:sp>
        <p:nvSpPr>
          <p:cNvPr id="29720" name="Text Box 111"/>
          <p:cNvSpPr txBox="1">
            <a:spLocks noChangeArrowheads="1"/>
          </p:cNvSpPr>
          <p:nvPr/>
        </p:nvSpPr>
        <p:spPr bwMode="auto">
          <a:xfrm>
            <a:off x="8804275" y="6499225"/>
            <a:ext cx="261938" cy="274638"/>
          </a:xfrm>
          <a:prstGeom prst="rect">
            <a:avLst/>
          </a:prstGeom>
          <a:noFill/>
          <a:ln w="9525">
            <a:noFill/>
            <a:miter lim="800000"/>
            <a:headEnd/>
            <a:tailEnd/>
          </a:ln>
        </p:spPr>
        <p:txBody>
          <a:bodyPr wrap="none">
            <a:spAutoFit/>
          </a:bodyPr>
          <a:lstStyle/>
          <a:p>
            <a:r>
              <a:rPr lang="en-US" sz="1200">
                <a:latin typeface="Calibri" pitchFamily="34" charset="0"/>
              </a:rPr>
              <a:t>2</a:t>
            </a:r>
          </a:p>
        </p:txBody>
      </p:sp>
      <p:sp>
        <p:nvSpPr>
          <p:cNvPr id="24" name="Slide Number Placeholder 23"/>
          <p:cNvSpPr>
            <a:spLocks noGrp="1"/>
          </p:cNvSpPr>
          <p:nvPr>
            <p:ph type="sldNum" sz="quarter" idx="10"/>
          </p:nvPr>
        </p:nvSpPr>
        <p:spPr/>
        <p:txBody>
          <a:bodyPr/>
          <a:lstStyle/>
          <a:p>
            <a:pPr>
              <a:defRPr/>
            </a:pPr>
            <a:fld id="{63778B9D-5C6A-4A97-9DEF-F780B8A13D4A}"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0"/>
          <p:cNvSpPr txBox="1">
            <a:spLocks noChangeArrowheads="1"/>
          </p:cNvSpPr>
          <p:nvPr/>
        </p:nvSpPr>
        <p:spPr bwMode="auto">
          <a:xfrm>
            <a:off x="3733800" y="3763963"/>
            <a:ext cx="1828800" cy="1190625"/>
          </a:xfrm>
          <a:prstGeom prst="rect">
            <a:avLst/>
          </a:prstGeom>
          <a:noFill/>
          <a:ln w="9525">
            <a:noFill/>
            <a:miter lim="800000"/>
            <a:headEnd/>
            <a:tailEnd/>
          </a:ln>
        </p:spPr>
        <p:txBody>
          <a:bodyPr/>
          <a:lstStyle/>
          <a:p>
            <a:pPr marL="136525" indent="-136525">
              <a:lnSpc>
                <a:spcPct val="90000"/>
              </a:lnSpc>
              <a:spcBef>
                <a:spcPct val="40000"/>
              </a:spcBef>
            </a:pPr>
            <a:endParaRPr lang="en-US" sz="1200">
              <a:ea typeface="ＭＳ Ｐゴシック"/>
              <a:cs typeface="ＭＳ Ｐゴシック"/>
            </a:endParaRPr>
          </a:p>
        </p:txBody>
      </p:sp>
      <p:sp>
        <p:nvSpPr>
          <p:cNvPr id="31746" name="Text Box 8"/>
          <p:cNvSpPr txBox="1">
            <a:spLocks noChangeArrowheads="1"/>
          </p:cNvSpPr>
          <p:nvPr/>
        </p:nvSpPr>
        <p:spPr bwMode="auto">
          <a:xfrm>
            <a:off x="31750" y="4302125"/>
            <a:ext cx="1917700" cy="1828800"/>
          </a:xfrm>
          <a:prstGeom prst="rect">
            <a:avLst/>
          </a:prstGeom>
          <a:noFill/>
          <a:ln w="9525">
            <a:noFill/>
            <a:miter lim="800000"/>
            <a:headEnd/>
            <a:tailEnd/>
          </a:ln>
        </p:spPr>
        <p:txBody>
          <a:bodyPr/>
          <a:lstStyle/>
          <a:p>
            <a:pPr marL="173038" indent="-173038">
              <a:lnSpc>
                <a:spcPct val="90000"/>
              </a:lnSpc>
              <a:spcBef>
                <a:spcPct val="40000"/>
              </a:spcBef>
              <a:buClr>
                <a:srgbClr val="6F0000"/>
              </a:buClr>
              <a:buSzPct val="125000"/>
              <a:buFont typeface="Arial" charset="0"/>
              <a:buChar char="•"/>
            </a:pPr>
            <a:r>
              <a:rPr lang="en-US" sz="1600">
                <a:ea typeface="ＭＳ Ｐゴシック"/>
                <a:cs typeface="ＭＳ Ｐゴシック"/>
              </a:rPr>
              <a:t>Align RTTT with Regents policies </a:t>
            </a:r>
          </a:p>
          <a:p>
            <a:pPr marL="173038" indent="-173038">
              <a:lnSpc>
                <a:spcPct val="90000"/>
              </a:lnSpc>
              <a:spcBef>
                <a:spcPct val="40000"/>
              </a:spcBef>
              <a:buClr>
                <a:srgbClr val="6F0000"/>
              </a:buClr>
              <a:buSzPct val="125000"/>
              <a:buFont typeface="Arial" charset="0"/>
              <a:buChar char="•"/>
            </a:pPr>
            <a:r>
              <a:rPr lang="en-US" sz="1600">
                <a:ea typeface="ＭＳ Ｐゴシック"/>
                <a:cs typeface="ＭＳ Ｐゴシック"/>
              </a:rPr>
              <a:t>Coordinate services</a:t>
            </a:r>
          </a:p>
          <a:p>
            <a:pPr marL="173038" indent="-173038">
              <a:lnSpc>
                <a:spcPct val="90000"/>
              </a:lnSpc>
              <a:spcBef>
                <a:spcPct val="40000"/>
              </a:spcBef>
              <a:buClr>
                <a:srgbClr val="6F0000"/>
              </a:buClr>
              <a:buSzPct val="125000"/>
              <a:buFont typeface="Arial" charset="0"/>
              <a:buChar char="•"/>
            </a:pPr>
            <a:r>
              <a:rPr lang="en-US" sz="1600">
                <a:ea typeface="ＭＳ Ｐゴシック"/>
                <a:cs typeface="ＭＳ Ｐゴシック"/>
              </a:rPr>
              <a:t>Track outcomes</a:t>
            </a:r>
          </a:p>
        </p:txBody>
      </p:sp>
      <p:sp>
        <p:nvSpPr>
          <p:cNvPr id="31747" name="Text Box 10"/>
          <p:cNvSpPr txBox="1">
            <a:spLocks noChangeArrowheads="1"/>
          </p:cNvSpPr>
          <p:nvPr/>
        </p:nvSpPr>
        <p:spPr bwMode="auto">
          <a:xfrm>
            <a:off x="3644900" y="4737100"/>
            <a:ext cx="1790700" cy="1101725"/>
          </a:xfrm>
          <a:prstGeom prst="rect">
            <a:avLst/>
          </a:prstGeom>
          <a:noFill/>
          <a:ln w="9525">
            <a:noFill/>
            <a:miter lim="800000"/>
            <a:headEnd/>
            <a:tailEnd/>
          </a:ln>
        </p:spPr>
        <p:txBody>
          <a:bodyPr/>
          <a:lstStyle/>
          <a:p>
            <a:pPr marL="136525" indent="-136525">
              <a:lnSpc>
                <a:spcPct val="90000"/>
              </a:lnSpc>
              <a:spcBef>
                <a:spcPct val="40000"/>
              </a:spcBef>
              <a:buClr>
                <a:srgbClr val="6F0000"/>
              </a:buClr>
              <a:buSzPct val="125000"/>
              <a:buFontTx/>
              <a:buChar char="•"/>
            </a:pPr>
            <a:r>
              <a:rPr lang="en-US" sz="1600">
                <a:ea typeface="ＭＳ Ｐゴシック"/>
                <a:cs typeface="ＭＳ Ｐゴシック"/>
              </a:rPr>
              <a:t>Develop content for professional development</a:t>
            </a:r>
          </a:p>
          <a:p>
            <a:pPr marL="136525" indent="-136525">
              <a:lnSpc>
                <a:spcPct val="90000"/>
              </a:lnSpc>
              <a:spcBef>
                <a:spcPct val="40000"/>
              </a:spcBef>
              <a:buClr>
                <a:srgbClr val="6F0000"/>
              </a:buClr>
              <a:buSzPct val="125000"/>
              <a:buFontTx/>
              <a:buChar char="•"/>
            </a:pPr>
            <a:r>
              <a:rPr lang="en-US" sz="1600">
                <a:ea typeface="ＭＳ Ｐゴシック"/>
                <a:cs typeface="ＭＳ Ｐゴシック"/>
              </a:rPr>
              <a:t>Support school improvement</a:t>
            </a:r>
            <a:r>
              <a:rPr lang="en-US" sz="1600">
                <a:latin typeface="Calibri" pitchFamily="34" charset="0"/>
                <a:ea typeface="ＭＳ Ｐゴシック"/>
                <a:cs typeface="ＭＳ Ｐゴシック"/>
              </a:rPr>
              <a:t> </a:t>
            </a:r>
          </a:p>
        </p:txBody>
      </p:sp>
      <p:sp>
        <p:nvSpPr>
          <p:cNvPr id="31748" name="Text Box 13"/>
          <p:cNvSpPr txBox="1">
            <a:spLocks noChangeArrowheads="1"/>
          </p:cNvSpPr>
          <p:nvPr/>
        </p:nvSpPr>
        <p:spPr bwMode="auto">
          <a:xfrm>
            <a:off x="5540375" y="4460875"/>
            <a:ext cx="1939925" cy="1658938"/>
          </a:xfrm>
          <a:prstGeom prst="rect">
            <a:avLst/>
          </a:prstGeom>
          <a:noFill/>
          <a:ln w="9525">
            <a:noFill/>
            <a:miter lim="800000"/>
            <a:headEnd/>
            <a:tailEnd/>
          </a:ln>
        </p:spPr>
        <p:txBody>
          <a:bodyPr/>
          <a:lstStyle/>
          <a:p>
            <a:pPr marL="136525" indent="-136525">
              <a:lnSpc>
                <a:spcPct val="90000"/>
              </a:lnSpc>
              <a:spcBef>
                <a:spcPct val="25000"/>
              </a:spcBef>
              <a:buClr>
                <a:srgbClr val="6F0000"/>
              </a:buClr>
              <a:buSzPct val="125000"/>
              <a:buFontTx/>
              <a:buChar char="•"/>
            </a:pPr>
            <a:r>
              <a:rPr lang="en-US" sz="1600">
                <a:ea typeface="ＭＳ Ｐゴシック"/>
                <a:cs typeface="ＭＳ Ｐゴシック"/>
              </a:rPr>
              <a:t>Align local instruction </a:t>
            </a:r>
          </a:p>
          <a:p>
            <a:pPr marL="136525" indent="-136525">
              <a:lnSpc>
                <a:spcPct val="90000"/>
              </a:lnSpc>
              <a:spcBef>
                <a:spcPct val="25000"/>
              </a:spcBef>
              <a:buClr>
                <a:srgbClr val="6F0000"/>
              </a:buClr>
              <a:buSzPct val="125000"/>
              <a:buFontTx/>
              <a:buChar char="•"/>
            </a:pPr>
            <a:r>
              <a:rPr lang="en-US" sz="1600">
                <a:ea typeface="ＭＳ Ｐゴシック"/>
                <a:cs typeface="ＭＳ Ｐゴシック"/>
              </a:rPr>
              <a:t>Use data </a:t>
            </a:r>
          </a:p>
          <a:p>
            <a:pPr marL="136525" indent="-136525">
              <a:lnSpc>
                <a:spcPct val="90000"/>
              </a:lnSpc>
              <a:spcBef>
                <a:spcPct val="25000"/>
              </a:spcBef>
              <a:buClr>
                <a:srgbClr val="6F0000"/>
              </a:buClr>
              <a:buSzPct val="125000"/>
              <a:buFontTx/>
              <a:buChar char="•"/>
            </a:pPr>
            <a:r>
              <a:rPr lang="en-US" sz="1600">
                <a:ea typeface="ＭＳ Ｐゴシック"/>
                <a:cs typeface="ＭＳ Ｐゴシック"/>
              </a:rPr>
              <a:t>Participate in professional development</a:t>
            </a:r>
          </a:p>
          <a:p>
            <a:pPr marL="136525" indent="-136525">
              <a:lnSpc>
                <a:spcPct val="90000"/>
              </a:lnSpc>
              <a:spcBef>
                <a:spcPct val="25000"/>
              </a:spcBef>
              <a:buClr>
                <a:srgbClr val="6F0000"/>
              </a:buClr>
              <a:buSzPct val="125000"/>
              <a:buFontTx/>
              <a:buChar char="•"/>
            </a:pPr>
            <a:r>
              <a:rPr lang="en-US" sz="1600">
                <a:ea typeface="ＭＳ Ｐゴシック"/>
                <a:cs typeface="ＭＳ Ｐゴシック"/>
              </a:rPr>
              <a:t>Conduct evaluations</a:t>
            </a:r>
          </a:p>
        </p:txBody>
      </p:sp>
      <p:sp>
        <p:nvSpPr>
          <p:cNvPr id="31749" name="Text Box 14"/>
          <p:cNvSpPr txBox="1">
            <a:spLocks noChangeArrowheads="1"/>
          </p:cNvSpPr>
          <p:nvPr/>
        </p:nvSpPr>
        <p:spPr bwMode="auto">
          <a:xfrm>
            <a:off x="7243763" y="4333875"/>
            <a:ext cx="1965325" cy="1457325"/>
          </a:xfrm>
          <a:prstGeom prst="rect">
            <a:avLst/>
          </a:prstGeom>
          <a:noFill/>
          <a:ln w="9525">
            <a:noFill/>
            <a:miter lim="800000"/>
            <a:headEnd/>
            <a:tailEnd/>
          </a:ln>
        </p:spPr>
        <p:txBody>
          <a:bodyPr/>
          <a:lstStyle/>
          <a:p>
            <a:pPr marL="136525" indent="-136525">
              <a:lnSpc>
                <a:spcPct val="90000"/>
              </a:lnSpc>
              <a:spcBef>
                <a:spcPct val="40000"/>
              </a:spcBef>
              <a:buClr>
                <a:srgbClr val="6F0000"/>
              </a:buClr>
              <a:buSzPct val="125000"/>
              <a:buFontTx/>
              <a:buChar char="•"/>
            </a:pPr>
            <a:r>
              <a:rPr lang="en-US" sz="1600">
                <a:ea typeface="ＭＳ Ｐゴシック"/>
                <a:cs typeface="ＭＳ Ｐゴシック"/>
              </a:rPr>
              <a:t>Implement educator- and classroom-level reforms via Inquiry Teams</a:t>
            </a:r>
          </a:p>
        </p:txBody>
      </p:sp>
      <p:cxnSp>
        <p:nvCxnSpPr>
          <p:cNvPr id="31750" name="Straight Connector 26"/>
          <p:cNvCxnSpPr>
            <a:cxnSpLocks noChangeShapeType="1"/>
          </p:cNvCxnSpPr>
          <p:nvPr/>
        </p:nvCxnSpPr>
        <p:spPr bwMode="auto">
          <a:xfrm rot="5400000" flipH="1" flipV="1">
            <a:off x="314325" y="3686175"/>
            <a:ext cx="739775" cy="307975"/>
          </a:xfrm>
          <a:prstGeom prst="line">
            <a:avLst/>
          </a:prstGeom>
          <a:noFill/>
          <a:ln w="28575">
            <a:solidFill>
              <a:schemeClr val="tx1"/>
            </a:solidFill>
            <a:round/>
            <a:headEnd/>
            <a:tailEnd/>
          </a:ln>
        </p:spPr>
      </p:cxnSp>
      <p:cxnSp>
        <p:nvCxnSpPr>
          <p:cNvPr id="31751" name="Straight Connector 27"/>
          <p:cNvCxnSpPr>
            <a:cxnSpLocks noChangeShapeType="1"/>
          </p:cNvCxnSpPr>
          <p:nvPr/>
        </p:nvCxnSpPr>
        <p:spPr bwMode="auto">
          <a:xfrm rot="5400000" flipH="1" flipV="1">
            <a:off x="1934369" y="3821906"/>
            <a:ext cx="1177925" cy="169863"/>
          </a:xfrm>
          <a:prstGeom prst="line">
            <a:avLst/>
          </a:prstGeom>
          <a:noFill/>
          <a:ln w="28575">
            <a:solidFill>
              <a:schemeClr val="tx1"/>
            </a:solidFill>
            <a:round/>
            <a:headEnd/>
            <a:tailEnd/>
          </a:ln>
        </p:spPr>
      </p:cxnSp>
      <p:cxnSp>
        <p:nvCxnSpPr>
          <p:cNvPr id="31752" name="Straight Connector 28"/>
          <p:cNvCxnSpPr>
            <a:cxnSpLocks noChangeShapeType="1"/>
          </p:cNvCxnSpPr>
          <p:nvPr/>
        </p:nvCxnSpPr>
        <p:spPr bwMode="auto">
          <a:xfrm rot="5400000" flipH="1" flipV="1">
            <a:off x="4401344" y="4514056"/>
            <a:ext cx="371475" cy="30163"/>
          </a:xfrm>
          <a:prstGeom prst="line">
            <a:avLst/>
          </a:prstGeom>
          <a:noFill/>
          <a:ln w="28575">
            <a:solidFill>
              <a:schemeClr val="tx1"/>
            </a:solidFill>
            <a:round/>
            <a:headEnd/>
            <a:tailEnd/>
          </a:ln>
        </p:spPr>
      </p:cxnSp>
      <p:cxnSp>
        <p:nvCxnSpPr>
          <p:cNvPr id="31753" name="Straight Connector 29"/>
          <p:cNvCxnSpPr>
            <a:cxnSpLocks noChangeShapeType="1"/>
          </p:cNvCxnSpPr>
          <p:nvPr/>
        </p:nvCxnSpPr>
        <p:spPr bwMode="auto">
          <a:xfrm rot="16200000" flipV="1">
            <a:off x="5905500" y="3848100"/>
            <a:ext cx="990600" cy="152400"/>
          </a:xfrm>
          <a:prstGeom prst="line">
            <a:avLst/>
          </a:prstGeom>
          <a:noFill/>
          <a:ln w="28575">
            <a:solidFill>
              <a:schemeClr val="tx1"/>
            </a:solidFill>
            <a:round/>
            <a:headEnd/>
            <a:tailEnd/>
          </a:ln>
        </p:spPr>
      </p:cxnSp>
      <p:cxnSp>
        <p:nvCxnSpPr>
          <p:cNvPr id="31754" name="Straight Connector 30"/>
          <p:cNvCxnSpPr>
            <a:cxnSpLocks noChangeShapeType="1"/>
          </p:cNvCxnSpPr>
          <p:nvPr/>
        </p:nvCxnSpPr>
        <p:spPr bwMode="auto">
          <a:xfrm rot="16200000" flipV="1">
            <a:off x="7812882" y="3845718"/>
            <a:ext cx="958850" cy="125413"/>
          </a:xfrm>
          <a:prstGeom prst="line">
            <a:avLst/>
          </a:prstGeom>
          <a:noFill/>
          <a:ln w="28575">
            <a:solidFill>
              <a:schemeClr val="tx1"/>
            </a:solidFill>
            <a:round/>
            <a:headEnd/>
            <a:tailEnd/>
          </a:ln>
        </p:spPr>
      </p:cxnSp>
      <p:cxnSp>
        <p:nvCxnSpPr>
          <p:cNvPr id="31755" name="AutoShape 17"/>
          <p:cNvCxnSpPr>
            <a:cxnSpLocks noChangeShapeType="1"/>
            <a:stCxn id="3077" idx="0"/>
            <a:endCxn id="3088" idx="3"/>
          </p:cNvCxnSpPr>
          <p:nvPr/>
        </p:nvCxnSpPr>
        <p:spPr bwMode="auto">
          <a:xfrm rot="5400000" flipV="1">
            <a:off x="4431507" y="-931069"/>
            <a:ext cx="31750" cy="7227887"/>
          </a:xfrm>
          <a:prstGeom prst="bentConnector3">
            <a:avLst>
              <a:gd name="adj1" fmla="val -2540000"/>
            </a:avLst>
          </a:prstGeom>
          <a:noFill/>
          <a:ln w="76200">
            <a:solidFill>
              <a:schemeClr val="tx1"/>
            </a:solidFill>
            <a:miter lim="800000"/>
            <a:headEnd type="triangle" w="med" len="med"/>
            <a:tailEnd type="triangle" w="med" len="sm"/>
          </a:ln>
        </p:spPr>
      </p:cxnSp>
      <p:sp>
        <p:nvSpPr>
          <p:cNvPr id="3077" name="Rectangle 5"/>
          <p:cNvSpPr>
            <a:spLocks noChangeArrowheads="1"/>
          </p:cNvSpPr>
          <p:nvPr/>
        </p:nvSpPr>
        <p:spPr bwMode="auto">
          <a:xfrm>
            <a:off x="201613" y="2695575"/>
            <a:ext cx="1262062" cy="685800"/>
          </a:xfrm>
          <a:prstGeom prst="rect">
            <a:avLst/>
          </a:prstGeom>
          <a:solidFill>
            <a:srgbClr val="0A2D6B"/>
          </a:solidFill>
          <a:ln w="57150">
            <a:solidFill>
              <a:srgbClr val="6F0000"/>
            </a:solidFill>
            <a:miter lim="800000"/>
            <a:headEnd/>
            <a:tailEnd/>
          </a:ln>
          <a:effectLst>
            <a:outerShdw dist="38100" dir="2700000" rotWithShape="0">
              <a:srgbClr val="808080">
                <a:alpha val="42998"/>
              </a:srgbClr>
            </a:outerShdw>
          </a:effectLst>
        </p:spPr>
        <p:txBody>
          <a:bodyPr wrap="none" anchor="ctr"/>
          <a:lstStyle/>
          <a:p>
            <a:pPr algn="ctr">
              <a:defRPr/>
            </a:pPr>
            <a:r>
              <a:rPr lang="en-US" sz="2200">
                <a:solidFill>
                  <a:srgbClr val="EFEACC"/>
                </a:solidFill>
                <a:latin typeface="Arial" pitchFamily="34" charset="0"/>
                <a:ea typeface="ＭＳ Ｐゴシック"/>
                <a:cs typeface="ＭＳ Ｐゴシック"/>
              </a:rPr>
              <a:t>NYSED</a:t>
            </a:r>
          </a:p>
        </p:txBody>
      </p:sp>
      <p:sp>
        <p:nvSpPr>
          <p:cNvPr id="3078" name="AutoShape 6"/>
          <p:cNvSpPr>
            <a:spLocks noChangeArrowheads="1"/>
          </p:cNvSpPr>
          <p:nvPr/>
        </p:nvSpPr>
        <p:spPr bwMode="auto">
          <a:xfrm>
            <a:off x="1981200" y="2552700"/>
            <a:ext cx="2895600" cy="990600"/>
          </a:xfrm>
          <a:prstGeom prst="parallelogram">
            <a:avLst>
              <a:gd name="adj" fmla="val 48799"/>
            </a:avLst>
          </a:prstGeom>
          <a:solidFill>
            <a:srgbClr val="0A2D6B"/>
          </a:solidFill>
          <a:ln w="57150">
            <a:solidFill>
              <a:srgbClr val="6F0000"/>
            </a:solidFill>
            <a:miter lim="800000"/>
            <a:headEnd/>
            <a:tailEnd/>
          </a:ln>
          <a:effectLst>
            <a:outerShdw dist="38100" dir="2700000" rotWithShape="0">
              <a:srgbClr val="808080">
                <a:alpha val="42998"/>
              </a:srgbClr>
            </a:outerShdw>
          </a:effectLst>
        </p:spPr>
        <p:txBody>
          <a:bodyPr wrap="none" anchor="ctr"/>
          <a:lstStyle/>
          <a:p>
            <a:pPr algn="ctr">
              <a:lnSpc>
                <a:spcPct val="80000"/>
              </a:lnSpc>
              <a:defRPr/>
            </a:pPr>
            <a:r>
              <a:rPr lang="en-US" sz="2200">
                <a:solidFill>
                  <a:srgbClr val="EFEACC"/>
                </a:solidFill>
                <a:latin typeface="Arial" pitchFamily="34" charset="0"/>
                <a:ea typeface="ＭＳ Ｐゴシック"/>
                <a:cs typeface="ＭＳ Ｐゴシック"/>
              </a:rPr>
              <a:t>BOCES &amp; </a:t>
            </a:r>
          </a:p>
          <a:p>
            <a:pPr algn="ctr">
              <a:lnSpc>
                <a:spcPct val="80000"/>
              </a:lnSpc>
              <a:defRPr/>
            </a:pPr>
            <a:r>
              <a:rPr lang="en-US" sz="2200">
                <a:solidFill>
                  <a:srgbClr val="EFEACC"/>
                </a:solidFill>
                <a:latin typeface="Arial" pitchFamily="34" charset="0"/>
                <a:ea typeface="ＭＳ Ｐゴシック"/>
                <a:cs typeface="ＭＳ Ｐゴシック"/>
              </a:rPr>
              <a:t>Big 5 Districts/</a:t>
            </a:r>
          </a:p>
          <a:p>
            <a:pPr algn="ctr">
              <a:lnSpc>
                <a:spcPct val="80000"/>
              </a:lnSpc>
              <a:defRPr/>
            </a:pPr>
            <a:r>
              <a:rPr lang="en-US" sz="2200">
                <a:solidFill>
                  <a:srgbClr val="EFEACC"/>
                </a:solidFill>
                <a:latin typeface="Arial" pitchFamily="34" charset="0"/>
                <a:ea typeface="ＭＳ Ｐゴシック"/>
                <a:cs typeface="ＭＳ Ｐゴシック"/>
              </a:rPr>
              <a:t>Network Teams</a:t>
            </a:r>
          </a:p>
        </p:txBody>
      </p:sp>
      <p:sp>
        <p:nvSpPr>
          <p:cNvPr id="3079" name="AutoShape 7"/>
          <p:cNvSpPr>
            <a:spLocks noChangeArrowheads="1"/>
          </p:cNvSpPr>
          <p:nvPr/>
        </p:nvSpPr>
        <p:spPr bwMode="auto">
          <a:xfrm>
            <a:off x="5562600" y="2714625"/>
            <a:ext cx="1003300" cy="685800"/>
          </a:xfrm>
          <a:prstGeom prst="roundRect">
            <a:avLst>
              <a:gd name="adj" fmla="val 16667"/>
            </a:avLst>
          </a:prstGeom>
          <a:solidFill>
            <a:srgbClr val="0A2D6B"/>
          </a:solidFill>
          <a:ln w="57150">
            <a:solidFill>
              <a:srgbClr val="6F0000"/>
            </a:solidFill>
            <a:miter lim="800000"/>
            <a:headEnd/>
            <a:tailEnd/>
          </a:ln>
          <a:effectLst>
            <a:outerShdw dist="38100" dir="2700000" rotWithShape="0">
              <a:srgbClr val="808080">
                <a:alpha val="42998"/>
              </a:srgbClr>
            </a:outerShdw>
          </a:effectLst>
        </p:spPr>
        <p:txBody>
          <a:bodyPr wrap="none" anchor="ctr"/>
          <a:lstStyle/>
          <a:p>
            <a:pPr algn="ctr">
              <a:lnSpc>
                <a:spcPct val="75000"/>
              </a:lnSpc>
              <a:defRPr/>
            </a:pPr>
            <a:r>
              <a:rPr lang="en-US" sz="2200" b="1">
                <a:solidFill>
                  <a:srgbClr val="EFEACC"/>
                </a:solidFill>
                <a:latin typeface="Arial" pitchFamily="34" charset="0"/>
                <a:ea typeface="ＭＳ Ｐゴシック"/>
                <a:cs typeface="ＭＳ Ｐゴシック"/>
              </a:rPr>
              <a:t>LEAs</a:t>
            </a:r>
          </a:p>
        </p:txBody>
      </p:sp>
      <p:sp>
        <p:nvSpPr>
          <p:cNvPr id="3083" name="Oval 11"/>
          <p:cNvSpPr>
            <a:spLocks noChangeArrowheads="1"/>
          </p:cNvSpPr>
          <p:nvPr/>
        </p:nvSpPr>
        <p:spPr bwMode="auto">
          <a:xfrm>
            <a:off x="3533775" y="3794125"/>
            <a:ext cx="1984375" cy="533400"/>
          </a:xfrm>
          <a:prstGeom prst="ellipse">
            <a:avLst/>
          </a:prstGeom>
          <a:solidFill>
            <a:srgbClr val="0A2D6B"/>
          </a:solidFill>
          <a:ln w="57150">
            <a:solidFill>
              <a:srgbClr val="6F0000"/>
            </a:solidFill>
            <a:miter lim="800000"/>
            <a:headEnd/>
            <a:tailEnd/>
          </a:ln>
          <a:effectLst>
            <a:outerShdw dist="38100" dir="2700000" rotWithShape="0">
              <a:srgbClr val="808080">
                <a:alpha val="42998"/>
              </a:srgbClr>
            </a:outerShdw>
          </a:effectLst>
        </p:spPr>
        <p:txBody>
          <a:bodyPr wrap="none" anchor="ctr"/>
          <a:lstStyle/>
          <a:p>
            <a:pPr algn="ctr">
              <a:defRPr/>
            </a:pPr>
            <a:r>
              <a:rPr lang="en-US" sz="2200">
                <a:solidFill>
                  <a:srgbClr val="EFEACC"/>
                </a:solidFill>
                <a:latin typeface="Arial" pitchFamily="34" charset="0"/>
                <a:ea typeface="ＭＳ Ｐゴシック"/>
                <a:cs typeface="ＭＳ Ｐゴシック"/>
              </a:rPr>
              <a:t>PARTNERS</a:t>
            </a:r>
          </a:p>
        </p:txBody>
      </p:sp>
      <p:sp>
        <p:nvSpPr>
          <p:cNvPr id="3088" name="AutoShape 16"/>
          <p:cNvSpPr>
            <a:spLocks noChangeArrowheads="1"/>
          </p:cNvSpPr>
          <p:nvPr/>
        </p:nvSpPr>
        <p:spPr bwMode="auto">
          <a:xfrm rot="-5400000">
            <a:off x="7718425" y="2247900"/>
            <a:ext cx="685800" cy="1644650"/>
          </a:xfrm>
          <a:prstGeom prst="homePlate">
            <a:avLst>
              <a:gd name="adj" fmla="val 25000"/>
            </a:avLst>
          </a:prstGeom>
          <a:solidFill>
            <a:srgbClr val="0A2D6B"/>
          </a:solidFill>
          <a:ln w="57150">
            <a:solidFill>
              <a:srgbClr val="6F0000"/>
            </a:solidFill>
            <a:miter lim="800000"/>
            <a:headEnd/>
            <a:tailEnd/>
          </a:ln>
          <a:effectLst>
            <a:outerShdw dist="38100" dir="7680033" rotWithShape="0">
              <a:srgbClr val="808080">
                <a:alpha val="42998"/>
              </a:srgbClr>
            </a:outerShdw>
          </a:effectLst>
        </p:spPr>
        <p:txBody>
          <a:bodyPr vert="eaVert" wrap="none" anchor="ctr"/>
          <a:lstStyle/>
          <a:p>
            <a:pPr algn="ctr">
              <a:defRPr/>
            </a:pPr>
            <a:r>
              <a:rPr lang="en-US" sz="2200" b="1">
                <a:solidFill>
                  <a:srgbClr val="EFEACC"/>
                </a:solidFill>
                <a:latin typeface="Arial" pitchFamily="34" charset="0"/>
                <a:ea typeface="ＭＳ Ｐゴシック"/>
                <a:cs typeface="ＭＳ Ｐゴシック"/>
              </a:rPr>
              <a:t>SCHOOLS</a:t>
            </a:r>
          </a:p>
        </p:txBody>
      </p:sp>
      <p:sp>
        <p:nvSpPr>
          <p:cNvPr id="3093" name="AutoShape 21"/>
          <p:cNvSpPr>
            <a:spLocks noChangeArrowheads="1"/>
          </p:cNvSpPr>
          <p:nvPr/>
        </p:nvSpPr>
        <p:spPr bwMode="auto">
          <a:xfrm>
            <a:off x="3886200" y="1358900"/>
            <a:ext cx="1371600" cy="1009650"/>
          </a:xfrm>
          <a:prstGeom prst="flowChartDecision">
            <a:avLst/>
          </a:prstGeom>
          <a:solidFill>
            <a:srgbClr val="0A2D6B"/>
          </a:solidFill>
          <a:ln w="57150">
            <a:solidFill>
              <a:srgbClr val="6F0000"/>
            </a:solidFill>
            <a:miter lim="800000"/>
            <a:headEnd/>
            <a:tailEnd/>
          </a:ln>
          <a:effectLst>
            <a:outerShdw dist="38100" dir="2700000" rotWithShape="0">
              <a:srgbClr val="808080">
                <a:alpha val="42998"/>
              </a:srgbClr>
            </a:outerShdw>
          </a:effectLst>
        </p:spPr>
        <p:txBody>
          <a:bodyPr wrap="none" anchor="ctr"/>
          <a:lstStyle/>
          <a:p>
            <a:pPr algn="ctr">
              <a:defRPr/>
            </a:pPr>
            <a:r>
              <a:rPr lang="en-US" sz="2200">
                <a:solidFill>
                  <a:srgbClr val="EFEACC"/>
                </a:solidFill>
                <a:latin typeface="Arial" pitchFamily="34" charset="0"/>
                <a:ea typeface="ＭＳ Ｐゴシック"/>
                <a:cs typeface="ＭＳ Ｐゴシック"/>
              </a:rPr>
              <a:t>DATA</a:t>
            </a:r>
          </a:p>
        </p:txBody>
      </p:sp>
      <p:cxnSp>
        <p:nvCxnSpPr>
          <p:cNvPr id="31762" name="AutoShape 24"/>
          <p:cNvCxnSpPr>
            <a:cxnSpLocks noChangeShapeType="1"/>
            <a:stCxn id="3093" idx="1"/>
            <a:endCxn id="3078" idx="1"/>
          </p:cNvCxnSpPr>
          <p:nvPr/>
        </p:nvCxnSpPr>
        <p:spPr bwMode="auto">
          <a:xfrm rot="10800000" flipV="1">
            <a:off x="3429000" y="1863725"/>
            <a:ext cx="428625" cy="660400"/>
          </a:xfrm>
          <a:prstGeom prst="bentConnector2">
            <a:avLst/>
          </a:prstGeom>
          <a:noFill/>
          <a:ln w="76200">
            <a:solidFill>
              <a:schemeClr val="tx1"/>
            </a:solidFill>
            <a:miter lim="800000"/>
            <a:headEnd/>
            <a:tailEnd type="triangle" w="med" len="sm"/>
          </a:ln>
        </p:spPr>
      </p:cxnSp>
      <p:cxnSp>
        <p:nvCxnSpPr>
          <p:cNvPr id="31763" name="AutoShape 25"/>
          <p:cNvCxnSpPr>
            <a:cxnSpLocks noChangeShapeType="1"/>
            <a:stCxn id="3093" idx="3"/>
            <a:endCxn id="3079" idx="0"/>
          </p:cNvCxnSpPr>
          <p:nvPr/>
        </p:nvCxnSpPr>
        <p:spPr bwMode="auto">
          <a:xfrm>
            <a:off x="5286375" y="1863725"/>
            <a:ext cx="777875" cy="822325"/>
          </a:xfrm>
          <a:prstGeom prst="bentConnector2">
            <a:avLst/>
          </a:prstGeom>
          <a:noFill/>
          <a:ln w="76200">
            <a:solidFill>
              <a:schemeClr val="tx1"/>
            </a:solidFill>
            <a:miter lim="800000"/>
            <a:headEnd/>
            <a:tailEnd type="triangle" w="med" len="sm"/>
          </a:ln>
        </p:spPr>
      </p:cxnSp>
      <p:cxnSp>
        <p:nvCxnSpPr>
          <p:cNvPr id="31764" name="AutoShape 26"/>
          <p:cNvCxnSpPr>
            <a:cxnSpLocks noChangeShapeType="1"/>
            <a:stCxn id="3077" idx="3"/>
            <a:endCxn id="3078" idx="5"/>
          </p:cNvCxnSpPr>
          <p:nvPr/>
        </p:nvCxnSpPr>
        <p:spPr bwMode="auto">
          <a:xfrm>
            <a:off x="1492250" y="3038475"/>
            <a:ext cx="701675" cy="9525"/>
          </a:xfrm>
          <a:prstGeom prst="straightConnector1">
            <a:avLst/>
          </a:prstGeom>
          <a:noFill/>
          <a:ln w="76200">
            <a:solidFill>
              <a:schemeClr val="tx1"/>
            </a:solidFill>
            <a:round/>
            <a:headEnd type="triangle" w="med" len="sm"/>
            <a:tailEnd type="triangle" w="med" len="sm"/>
          </a:ln>
        </p:spPr>
      </p:cxnSp>
      <p:cxnSp>
        <p:nvCxnSpPr>
          <p:cNvPr id="31765" name="AutoShape 27"/>
          <p:cNvCxnSpPr>
            <a:cxnSpLocks noChangeShapeType="1"/>
            <a:stCxn id="3078" idx="2"/>
            <a:endCxn id="3079" idx="1"/>
          </p:cNvCxnSpPr>
          <p:nvPr/>
        </p:nvCxnSpPr>
        <p:spPr bwMode="auto">
          <a:xfrm>
            <a:off x="4664075" y="3048000"/>
            <a:ext cx="869950" cy="9525"/>
          </a:xfrm>
          <a:prstGeom prst="straightConnector1">
            <a:avLst/>
          </a:prstGeom>
          <a:noFill/>
          <a:ln w="76200">
            <a:solidFill>
              <a:schemeClr val="tx1"/>
            </a:solidFill>
            <a:round/>
            <a:headEnd type="triangle" w="med" len="sm"/>
            <a:tailEnd type="triangle" w="med" len="sm"/>
          </a:ln>
        </p:spPr>
      </p:cxnSp>
      <p:sp>
        <p:nvSpPr>
          <p:cNvPr id="31766" name="Line 28"/>
          <p:cNvSpPr>
            <a:spLocks noChangeShapeType="1"/>
          </p:cNvSpPr>
          <p:nvPr/>
        </p:nvSpPr>
        <p:spPr bwMode="auto">
          <a:xfrm>
            <a:off x="6629400" y="3355975"/>
            <a:ext cx="566738" cy="0"/>
          </a:xfrm>
          <a:prstGeom prst="line">
            <a:avLst/>
          </a:prstGeom>
          <a:noFill/>
          <a:ln w="76200">
            <a:solidFill>
              <a:schemeClr val="tx1"/>
            </a:solidFill>
            <a:round/>
            <a:headEnd type="triangle" w="med" len="sm"/>
            <a:tailEnd type="triangle" w="med" len="sm"/>
          </a:ln>
        </p:spPr>
        <p:txBody>
          <a:bodyPr/>
          <a:lstStyle/>
          <a:p>
            <a:endParaRPr lang="en-US"/>
          </a:p>
        </p:txBody>
      </p:sp>
      <p:cxnSp>
        <p:nvCxnSpPr>
          <p:cNvPr id="31767" name="AutoShape 30"/>
          <p:cNvCxnSpPr>
            <a:cxnSpLocks noChangeShapeType="1"/>
          </p:cNvCxnSpPr>
          <p:nvPr/>
        </p:nvCxnSpPr>
        <p:spPr bwMode="auto">
          <a:xfrm rot="16200000" flipH="1">
            <a:off x="2912269" y="3452019"/>
            <a:ext cx="450850" cy="747712"/>
          </a:xfrm>
          <a:prstGeom prst="bentConnector2">
            <a:avLst/>
          </a:prstGeom>
          <a:noFill/>
          <a:ln w="76200">
            <a:solidFill>
              <a:schemeClr val="tx1"/>
            </a:solidFill>
            <a:miter lim="800000"/>
            <a:headEnd type="triangle" w="med" len="sm"/>
            <a:tailEnd type="triangle" w="med" len="sm"/>
          </a:ln>
        </p:spPr>
      </p:cxnSp>
      <p:sp>
        <p:nvSpPr>
          <p:cNvPr id="31768" name="Text Box 9"/>
          <p:cNvSpPr txBox="1">
            <a:spLocks noChangeArrowheads="1"/>
          </p:cNvSpPr>
          <p:nvPr/>
        </p:nvSpPr>
        <p:spPr bwMode="auto">
          <a:xfrm>
            <a:off x="1806575" y="4516438"/>
            <a:ext cx="1955800" cy="1981200"/>
          </a:xfrm>
          <a:prstGeom prst="rect">
            <a:avLst/>
          </a:prstGeom>
          <a:noFill/>
          <a:ln w="9525">
            <a:noFill/>
            <a:miter lim="800000"/>
            <a:headEnd/>
            <a:tailEnd/>
          </a:ln>
        </p:spPr>
        <p:txBody>
          <a:bodyPr/>
          <a:lstStyle/>
          <a:p>
            <a:pPr marL="173038" indent="-173038">
              <a:lnSpc>
                <a:spcPct val="90000"/>
              </a:lnSpc>
              <a:spcBef>
                <a:spcPct val="40000"/>
              </a:spcBef>
              <a:buClr>
                <a:srgbClr val="6F0000"/>
              </a:buClr>
              <a:buSzPct val="125000"/>
              <a:buFontTx/>
              <a:buChar char="•"/>
            </a:pPr>
            <a:r>
              <a:rPr lang="en-US" sz="1600">
                <a:ea typeface="ＭＳ Ｐゴシック"/>
                <a:cs typeface="ＭＳ Ｐゴシック"/>
              </a:rPr>
              <a:t>Deliver professional development</a:t>
            </a:r>
          </a:p>
          <a:p>
            <a:pPr marL="173038" indent="-173038">
              <a:lnSpc>
                <a:spcPct val="90000"/>
              </a:lnSpc>
              <a:spcBef>
                <a:spcPct val="40000"/>
              </a:spcBef>
              <a:buClr>
                <a:srgbClr val="6F0000"/>
              </a:buClr>
              <a:buSzPct val="125000"/>
              <a:buFontTx/>
              <a:buChar char="•"/>
            </a:pPr>
            <a:r>
              <a:rPr lang="en-US" sz="1600"/>
              <a:t>BOCES District Superintendents represent the Commissioner in the field</a:t>
            </a:r>
            <a:endParaRPr lang="en-US" sz="1600">
              <a:ea typeface="ＭＳ Ｐゴシック"/>
              <a:cs typeface="ＭＳ Ｐゴシック"/>
            </a:endParaRPr>
          </a:p>
          <a:p>
            <a:pPr marL="173038" indent="-173038">
              <a:lnSpc>
                <a:spcPct val="90000"/>
              </a:lnSpc>
              <a:spcBef>
                <a:spcPct val="40000"/>
              </a:spcBef>
              <a:buClr>
                <a:schemeClr val="hlink"/>
              </a:buClr>
              <a:buSzPct val="125000"/>
              <a:buFont typeface="Arial Narrow" pitchFamily="34" charset="0"/>
              <a:buChar char="•"/>
            </a:pPr>
            <a:endParaRPr lang="en-US" sz="1600">
              <a:ea typeface="ＭＳ Ｐゴシック"/>
              <a:cs typeface="ＭＳ Ｐゴシック"/>
            </a:endParaRPr>
          </a:p>
        </p:txBody>
      </p:sp>
      <p:sp>
        <p:nvSpPr>
          <p:cNvPr id="31769" name="Text Box 21"/>
          <p:cNvSpPr txBox="1">
            <a:spLocks noChangeArrowheads="1"/>
          </p:cNvSpPr>
          <p:nvPr/>
        </p:nvSpPr>
        <p:spPr bwMode="auto">
          <a:xfrm>
            <a:off x="809625" y="177800"/>
            <a:ext cx="8458200" cy="530225"/>
          </a:xfrm>
          <a:prstGeom prst="rect">
            <a:avLst/>
          </a:prstGeom>
          <a:noFill/>
          <a:ln w="9525">
            <a:noFill/>
            <a:miter lim="800000"/>
            <a:headEnd/>
            <a:tailEnd/>
          </a:ln>
        </p:spPr>
        <p:txBody>
          <a:bodyPr>
            <a:spAutoFit/>
          </a:bodyPr>
          <a:lstStyle/>
          <a:p>
            <a:pPr>
              <a:lnSpc>
                <a:spcPct val="90000"/>
              </a:lnSpc>
            </a:pPr>
            <a:r>
              <a:rPr lang="en-US" sz="3200">
                <a:solidFill>
                  <a:srgbClr val="0A2D6B"/>
                </a:solidFill>
                <a:latin typeface="Calibri" pitchFamily="34" charset="0"/>
              </a:rPr>
              <a:t>Delivery System: State         Regional        Local</a:t>
            </a:r>
          </a:p>
        </p:txBody>
      </p:sp>
      <p:cxnSp>
        <p:nvCxnSpPr>
          <p:cNvPr id="31770" name="AutoShape 26"/>
          <p:cNvCxnSpPr>
            <a:cxnSpLocks noChangeShapeType="1"/>
          </p:cNvCxnSpPr>
          <p:nvPr/>
        </p:nvCxnSpPr>
        <p:spPr bwMode="auto">
          <a:xfrm>
            <a:off x="4727575" y="466725"/>
            <a:ext cx="557213" cy="7938"/>
          </a:xfrm>
          <a:prstGeom prst="straightConnector1">
            <a:avLst/>
          </a:prstGeom>
          <a:noFill/>
          <a:ln w="88900">
            <a:solidFill>
              <a:srgbClr val="777777"/>
            </a:solidFill>
            <a:round/>
            <a:headEnd type="triangle" w="med" len="sm"/>
            <a:tailEnd type="triangle" w="med" len="sm"/>
          </a:ln>
        </p:spPr>
      </p:cxnSp>
      <p:cxnSp>
        <p:nvCxnSpPr>
          <p:cNvPr id="31771" name="AutoShape 26"/>
          <p:cNvCxnSpPr>
            <a:cxnSpLocks noChangeShapeType="1"/>
          </p:cNvCxnSpPr>
          <p:nvPr/>
        </p:nvCxnSpPr>
        <p:spPr bwMode="auto">
          <a:xfrm>
            <a:off x="6946900" y="474663"/>
            <a:ext cx="557213" cy="7937"/>
          </a:xfrm>
          <a:prstGeom prst="straightConnector1">
            <a:avLst/>
          </a:prstGeom>
          <a:noFill/>
          <a:ln w="88900">
            <a:solidFill>
              <a:srgbClr val="777777"/>
            </a:solidFill>
            <a:round/>
            <a:headEnd type="triangle" w="med" len="sm"/>
            <a:tailEnd type="triangle" w="med" len="sm"/>
          </a:ln>
        </p:spPr>
      </p:cxnSp>
      <p:cxnSp>
        <p:nvCxnSpPr>
          <p:cNvPr id="31772" name="AutoShape 47"/>
          <p:cNvCxnSpPr>
            <a:cxnSpLocks noChangeShapeType="1"/>
            <a:stCxn id="3083" idx="2"/>
            <a:endCxn id="3077" idx="2"/>
          </p:cNvCxnSpPr>
          <p:nvPr/>
        </p:nvCxnSpPr>
        <p:spPr bwMode="auto">
          <a:xfrm rot="10800000">
            <a:off x="833438" y="3409950"/>
            <a:ext cx="2671762" cy="650875"/>
          </a:xfrm>
          <a:prstGeom prst="bentConnector2">
            <a:avLst/>
          </a:prstGeom>
          <a:noFill/>
          <a:ln w="76200">
            <a:solidFill>
              <a:schemeClr val="tx1"/>
            </a:solidFill>
            <a:miter lim="800000"/>
            <a:headEnd/>
            <a:tailEnd type="triangle" w="med" len="med"/>
          </a:ln>
        </p:spPr>
      </p:cxnSp>
      <p:cxnSp>
        <p:nvCxnSpPr>
          <p:cNvPr id="31773" name="AutoShape 48"/>
          <p:cNvCxnSpPr>
            <a:cxnSpLocks noChangeShapeType="1"/>
            <a:stCxn id="3083" idx="6"/>
            <a:endCxn id="3088" idx="1"/>
          </p:cNvCxnSpPr>
          <p:nvPr/>
        </p:nvCxnSpPr>
        <p:spPr bwMode="auto">
          <a:xfrm flipV="1">
            <a:off x="5546725" y="3441700"/>
            <a:ext cx="2514600" cy="619125"/>
          </a:xfrm>
          <a:prstGeom prst="bentConnector2">
            <a:avLst/>
          </a:prstGeom>
          <a:noFill/>
          <a:ln w="76200">
            <a:solidFill>
              <a:schemeClr val="tx1"/>
            </a:solidFill>
            <a:miter lim="800000"/>
            <a:headEnd/>
            <a:tailEnd type="triangle" w="med" len="med"/>
          </a:ln>
        </p:spPr>
      </p:cxnSp>
      <p:cxnSp>
        <p:nvCxnSpPr>
          <p:cNvPr id="31774" name="AutoShape 49"/>
          <p:cNvCxnSpPr>
            <a:cxnSpLocks noChangeShapeType="1"/>
            <a:stCxn id="3083" idx="6"/>
            <a:endCxn id="3079" idx="2"/>
          </p:cNvCxnSpPr>
          <p:nvPr/>
        </p:nvCxnSpPr>
        <p:spPr bwMode="auto">
          <a:xfrm flipV="1">
            <a:off x="5546725" y="3429000"/>
            <a:ext cx="517525" cy="631825"/>
          </a:xfrm>
          <a:prstGeom prst="bentConnector2">
            <a:avLst/>
          </a:prstGeom>
          <a:noFill/>
          <a:ln w="76200">
            <a:solidFill>
              <a:schemeClr val="tx1"/>
            </a:solidFill>
            <a:miter lim="800000"/>
            <a:headEnd/>
            <a:tailEnd type="triangle" w="med" len="med"/>
          </a:ln>
        </p:spPr>
      </p:cxnSp>
      <p:grpSp>
        <p:nvGrpSpPr>
          <p:cNvPr id="31775" name="Group 47"/>
          <p:cNvGrpSpPr>
            <a:grpSpLocks/>
          </p:cNvGrpSpPr>
          <p:nvPr/>
        </p:nvGrpSpPr>
        <p:grpSpPr bwMode="auto">
          <a:xfrm>
            <a:off x="133350" y="190500"/>
            <a:ext cx="685800" cy="685800"/>
            <a:chOff x="0" y="96"/>
            <a:chExt cx="432" cy="432"/>
          </a:xfrm>
        </p:grpSpPr>
        <p:sp>
          <p:nvSpPr>
            <p:cNvPr id="31778" name="Rectangle 48"/>
            <p:cNvSpPr>
              <a:spLocks noChangeArrowheads="1"/>
            </p:cNvSpPr>
            <p:nvPr/>
          </p:nvSpPr>
          <p:spPr bwMode="auto">
            <a:xfrm>
              <a:off x="0" y="96"/>
              <a:ext cx="432" cy="432"/>
            </a:xfrm>
            <a:prstGeom prst="rect">
              <a:avLst/>
            </a:prstGeom>
            <a:solidFill>
              <a:srgbClr val="A4A926"/>
            </a:solidFill>
            <a:ln w="9525">
              <a:noFill/>
              <a:miter lim="800000"/>
              <a:headEnd/>
              <a:tailEnd/>
            </a:ln>
          </p:spPr>
          <p:txBody>
            <a:bodyPr wrap="none" anchor="ctr"/>
            <a:lstStyle/>
            <a:p>
              <a:endParaRPr lang="en-US"/>
            </a:p>
          </p:txBody>
        </p:sp>
        <p:pic>
          <p:nvPicPr>
            <p:cNvPr id="17" name="Picture 16" descr="Untitled-1.psd"/>
            <p:cNvPicPr>
              <a:picLocks noChangeAspect="1"/>
            </p:cNvPicPr>
            <p:nvPr/>
          </p:nvPicPr>
          <p:blipFill>
            <a:blip r:embed="rId3"/>
            <a:srcRect/>
            <a:stretch>
              <a:fillRect/>
            </a:stretch>
          </p:blipFill>
          <p:spPr bwMode="auto">
            <a:xfrm>
              <a:off x="12" y="108"/>
              <a:ext cx="345" cy="345"/>
            </a:xfrm>
            <a:prstGeom prst="rect">
              <a:avLst/>
            </a:prstGeom>
            <a:solidFill>
              <a:srgbClr val="A4A926"/>
            </a:solidFill>
            <a:ln w="9525">
              <a:noFill/>
              <a:miter lim="800000"/>
              <a:headEnd/>
              <a:tailEnd/>
            </a:ln>
            <a:effectLst>
              <a:outerShdw dist="38100" dir="2700000" rotWithShape="0">
                <a:srgbClr val="808080">
                  <a:alpha val="74997"/>
                </a:srgbClr>
              </a:outerShdw>
            </a:effectLst>
          </p:spPr>
        </p:pic>
      </p:grpSp>
      <p:sp>
        <p:nvSpPr>
          <p:cNvPr id="31776" name="Text Box 50"/>
          <p:cNvSpPr txBox="1">
            <a:spLocks noChangeArrowheads="1"/>
          </p:cNvSpPr>
          <p:nvPr/>
        </p:nvSpPr>
        <p:spPr bwMode="auto">
          <a:xfrm>
            <a:off x="8804275" y="6499225"/>
            <a:ext cx="261938" cy="274638"/>
          </a:xfrm>
          <a:prstGeom prst="rect">
            <a:avLst/>
          </a:prstGeom>
          <a:noFill/>
          <a:ln w="9525">
            <a:noFill/>
            <a:miter lim="800000"/>
            <a:headEnd/>
            <a:tailEnd/>
          </a:ln>
        </p:spPr>
        <p:txBody>
          <a:bodyPr wrap="none">
            <a:spAutoFit/>
          </a:bodyPr>
          <a:lstStyle/>
          <a:p>
            <a:r>
              <a:rPr lang="en-US" sz="1200">
                <a:latin typeface="Calibri" pitchFamily="34" charset="0"/>
              </a:rPr>
              <a:t>3</a:t>
            </a:r>
          </a:p>
        </p:txBody>
      </p:sp>
      <p:sp>
        <p:nvSpPr>
          <p:cNvPr id="36" name="Slide Number Placeholder 35"/>
          <p:cNvSpPr>
            <a:spLocks noGrp="1"/>
          </p:cNvSpPr>
          <p:nvPr>
            <p:ph type="sldNum" sz="quarter" idx="10"/>
          </p:nvPr>
        </p:nvSpPr>
        <p:spPr/>
        <p:txBody>
          <a:bodyPr/>
          <a:lstStyle/>
          <a:p>
            <a:pPr>
              <a:defRPr/>
            </a:pPr>
            <a:fld id="{C61AC4A0-406C-4498-BAB3-1FB0A9CD3F4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Calibri"/>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4932</TotalTime>
  <Words>1779</Words>
  <Application>Microsoft Office PowerPoint</Application>
  <PresentationFormat>On-screen Show (4:3)</PresentationFormat>
  <Paragraphs>265</Paragraphs>
  <Slides>17</Slides>
  <Notes>16</Notes>
  <HiddenSlides>0</HiddenSlides>
  <MMClips>0</MMClips>
  <ScaleCrop>false</ScaleCrop>
  <HeadingPairs>
    <vt:vector size="6" baseType="variant">
      <vt:variant>
        <vt:lpstr>Fonts Used</vt:lpstr>
      </vt:variant>
      <vt:variant>
        <vt:i4>9</vt:i4>
      </vt:variant>
      <vt:variant>
        <vt:lpstr>Design Template</vt:lpstr>
      </vt:variant>
      <vt:variant>
        <vt:i4>2</vt:i4>
      </vt:variant>
      <vt:variant>
        <vt:lpstr>Slide Titles</vt:lpstr>
      </vt:variant>
      <vt:variant>
        <vt:i4>17</vt:i4>
      </vt:variant>
    </vt:vector>
  </HeadingPairs>
  <TitlesOfParts>
    <vt:vector size="28" baseType="lpstr">
      <vt:lpstr>Arial</vt:lpstr>
      <vt:lpstr>Calibri</vt:lpstr>
      <vt:lpstr>Tahoma</vt:lpstr>
      <vt:lpstr>Wingdings</vt:lpstr>
      <vt:lpstr>Tw Cen MT</vt:lpstr>
      <vt:lpstr>ＭＳ Ｐゴシック</vt:lpstr>
      <vt:lpstr>Palatino Linotype</vt:lpstr>
      <vt:lpstr>Arial Narrow</vt:lpstr>
      <vt:lpstr>Symbol</vt:lpstr>
      <vt:lpstr>Blends</vt:lpstr>
      <vt:lpstr>Blends</vt:lpstr>
      <vt:lpstr>Slide 1</vt:lpstr>
      <vt:lpstr>Animating the Reform Agenda  Investing in human capital, supporting with critical tools</vt:lpstr>
      <vt:lpstr>Slide 3</vt:lpstr>
      <vt:lpstr>Great Teachers and Leaders</vt:lpstr>
      <vt:lpstr>Slide 5</vt:lpstr>
      <vt:lpstr>Theory of Change</vt:lpstr>
      <vt:lpstr>NYS Common Core Implementation</vt:lpstr>
      <vt:lpstr>NYS Common Core Implementation</vt:lpstr>
      <vt:lpstr>Slide 9</vt:lpstr>
      <vt:lpstr>Assessments: Criteria for College and Career Readiness</vt:lpstr>
      <vt:lpstr>NEW YORK STATE TESTS WILL BEGIN TO INTEGRATE COMMON CORE IN 2012-13 and 2013-14</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of Record</dc:title>
  <dc:creator>Peter Swerdzewski</dc:creator>
  <cp:lastModifiedBy>Beth Dievendorf</cp:lastModifiedBy>
  <cp:revision>225</cp:revision>
  <dcterms:created xsi:type="dcterms:W3CDTF">2010-12-09T20:53:42Z</dcterms:created>
  <dcterms:modified xsi:type="dcterms:W3CDTF">2011-10-03T15:51:06Z</dcterms:modified>
</cp:coreProperties>
</file>