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4" r:id="rId3"/>
    <p:sldId id="263" r:id="rId4"/>
    <p:sldId id="266" r:id="rId5"/>
    <p:sldId id="256" r:id="rId6"/>
    <p:sldId id="265" r:id="rId7"/>
    <p:sldId id="257" r:id="rId8"/>
    <p:sldId id="267" r:id="rId9"/>
    <p:sldId id="258" r:id="rId10"/>
    <p:sldId id="268" r:id="rId11"/>
    <p:sldId id="259" r:id="rId12"/>
    <p:sldId id="269" r:id="rId13"/>
    <p:sldId id="260" r:id="rId14"/>
    <p:sldId id="270" r:id="rId15"/>
    <p:sldId id="261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982B-ABD5-435A-BC8D-7ABC087798FF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B66E-CE2E-4403-B992-24387021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77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982B-ABD5-435A-BC8D-7ABC087798FF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B66E-CE2E-4403-B992-24387021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982B-ABD5-435A-BC8D-7ABC087798FF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B66E-CE2E-4403-B992-24387021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9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982B-ABD5-435A-BC8D-7ABC087798FF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B66E-CE2E-4403-B992-24387021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8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982B-ABD5-435A-BC8D-7ABC087798FF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B66E-CE2E-4403-B992-24387021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5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982B-ABD5-435A-BC8D-7ABC087798FF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B66E-CE2E-4403-B992-24387021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2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982B-ABD5-435A-BC8D-7ABC087798FF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B66E-CE2E-4403-B992-24387021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6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982B-ABD5-435A-BC8D-7ABC087798FF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B66E-CE2E-4403-B992-24387021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84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982B-ABD5-435A-BC8D-7ABC087798FF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B66E-CE2E-4403-B992-24387021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48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982B-ABD5-435A-BC8D-7ABC087798FF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B66E-CE2E-4403-B992-24387021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6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982B-ABD5-435A-BC8D-7ABC087798FF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B66E-CE2E-4403-B992-24387021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4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D982B-ABD5-435A-BC8D-7ABC087798FF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AB66E-CE2E-4403-B992-243870217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6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lcarnahan@e2ccb.org" TargetMode="External"/><Relationship Id="rId2" Type="http://schemas.openxmlformats.org/officeDocument/2006/relationships/hyperlink" Target="mailto:koakes@e2ccb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r>
              <a:rPr lang="en-US" dirty="0" smtClean="0"/>
              <a:t>Overview of the Common Core</a:t>
            </a:r>
            <a:br>
              <a:rPr lang="en-US" dirty="0" smtClean="0"/>
            </a:br>
            <a:r>
              <a:rPr lang="en-US" dirty="0" smtClean="0"/>
              <a:t>Level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3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empus Sans ITC" pitchFamily="82" charset="0"/>
              </a:rPr>
              <a:t>Kim Oakes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empus Sans ITC" pitchFamily="82" charset="0"/>
              </a:rPr>
              <a:t>&amp;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empus Sans ITC" pitchFamily="82" charset="0"/>
              </a:rPr>
              <a:t>Lauren Carnahan</a:t>
            </a:r>
          </a:p>
          <a:p>
            <a:endParaRPr lang="en-US" b="1" dirty="0" smtClean="0">
              <a:solidFill>
                <a:srgbClr val="FF0000"/>
              </a:solidFill>
              <a:latin typeface="Tempus Sans ITC" pitchFamily="82" charset="0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latin typeface="Tempus Sans ITC" pitchFamily="82" charset="0"/>
              </a:rPr>
              <a:t>Erie 2 Chautauqua-Cattaraugus BOCES</a:t>
            </a:r>
            <a:endParaRPr lang="en-US" sz="2800" b="1" dirty="0">
              <a:solidFill>
                <a:srgbClr val="0070C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91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2743200"/>
            <a:ext cx="73914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dirty="0" smtClean="0"/>
              <a:t>SHIFT 4: Text Based Answers 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228600" y="2590800"/>
            <a:ext cx="1219200" cy="1447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common co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0846" y="5486400"/>
            <a:ext cx="30480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3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2750" y="80963"/>
            <a:ext cx="8229600" cy="11652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ea typeface="ＭＳ Ｐゴシック" pitchFamily="34" charset="-128"/>
              </a:rPr>
              <a:t>ELA/Literacy Shift 4: Text Based Answers</a:t>
            </a:r>
            <a:endParaRPr lang="en-US" sz="3200" dirty="0">
              <a:ea typeface="ＭＳ Ｐゴシック" pitchFamily="34" charset="-128"/>
            </a:endParaRPr>
          </a:p>
        </p:txBody>
      </p:sp>
      <p:graphicFrame>
        <p:nvGraphicFramePr>
          <p:cNvPr id="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5335041"/>
              </p:ext>
            </p:extLst>
          </p:nvPr>
        </p:nvGraphicFramePr>
        <p:xfrm>
          <a:off x="1066800" y="683831"/>
          <a:ext cx="7467599" cy="6088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902"/>
                <a:gridCol w="2438400"/>
                <a:gridCol w="2738297"/>
              </a:tblGrid>
              <a:tr h="59327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What</a:t>
                      </a:r>
                      <a:r>
                        <a:rPr lang="en-US" sz="1800" baseline="0" dirty="0" smtClean="0"/>
                        <a:t> the Student Does…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What the Teacher Does…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What the Principal Does…</a:t>
                      </a:r>
                      <a:endParaRPr lang="en-US" sz="1800" dirty="0"/>
                    </a:p>
                  </a:txBody>
                  <a:tcPr marT="45726" marB="45726"/>
                </a:tc>
              </a:tr>
              <a:tr h="544875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300" dirty="0" smtClean="0"/>
                        <a:t>Go </a:t>
                      </a:r>
                      <a:r>
                        <a:rPr lang="en-US" sz="1300" baseline="0" dirty="0" smtClean="0"/>
                        <a:t>back to text to find evidence to </a:t>
                      </a:r>
                      <a:r>
                        <a:rPr lang="en-US" sz="1300" b="1" baseline="0" dirty="0" smtClean="0"/>
                        <a:t>support their argument i</a:t>
                      </a:r>
                      <a:r>
                        <a:rPr lang="en-US" sz="1300" baseline="0" dirty="0" smtClean="0"/>
                        <a:t>n a thoughtful, careful, precise way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300" baseline="0" dirty="0" smtClean="0"/>
                        <a:t>Develop a </a:t>
                      </a:r>
                      <a:r>
                        <a:rPr lang="en-US" sz="1300" b="1" baseline="0" dirty="0" smtClean="0"/>
                        <a:t>fascination with reading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300" baseline="0" dirty="0" smtClean="0"/>
                        <a:t>Create own </a:t>
                      </a:r>
                      <a:r>
                        <a:rPr lang="en-US" sz="1300" b="1" baseline="0" dirty="0" smtClean="0"/>
                        <a:t>judgments and become scholars</a:t>
                      </a:r>
                      <a:r>
                        <a:rPr lang="en-US" sz="1300" baseline="0" dirty="0" smtClean="0"/>
                        <a:t>, rather than witnesses of the text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300" baseline="0" dirty="0" smtClean="0"/>
                        <a:t>Conducting reading as a close reading of the text and engaging with the author and what the </a:t>
                      </a:r>
                      <a:r>
                        <a:rPr lang="en-US" sz="1300" b="1" baseline="0" dirty="0" smtClean="0"/>
                        <a:t>author is trying to say </a:t>
                      </a:r>
                      <a:endParaRPr lang="en-US" sz="1300" b="1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300" dirty="0" smtClean="0"/>
                        <a:t>Facilitate </a:t>
                      </a:r>
                      <a:r>
                        <a:rPr lang="en-US" sz="1300" b="1" dirty="0" smtClean="0"/>
                        <a:t>evidence based</a:t>
                      </a:r>
                      <a:r>
                        <a:rPr lang="en-US" sz="1300" b="1" baseline="0" dirty="0" smtClean="0"/>
                        <a:t> conversations </a:t>
                      </a:r>
                      <a:r>
                        <a:rPr lang="en-US" sz="1300" baseline="0" dirty="0" smtClean="0"/>
                        <a:t>with students, dependent on the text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300" baseline="0" dirty="0" smtClean="0"/>
                        <a:t>Have discipline about </a:t>
                      </a:r>
                      <a:r>
                        <a:rPr lang="en-US" sz="1300" b="1" baseline="0" dirty="0" smtClean="0"/>
                        <a:t>asking students where in the text </a:t>
                      </a:r>
                      <a:r>
                        <a:rPr lang="en-US" sz="1300" baseline="0" dirty="0" smtClean="0"/>
                        <a:t>to find evidence, where they saw certain details, where the author communicated something, why the author may believe something; show all this in the words from the text. 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300" b="1" baseline="0" dirty="0" smtClean="0"/>
                        <a:t>Plan and conduct rich conversations </a:t>
                      </a:r>
                      <a:r>
                        <a:rPr lang="en-US" sz="1300" baseline="0" dirty="0" smtClean="0"/>
                        <a:t>about the stuff that the writer is writing about.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300" b="1" baseline="0" dirty="0" smtClean="0"/>
                        <a:t>Keep students in the text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300" baseline="0" dirty="0" smtClean="0"/>
                        <a:t>Identify questions that are text-dependent, </a:t>
                      </a:r>
                      <a:r>
                        <a:rPr lang="en-US" sz="1300" b="1" baseline="0" dirty="0" smtClean="0"/>
                        <a:t>worth asking/exploring</a:t>
                      </a:r>
                      <a:r>
                        <a:rPr lang="en-US" sz="1300" baseline="0" dirty="0" smtClean="0"/>
                        <a:t>, deliver richly,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300" baseline="0" dirty="0" smtClean="0"/>
                        <a:t>Provide students the </a:t>
                      </a:r>
                      <a:r>
                        <a:rPr lang="en-US" sz="1300" b="1" baseline="0" dirty="0" smtClean="0"/>
                        <a:t>opportunity to read </a:t>
                      </a:r>
                      <a:r>
                        <a:rPr lang="en-US" sz="1300" baseline="0" dirty="0" smtClean="0"/>
                        <a:t>the text, encounter references to another text, another event and to dig in more deeply into the text to try and figure out what is going on.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300" baseline="0" dirty="0" smtClean="0"/>
                        <a:t>Spend much more time preparing for instruction by </a:t>
                      </a:r>
                      <a:r>
                        <a:rPr lang="en-US" sz="1300" b="1" baseline="0" dirty="0" smtClean="0"/>
                        <a:t>reading deeply</a:t>
                      </a:r>
                      <a:r>
                        <a:rPr lang="en-US" sz="1300" baseline="0" dirty="0" smtClean="0"/>
                        <a:t>. 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300" dirty="0" smtClean="0"/>
                        <a:t>Allow </a:t>
                      </a:r>
                      <a:r>
                        <a:rPr lang="en-US" sz="1300" b="1" dirty="0" smtClean="0"/>
                        <a:t>teachers the time to spend more</a:t>
                      </a:r>
                      <a:r>
                        <a:rPr lang="en-US" sz="1300" b="1" baseline="0" dirty="0" smtClean="0"/>
                        <a:t> time with students writing about the texts they read- and to revisit the texts to find more evidence to write stronger arguments.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300" b="1" baseline="0" dirty="0" smtClean="0"/>
                        <a:t>Provide planning time for teachers to engage with the text to prepare and identify appropriate text-dependent questions.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300" b="1" baseline="0" dirty="0" smtClean="0"/>
                        <a:t>Create working groups to establish common </a:t>
                      </a:r>
                      <a:r>
                        <a:rPr lang="en-US" sz="1300" baseline="0" dirty="0" smtClean="0"/>
                        <a:t>understanding for </a:t>
                      </a:r>
                      <a:r>
                        <a:rPr lang="en-US" sz="1300" b="1" baseline="0" dirty="0" smtClean="0"/>
                        <a:t>what to expect from student writing </a:t>
                      </a:r>
                      <a:r>
                        <a:rPr lang="en-US" sz="1300" baseline="0" dirty="0" smtClean="0"/>
                        <a:t>at different grade levels for text based answers.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300" baseline="0" dirty="0" smtClean="0"/>
                        <a:t>Structure </a:t>
                      </a:r>
                      <a:r>
                        <a:rPr lang="en-US" sz="1300" b="1" baseline="0" dirty="0" smtClean="0"/>
                        <a:t>student work protocols </a:t>
                      </a:r>
                      <a:r>
                        <a:rPr lang="en-US" sz="1300" baseline="0" dirty="0" smtClean="0"/>
                        <a:t>for teachers to compare student work products; particularly in the area of providing evidence to support arguments/conclusions.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</a:txBody>
                  <a:tcPr marT="45726" marB="45726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089900" y="6464300"/>
            <a:ext cx="596900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298B624-58DA-40CB-9378-E532BF31BCEE}" type="slidenum">
              <a:rPr lang="en-US" baseline="0" smtClean="0">
                <a:solidFill>
                  <a:srgbClr val="0A2D6B"/>
                </a:solidFill>
                <a:cs typeface="Arial" pitchFamily="34" charset="0"/>
              </a:rPr>
              <a:pPr eaLnBrk="1" hangingPunct="1"/>
              <a:t>11</a:t>
            </a:fld>
            <a:endParaRPr lang="en-US" baseline="0" smtClean="0">
              <a:solidFill>
                <a:srgbClr val="0A2D6B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67400" y="1371600"/>
            <a:ext cx="2618692" cy="426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2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2743200"/>
            <a:ext cx="73914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dirty="0" smtClean="0"/>
              <a:t>SHIFT 5: Writing from Sources 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228600" y="2590800"/>
            <a:ext cx="1219200" cy="1447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common co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0846" y="5486400"/>
            <a:ext cx="30480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85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3104" y="457200"/>
            <a:ext cx="8229600" cy="11652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ea typeface="ＭＳ Ｐゴシック" pitchFamily="34" charset="-128"/>
              </a:rPr>
              <a:t>ELA/Literacy Shift 5: Writing from Sources</a:t>
            </a:r>
            <a:endParaRPr lang="en-US" sz="3200" dirty="0">
              <a:ea typeface="ＭＳ Ｐゴシック" pitchFamily="34" charset="-128"/>
            </a:endParaRPr>
          </a:p>
        </p:txBody>
      </p:sp>
      <p:graphicFrame>
        <p:nvGraphicFramePr>
          <p:cNvPr id="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8987435"/>
              </p:ext>
            </p:extLst>
          </p:nvPr>
        </p:nvGraphicFramePr>
        <p:xfrm>
          <a:off x="412750" y="1676400"/>
          <a:ext cx="8229600" cy="4308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225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What</a:t>
                      </a:r>
                      <a:r>
                        <a:rPr lang="en-US" sz="1200" baseline="0" dirty="0" smtClean="0"/>
                        <a:t> the Student Does…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What the Teacher Does…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What the Principal Does…</a:t>
                      </a:r>
                      <a:endParaRPr lang="en-US" sz="1200" dirty="0"/>
                    </a:p>
                  </a:txBody>
                  <a:tcPr/>
                </a:tc>
              </a:tr>
              <a:tr h="398594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Begin to </a:t>
                      </a:r>
                      <a:r>
                        <a:rPr lang="en-US" sz="1400" b="1" dirty="0" smtClean="0"/>
                        <a:t>generate</a:t>
                      </a:r>
                      <a:r>
                        <a:rPr lang="en-US" sz="1400" b="1" baseline="0" dirty="0" smtClean="0"/>
                        <a:t> own informational </a:t>
                      </a:r>
                      <a:r>
                        <a:rPr lang="en-US" sz="1400" baseline="0" dirty="0" smtClean="0"/>
                        <a:t>texts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Expect that students will generate</a:t>
                      </a:r>
                      <a:r>
                        <a:rPr lang="en-US" sz="1400" baseline="0" dirty="0" smtClean="0"/>
                        <a:t> their own informational texts (spending much less time on </a:t>
                      </a:r>
                      <a:r>
                        <a:rPr lang="en-US" sz="1400" b="1" baseline="0" dirty="0" smtClean="0"/>
                        <a:t>personal narratives</a:t>
                      </a:r>
                      <a:r>
                        <a:rPr lang="en-US" sz="1400" baseline="0" dirty="0" smtClean="0"/>
                        <a:t>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Present opportunities to write from </a:t>
                      </a:r>
                      <a:r>
                        <a:rPr lang="en-US" sz="1400" b="1" baseline="0" dirty="0" smtClean="0"/>
                        <a:t>multiple sources </a:t>
                      </a:r>
                      <a:r>
                        <a:rPr lang="en-US" sz="1400" baseline="0" dirty="0" smtClean="0"/>
                        <a:t>about a single topic. 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Give </a:t>
                      </a:r>
                      <a:r>
                        <a:rPr lang="en-US" sz="1400" b="1" baseline="0" dirty="0" smtClean="0"/>
                        <a:t>opportunities to analyze, synthesize</a:t>
                      </a:r>
                      <a:r>
                        <a:rPr lang="en-US" sz="1400" baseline="0" dirty="0" smtClean="0"/>
                        <a:t> ideas across many texts to draw an opinion or conclusion.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Find ways to push towards a style of writing where the </a:t>
                      </a:r>
                      <a:r>
                        <a:rPr lang="en-US" sz="1400" b="1" baseline="0" dirty="0" smtClean="0"/>
                        <a:t>voice comes from drawing on powerful, meaningful evidence.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Give </a:t>
                      </a:r>
                      <a:r>
                        <a:rPr lang="en-US" sz="1400" b="1" baseline="0" dirty="0" smtClean="0"/>
                        <a:t>permission </a:t>
                      </a:r>
                      <a:r>
                        <a:rPr lang="en-US" sz="1400" baseline="0" dirty="0" smtClean="0"/>
                        <a:t>to students to start to have their own reaction and draw their own connections. </a:t>
                      </a:r>
                      <a:endParaRPr lang="en-US" sz="1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Build</a:t>
                      </a:r>
                      <a:r>
                        <a:rPr lang="en-US" sz="1400" baseline="0" dirty="0" smtClean="0"/>
                        <a:t> teacher capacity and hold teachers accountable</a:t>
                      </a:r>
                      <a:r>
                        <a:rPr lang="en-US" sz="1400" dirty="0" smtClean="0"/>
                        <a:t> to move students towards </a:t>
                      </a:r>
                      <a:r>
                        <a:rPr lang="en-US" sz="1400" b="1" dirty="0" smtClean="0"/>
                        <a:t>informational writing </a:t>
                      </a:r>
                      <a:endParaRPr lang="en-US" sz="14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089900" y="6464300"/>
            <a:ext cx="596900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E3B0116-1013-4255-8982-C781428DDC32}" type="slidenum">
              <a:rPr lang="en-US" baseline="0" smtClean="0">
                <a:solidFill>
                  <a:srgbClr val="0A2D6B"/>
                </a:solidFill>
                <a:cs typeface="Arial" pitchFamily="34" charset="0"/>
              </a:rPr>
              <a:pPr eaLnBrk="1" hangingPunct="1"/>
              <a:t>13</a:t>
            </a:fld>
            <a:endParaRPr lang="en-US" baseline="0" smtClean="0">
              <a:solidFill>
                <a:srgbClr val="0A2D6B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43600" y="2103699"/>
            <a:ext cx="261869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5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2743200"/>
            <a:ext cx="73914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dirty="0" smtClean="0"/>
              <a:t>SHIFT 6: Academic Vocabulary 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228600" y="2590800"/>
            <a:ext cx="1219200" cy="1447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common co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0846" y="5486400"/>
            <a:ext cx="30480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12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6796" y="304800"/>
            <a:ext cx="8229600" cy="1981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ea typeface="ＭＳ Ｐゴシック" pitchFamily="34" charset="-128"/>
              </a:rPr>
              <a:t>ELA/Literacy Shift 6: Academic Vocabulary</a:t>
            </a:r>
            <a:endParaRPr lang="en-US" sz="3200" dirty="0">
              <a:ea typeface="ＭＳ Ｐゴシック" pitchFamily="34" charset="-128"/>
            </a:endParaRPr>
          </a:p>
        </p:txBody>
      </p:sp>
      <p:graphicFrame>
        <p:nvGraphicFramePr>
          <p:cNvPr id="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2950609"/>
              </p:ext>
            </p:extLst>
          </p:nvPr>
        </p:nvGraphicFramePr>
        <p:xfrm>
          <a:off x="446796" y="1447800"/>
          <a:ext cx="8229600" cy="4808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3057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What</a:t>
                      </a:r>
                      <a:r>
                        <a:rPr lang="en-US" sz="1800" baseline="0" dirty="0" smtClean="0"/>
                        <a:t> the Student Does…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What the Teacher Does…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What the Principal Does…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437749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Spend more time learning words across “webs” and </a:t>
                      </a:r>
                      <a:r>
                        <a:rPr lang="en-US" sz="1400" b="1" dirty="0" smtClean="0"/>
                        <a:t>associating</a:t>
                      </a:r>
                      <a:r>
                        <a:rPr lang="en-US" sz="1400" b="1" baseline="0" dirty="0" smtClean="0"/>
                        <a:t> words with others </a:t>
                      </a:r>
                      <a:r>
                        <a:rPr lang="en-US" sz="1400" baseline="0" dirty="0" smtClean="0"/>
                        <a:t>instead of learning individual, isolated vocabulary words.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Develop students’ ability to </a:t>
                      </a:r>
                      <a:r>
                        <a:rPr lang="en-US" sz="1400" b="1" dirty="0" smtClean="0"/>
                        <a:t>use and access words </a:t>
                      </a:r>
                      <a:r>
                        <a:rPr lang="en-US" sz="1400" dirty="0" smtClean="0"/>
                        <a:t>that show up in everyday</a:t>
                      </a:r>
                      <a:r>
                        <a:rPr lang="en-US" sz="1400" baseline="0" dirty="0" smtClean="0"/>
                        <a:t> text and that may be slightly out of reach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Be </a:t>
                      </a:r>
                      <a:r>
                        <a:rPr lang="en-US" sz="1400" b="1" baseline="0" dirty="0" smtClean="0"/>
                        <a:t>strategic</a:t>
                      </a:r>
                      <a:r>
                        <a:rPr lang="en-US" sz="1400" baseline="0" dirty="0" smtClean="0"/>
                        <a:t> about the kind of vocabulary you’re developing and figure out which words fall into which categories- tier 2 vs. tier 3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Determine  the words that students are going to read </a:t>
                      </a:r>
                      <a:r>
                        <a:rPr lang="en-US" sz="1400" b="1" baseline="0" dirty="0" smtClean="0"/>
                        <a:t>most frequently </a:t>
                      </a:r>
                      <a:r>
                        <a:rPr lang="en-US" sz="1400" baseline="0" dirty="0" smtClean="0"/>
                        <a:t>and spend time mostly on those words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1" baseline="0" dirty="0" smtClean="0"/>
                        <a:t>Teach fewer words </a:t>
                      </a:r>
                      <a:r>
                        <a:rPr lang="en-US" sz="1400" baseline="0" dirty="0" smtClean="0"/>
                        <a:t>but teach the webs of words around it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Shift attention on how to plan vocabulary meaningfully using tiers and </a:t>
                      </a:r>
                      <a:r>
                        <a:rPr lang="en-US" sz="1400" b="1" baseline="0" dirty="0" smtClean="0"/>
                        <a:t>transferability </a:t>
                      </a:r>
                      <a:r>
                        <a:rPr lang="en-US" sz="1400" baseline="0" dirty="0" smtClean="0"/>
                        <a:t>strategies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Provide training to teachers</a:t>
                      </a:r>
                      <a:r>
                        <a:rPr lang="en-US" sz="1400" baseline="0" dirty="0" smtClean="0"/>
                        <a:t> on the shift for </a:t>
                      </a:r>
                      <a:r>
                        <a:rPr lang="en-US" sz="1400" b="1" baseline="0" dirty="0" smtClean="0"/>
                        <a:t>teaching vocabulary </a:t>
                      </a:r>
                      <a:r>
                        <a:rPr lang="en-US" sz="1400" baseline="0" dirty="0" smtClean="0"/>
                        <a:t>in a more meaningful, effective manner.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123946" y="7459663"/>
            <a:ext cx="596900" cy="431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E9D9BF9-1835-48D1-959A-749E6AB87778}" type="slidenum">
              <a:rPr lang="en-US" baseline="0" smtClean="0">
                <a:solidFill>
                  <a:srgbClr val="0A2D6B"/>
                </a:solidFill>
                <a:cs typeface="Arial" pitchFamily="34" charset="0"/>
              </a:rPr>
              <a:pPr eaLnBrk="1" hangingPunct="1"/>
              <a:t>15</a:t>
            </a:fld>
            <a:endParaRPr lang="en-US" baseline="0" smtClean="0">
              <a:solidFill>
                <a:srgbClr val="0A2D6B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35233" y="1981200"/>
            <a:ext cx="261869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5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Questions?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any questions, please feel free to contact us at:</a:t>
            </a:r>
          </a:p>
          <a:p>
            <a:r>
              <a:rPr lang="en-US" dirty="0" smtClean="0">
                <a:hlinkClick r:id="rId2"/>
              </a:rPr>
              <a:t>koakes@e2ccb.org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lcarnahan@e2ccb.org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“Like” us on Facebook!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Erie 2 BOCES IES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s://encrypted-tbn2.google.com/images?q=tbn:ANd9GcRlGKbloZlUKUXd2pCETUvnfUD4jHsNg0vBJjmKhAqLAO_zenL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632626"/>
            <a:ext cx="2162175" cy="1044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0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1432"/>
            <a:ext cx="4524375" cy="3466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us 3"/>
          <p:cNvSpPr/>
          <p:nvPr/>
        </p:nvSpPr>
        <p:spPr>
          <a:xfrm>
            <a:off x="4482830" y="3810000"/>
            <a:ext cx="1371600" cy="1524000"/>
          </a:xfrm>
          <a:prstGeom prst="mathPlu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82502" y="5494109"/>
            <a:ext cx="6096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6 Instructional Shifts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54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Instructional Shifts for the Common Core for ELA/Literacy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2438400" y="1219200"/>
            <a:ext cx="4040188" cy="639762"/>
          </a:xfrm>
          <a:prstGeom prst="rect">
            <a:avLst/>
          </a:prstGeom>
        </p:spPr>
        <p:txBody>
          <a:bodyPr/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81000" y="4920343"/>
            <a:ext cx="8534400" cy="1905000"/>
          </a:xfrm>
          <a:prstGeom prst="rightArrow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2438400" y="1828800"/>
            <a:ext cx="4040188" cy="3951288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Balancing Informational &amp; Literary Text K-5</a:t>
            </a:r>
          </a:p>
          <a:p>
            <a:r>
              <a:rPr lang="en-US" dirty="0" smtClean="0"/>
              <a:t>Building Knowledge in the Disciplines 6-12</a:t>
            </a:r>
          </a:p>
          <a:p>
            <a:r>
              <a:rPr lang="en-US" dirty="0" smtClean="0"/>
              <a:t>Staircase of Complexity</a:t>
            </a:r>
          </a:p>
          <a:p>
            <a:r>
              <a:rPr lang="en-US" dirty="0" smtClean="0"/>
              <a:t>Text-Based Answers</a:t>
            </a:r>
          </a:p>
          <a:p>
            <a:r>
              <a:rPr lang="en-US" dirty="0" smtClean="0"/>
              <a:t>Writing From Sources</a:t>
            </a:r>
          </a:p>
          <a:p>
            <a:r>
              <a:rPr lang="en-US" dirty="0" smtClean="0"/>
              <a:t>Academic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2743200"/>
            <a:ext cx="73914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dirty="0" smtClean="0"/>
              <a:t>SHIFT 1: Balancing Informational and Literary Text (K-5) 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228600" y="2590800"/>
            <a:ext cx="1219200" cy="1447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common co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0846" y="5486400"/>
            <a:ext cx="30480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04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23838"/>
            <a:ext cx="8229600" cy="6000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dirty="0" smtClean="0"/>
              <a:t>ELA/Literacy Shift 1: Balancing Informational and Literary Text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879607"/>
              </p:ext>
            </p:extLst>
          </p:nvPr>
        </p:nvGraphicFramePr>
        <p:xfrm>
          <a:off x="457200" y="1114425"/>
          <a:ext cx="8229600" cy="5014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285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What</a:t>
                      </a:r>
                      <a:r>
                        <a:rPr lang="en-US" sz="1800" baseline="0" dirty="0" smtClean="0"/>
                        <a:t> the Student Does…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What the Teacher Does…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What the Principal Does…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458636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Build </a:t>
                      </a:r>
                      <a:r>
                        <a:rPr lang="en-US" sz="1400" b="1" dirty="0" smtClean="0"/>
                        <a:t>background</a:t>
                      </a:r>
                      <a:r>
                        <a:rPr lang="en-US" sz="1400" b="1" baseline="0" dirty="0" smtClean="0"/>
                        <a:t> knowledge </a:t>
                      </a:r>
                      <a:r>
                        <a:rPr lang="en-US" sz="1400" b="0" baseline="0" dirty="0" smtClean="0"/>
                        <a:t>to increase reading skill</a:t>
                      </a:r>
                      <a:endParaRPr lang="en-US" sz="1400" b="1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Exposure to the world through </a:t>
                      </a:r>
                      <a:r>
                        <a:rPr lang="en-US" sz="1400" b="1" baseline="0" dirty="0" smtClean="0"/>
                        <a:t>reading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Apply </a:t>
                      </a:r>
                      <a:r>
                        <a:rPr lang="en-US" sz="1400" b="1" baseline="0" dirty="0" smtClean="0"/>
                        <a:t>strategies</a:t>
                      </a:r>
                      <a:r>
                        <a:rPr lang="en-US" sz="1400" baseline="0" dirty="0" smtClean="0"/>
                        <a:t> to reading informational text.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6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6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6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Provide students </a:t>
                      </a:r>
                      <a:r>
                        <a:rPr lang="en-US" sz="1400" b="1" dirty="0" smtClean="0"/>
                        <a:t>equal #s </a:t>
                      </a:r>
                      <a:r>
                        <a:rPr lang="en-US" sz="1400" baseline="0" dirty="0" smtClean="0"/>
                        <a:t>of informational and literary texts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Ensure </a:t>
                      </a:r>
                      <a:r>
                        <a:rPr lang="en-US" sz="1400" b="1" baseline="0" dirty="0" smtClean="0"/>
                        <a:t>coherent instruction </a:t>
                      </a:r>
                      <a:r>
                        <a:rPr lang="en-US" sz="1400" baseline="0" dirty="0" smtClean="0"/>
                        <a:t>about content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Teach </a:t>
                      </a:r>
                      <a:r>
                        <a:rPr lang="en-US" sz="1400" b="1" baseline="0" dirty="0" smtClean="0"/>
                        <a:t>strategies for informational texts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Teach </a:t>
                      </a:r>
                      <a:r>
                        <a:rPr lang="en-US" sz="1400" b="1" baseline="0" dirty="0" smtClean="0"/>
                        <a:t>“through” and “with” </a:t>
                      </a:r>
                      <a:r>
                        <a:rPr lang="en-US" sz="1400" baseline="0" dirty="0" smtClean="0"/>
                        <a:t>informational texts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1" baseline="0" dirty="0" smtClean="0"/>
                        <a:t>Scaffold  for  the difficulties </a:t>
                      </a:r>
                      <a:r>
                        <a:rPr lang="en-US" sz="1400" baseline="0" dirty="0" smtClean="0"/>
                        <a:t>that informational text present to students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1" baseline="0" dirty="0" smtClean="0"/>
                        <a:t>Ask students, </a:t>
                      </a:r>
                      <a:r>
                        <a:rPr lang="en-US" sz="1400" baseline="0" dirty="0" smtClean="0"/>
                        <a:t>“What is connected here? How does this fit together? What details tell you that? “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1" baseline="0" dirty="0" smtClean="0"/>
                        <a:t>Purchase and provide </a:t>
                      </a:r>
                      <a:r>
                        <a:rPr lang="en-US" sz="1400" baseline="0" dirty="0" smtClean="0"/>
                        <a:t>equal amounts of informational and literacy text to students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Hold </a:t>
                      </a:r>
                      <a:r>
                        <a:rPr lang="en-US" sz="1400" b="1" baseline="0" dirty="0" smtClean="0"/>
                        <a:t>teachers accountable </a:t>
                      </a:r>
                      <a:r>
                        <a:rPr lang="en-US" sz="1400" baseline="0" dirty="0" smtClean="0"/>
                        <a:t>for building student content knowledge through text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Provide PD and co-planning opportunities for </a:t>
                      </a:r>
                      <a:r>
                        <a:rPr lang="en-US" sz="1400" b="1" baseline="0" dirty="0" smtClean="0"/>
                        <a:t>teachers to become more intimate </a:t>
                      </a:r>
                      <a:r>
                        <a:rPr lang="en-US" sz="1400" baseline="0" dirty="0" smtClean="0"/>
                        <a:t>with non fiction texts and the way they </a:t>
                      </a:r>
                      <a:r>
                        <a:rPr lang="en-US" sz="1400" b="1" baseline="0" dirty="0" smtClean="0"/>
                        <a:t>spiral </a:t>
                      </a:r>
                      <a:r>
                        <a:rPr lang="en-US" sz="1400" baseline="0" dirty="0" smtClean="0"/>
                        <a:t>together</a:t>
                      </a:r>
                      <a:endParaRPr lang="en-US" sz="14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089900" y="6464300"/>
            <a:ext cx="596900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9BEA8D5-36CB-4EBC-AAE2-7ABEF27893F9}" type="slidenum">
              <a:rPr lang="en-US" baseline="0" smtClean="0">
                <a:solidFill>
                  <a:srgbClr val="0A2D6B"/>
                </a:solidFill>
                <a:cs typeface="Arial" pitchFamily="34" charset="0"/>
              </a:rPr>
              <a:pPr eaLnBrk="1" hangingPunct="1"/>
              <a:t>5</a:t>
            </a:fld>
            <a:endParaRPr lang="en-US" baseline="0" smtClean="0">
              <a:solidFill>
                <a:srgbClr val="0A2D6B"/>
              </a:solidFill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07260" y="1618525"/>
            <a:ext cx="2527139" cy="2918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3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2743200"/>
            <a:ext cx="73914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dirty="0" smtClean="0"/>
              <a:t>SHIFT 2: Building Knowledge in the Disciplines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228600" y="2590800"/>
            <a:ext cx="1219200" cy="1447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common co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0846" y="5486400"/>
            <a:ext cx="30480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98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1866" y="152400"/>
            <a:ext cx="8229600" cy="900113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ELA/Literacy Shift 2: 6-12 Knowledge in the Disciplines</a:t>
            </a:r>
            <a:endParaRPr lang="en-US" dirty="0"/>
          </a:p>
        </p:txBody>
      </p:sp>
      <p:graphicFrame>
        <p:nvGraphicFramePr>
          <p:cNvPr id="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78705"/>
              </p:ext>
            </p:extLst>
          </p:nvPr>
        </p:nvGraphicFramePr>
        <p:xfrm>
          <a:off x="204486" y="1295400"/>
          <a:ext cx="8686800" cy="4999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657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What</a:t>
                      </a:r>
                      <a:r>
                        <a:rPr lang="en-US" sz="1800" baseline="0" dirty="0" smtClean="0"/>
                        <a:t> the Student Does…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What the Teacher Does…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What the Principal Does…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63326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Become </a:t>
                      </a:r>
                      <a:r>
                        <a:rPr lang="en-US" sz="1400" b="1" dirty="0" smtClean="0"/>
                        <a:t>better readers </a:t>
                      </a:r>
                      <a:r>
                        <a:rPr lang="en-US" sz="1400" dirty="0" smtClean="0"/>
                        <a:t>by building background knowledge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Handle </a:t>
                      </a:r>
                      <a:r>
                        <a:rPr lang="en-US" sz="1400" b="1" dirty="0" smtClean="0"/>
                        <a:t>primary source </a:t>
                      </a:r>
                      <a:r>
                        <a:rPr lang="en-US" sz="1400" dirty="0" smtClean="0"/>
                        <a:t>documents with confidence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1" dirty="0" smtClean="0"/>
                        <a:t>Infer,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aseline="0" dirty="0" smtClean="0"/>
                        <a:t>like a detective, where the </a:t>
                      </a:r>
                      <a:r>
                        <a:rPr lang="en-US" sz="1400" b="1" baseline="0" dirty="0" smtClean="0"/>
                        <a:t>evidence</a:t>
                      </a:r>
                      <a:r>
                        <a:rPr lang="en-US" sz="1400" baseline="0" dirty="0" smtClean="0"/>
                        <a:t> is in a text to support an argument or opinion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See the </a:t>
                      </a:r>
                      <a:r>
                        <a:rPr lang="en-US" sz="1400" b="1" baseline="0" dirty="0" smtClean="0"/>
                        <a:t>text itself as a source of evidence </a:t>
                      </a:r>
                      <a:r>
                        <a:rPr lang="en-US" sz="1400" baseline="0" dirty="0" smtClean="0"/>
                        <a:t>(what did it say vs. what did it not say?)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Shift  identity: “</a:t>
                      </a:r>
                      <a:r>
                        <a:rPr lang="en-US" sz="1400" b="1" baseline="0" dirty="0" smtClean="0"/>
                        <a:t>I teach reading</a:t>
                      </a:r>
                      <a:r>
                        <a:rPr lang="en-US" sz="1400" baseline="0" dirty="0" smtClean="0"/>
                        <a:t>.”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Stop </a:t>
                      </a:r>
                      <a:r>
                        <a:rPr lang="en-US" sz="1400" b="1" dirty="0" smtClean="0"/>
                        <a:t>referring</a:t>
                      </a:r>
                      <a:r>
                        <a:rPr lang="en-US" sz="1400" dirty="0" smtClean="0"/>
                        <a:t> and summarizing and start reading</a:t>
                      </a: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1" dirty="0" smtClean="0"/>
                        <a:t>Slow</a:t>
                      </a:r>
                      <a:r>
                        <a:rPr lang="en-US" sz="1400" b="1" baseline="0" dirty="0" smtClean="0"/>
                        <a:t> down </a:t>
                      </a:r>
                      <a:r>
                        <a:rPr lang="en-US" sz="1400" baseline="0" dirty="0" smtClean="0"/>
                        <a:t>the history and science classroom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Teach </a:t>
                      </a:r>
                      <a:r>
                        <a:rPr lang="en-US" sz="1400" b="1" baseline="0" dirty="0" smtClean="0"/>
                        <a:t>different approaches </a:t>
                      </a:r>
                      <a:r>
                        <a:rPr lang="en-US" sz="1400" baseline="0" dirty="0" smtClean="0"/>
                        <a:t>for different types of texts </a:t>
                      </a:r>
                      <a:endParaRPr lang="en-US" sz="1400" b="1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Treat the text itself as a </a:t>
                      </a:r>
                      <a:r>
                        <a:rPr lang="en-US" sz="1400" b="1" baseline="0" dirty="0" smtClean="0"/>
                        <a:t>source of evidence</a:t>
                      </a: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0" baseline="0" dirty="0" smtClean="0"/>
                        <a:t>Teach students to </a:t>
                      </a:r>
                      <a:r>
                        <a:rPr lang="en-US" sz="1400" b="1" baseline="0" dirty="0" smtClean="0"/>
                        <a:t>write about evidence from </a:t>
                      </a:r>
                      <a:r>
                        <a:rPr lang="en-US" sz="1400" baseline="0" dirty="0" smtClean="0"/>
                        <a:t>the text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Teach students to support their </a:t>
                      </a:r>
                      <a:r>
                        <a:rPr lang="en-US" sz="1400" b="1" baseline="0" dirty="0" smtClean="0"/>
                        <a:t>opinion with evidence.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Ask : “How do you know? Why do you think that? </a:t>
                      </a:r>
                      <a:r>
                        <a:rPr lang="en-US" sz="1400" b="1" baseline="0" dirty="0" smtClean="0"/>
                        <a:t>Show me in the text </a:t>
                      </a:r>
                      <a:r>
                        <a:rPr lang="en-US" sz="1400" baseline="0" dirty="0" smtClean="0"/>
                        <a:t>where you see evidence for your opinion. “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Support  and  demand the role of </a:t>
                      </a:r>
                      <a:r>
                        <a:rPr lang="en-US" sz="1400" b="1" baseline="0" dirty="0" smtClean="0"/>
                        <a:t>all teachers </a:t>
                      </a:r>
                      <a:r>
                        <a:rPr lang="en-US" sz="1400" baseline="0" dirty="0" smtClean="0"/>
                        <a:t>in advancing students’ literacy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Provide guidance and support to ensure the shift to</a:t>
                      </a:r>
                      <a:r>
                        <a:rPr lang="en-US" sz="1400" baseline="0" dirty="0" smtClean="0"/>
                        <a:t> informational texts for 6-12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Give teachers </a:t>
                      </a:r>
                      <a:r>
                        <a:rPr lang="en-US" sz="1400" b="1" baseline="0" dirty="0" smtClean="0"/>
                        <a:t>permission</a:t>
                      </a:r>
                      <a:r>
                        <a:rPr lang="en-US" sz="1400" baseline="0" dirty="0" smtClean="0"/>
                        <a:t> to slow down and deeply study texts with students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 smtClean="0"/>
                    </a:p>
                  </a:txBody>
                  <a:tcPr marT="45722" marB="45722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089900" y="6464300"/>
            <a:ext cx="596900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F74C369-8711-43D4-B1C6-95F08F4E93FE}" type="slidenum">
              <a:rPr lang="en-US" baseline="0" smtClean="0">
                <a:solidFill>
                  <a:srgbClr val="0A2D6B"/>
                </a:solidFill>
                <a:cs typeface="Arial" pitchFamily="34" charset="0"/>
              </a:rPr>
              <a:pPr eaLnBrk="1" hangingPunct="1"/>
              <a:t>7</a:t>
            </a:fld>
            <a:endParaRPr lang="en-US" baseline="0" smtClean="0">
              <a:solidFill>
                <a:srgbClr val="0A2D6B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68028" y="1752600"/>
            <a:ext cx="2694972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2743200"/>
            <a:ext cx="73914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dirty="0" smtClean="0"/>
              <a:t>SHIFT 3: Staircase of Complexity 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228600" y="2590800"/>
            <a:ext cx="1219200" cy="1447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common co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0846" y="5486400"/>
            <a:ext cx="30480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45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8892" y="228600"/>
            <a:ext cx="8229600" cy="116522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latin typeface="+mn-lt"/>
                <a:ea typeface="ＭＳ Ｐゴシック" pitchFamily="34" charset="-128"/>
              </a:rPr>
              <a:t>ELA/Literacy Shift 3: Staircase of Complexity</a:t>
            </a:r>
            <a:endParaRPr lang="en-US" sz="3200" dirty="0">
              <a:latin typeface="+mn-lt"/>
              <a:ea typeface="ＭＳ Ｐゴシック" pitchFamily="34" charset="-128"/>
            </a:endParaRPr>
          </a:p>
        </p:txBody>
      </p:sp>
      <p:graphicFrame>
        <p:nvGraphicFramePr>
          <p:cNvPr id="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3943922"/>
              </p:ext>
            </p:extLst>
          </p:nvPr>
        </p:nvGraphicFramePr>
        <p:xfrm>
          <a:off x="433970" y="1295400"/>
          <a:ext cx="8229600" cy="492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24693"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the Student Does…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the Teacher Does…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the Principal Does…</a:t>
                      </a:r>
                      <a:endParaRPr lang="en-US" dirty="0"/>
                    </a:p>
                  </a:txBody>
                  <a:tcPr/>
                </a:tc>
              </a:tr>
              <a:tr h="450290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Read </a:t>
                      </a:r>
                      <a:r>
                        <a:rPr lang="en-US" sz="1400" baseline="0" dirty="0" smtClean="0"/>
                        <a:t>to see what more they can find and learn as they </a:t>
                      </a:r>
                      <a:r>
                        <a:rPr lang="en-US" sz="1400" b="1" baseline="0" dirty="0" smtClean="0"/>
                        <a:t>re-read</a:t>
                      </a:r>
                      <a:r>
                        <a:rPr lang="en-US" sz="1400" baseline="0" dirty="0" smtClean="0"/>
                        <a:t> texts again and again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Read material at </a:t>
                      </a:r>
                      <a:r>
                        <a:rPr lang="en-US" sz="1400" b="1" baseline="0" dirty="0" smtClean="0"/>
                        <a:t>own level to build joy </a:t>
                      </a:r>
                      <a:r>
                        <a:rPr lang="en-US" sz="1400" baseline="0" dirty="0" smtClean="0"/>
                        <a:t>of reading and pleasure in the world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Be persistent despite challenges when reading; good readers </a:t>
                      </a:r>
                      <a:r>
                        <a:rPr lang="en-US" sz="1400" b="1" baseline="0" dirty="0" smtClean="0"/>
                        <a:t>tolerate frustration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Ensure students are </a:t>
                      </a:r>
                      <a:r>
                        <a:rPr lang="en-US" sz="1400" baseline="0" dirty="0" smtClean="0"/>
                        <a:t>engaged in more </a:t>
                      </a:r>
                      <a:r>
                        <a:rPr lang="en-US" sz="1400" b="1" baseline="0" dirty="0" smtClean="0"/>
                        <a:t>complex texts </a:t>
                      </a:r>
                      <a:r>
                        <a:rPr lang="en-US" sz="1400" baseline="0" dirty="0" smtClean="0"/>
                        <a:t>at every grade level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Engage students in </a:t>
                      </a:r>
                      <a:r>
                        <a:rPr lang="en-US" sz="1400" b="1" baseline="0" dirty="0" smtClean="0"/>
                        <a:t>rigorous conversation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Provide experience with complex texts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Give students </a:t>
                      </a:r>
                      <a:r>
                        <a:rPr lang="en-US" sz="1400" b="1" baseline="0" dirty="0" smtClean="0"/>
                        <a:t>less to read</a:t>
                      </a:r>
                      <a:r>
                        <a:rPr lang="en-US" sz="1400" baseline="0" dirty="0" smtClean="0"/>
                        <a:t>, let them re-read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Use </a:t>
                      </a:r>
                      <a:r>
                        <a:rPr lang="en-US" sz="1400" b="1" baseline="0" dirty="0" smtClean="0"/>
                        <a:t>leveled texts </a:t>
                      </a:r>
                      <a:r>
                        <a:rPr lang="en-US" sz="1400" baseline="0" dirty="0" smtClean="0"/>
                        <a:t>carefully to build independence in struggling readers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1" baseline="0" dirty="0" smtClean="0"/>
                        <a:t>More time </a:t>
                      </a:r>
                      <a:r>
                        <a:rPr lang="en-US" sz="1400" baseline="0" dirty="0" smtClean="0"/>
                        <a:t>on more complex texts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Provide </a:t>
                      </a:r>
                      <a:r>
                        <a:rPr lang="en-US" sz="1400" b="1" baseline="0" dirty="0" smtClean="0"/>
                        <a:t>scaffolding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Engage with </a:t>
                      </a:r>
                      <a:r>
                        <a:rPr lang="en-US" sz="1400" b="1" baseline="0" dirty="0" smtClean="0"/>
                        <a:t>texts w/ other adults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Get kids </a:t>
                      </a:r>
                      <a:r>
                        <a:rPr lang="en-US" sz="1400" b="1" baseline="0" dirty="0" smtClean="0"/>
                        <a:t>inspired and excited </a:t>
                      </a:r>
                      <a:r>
                        <a:rPr lang="en-US" sz="1400" baseline="0" dirty="0" smtClean="0"/>
                        <a:t>about the beauty of language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Ensure that complexity of text </a:t>
                      </a:r>
                      <a:r>
                        <a:rPr lang="en-US" sz="1400" b="1" dirty="0" smtClean="0"/>
                        <a:t>builds from grade</a:t>
                      </a:r>
                      <a:r>
                        <a:rPr lang="en-US" sz="1400" b="1" baseline="0" dirty="0" smtClean="0"/>
                        <a:t> to grade.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Look at </a:t>
                      </a:r>
                      <a:r>
                        <a:rPr lang="en-US" sz="1400" b="1" baseline="0" dirty="0" smtClean="0"/>
                        <a:t>current scope and sequence </a:t>
                      </a:r>
                      <a:r>
                        <a:rPr lang="en-US" sz="1400" baseline="0" dirty="0" smtClean="0"/>
                        <a:t>to determine where/how to incorporate greater text complexity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Allow and encourage teachers to build a </a:t>
                      </a:r>
                      <a:r>
                        <a:rPr lang="en-US" sz="1400" b="1" baseline="0" dirty="0" smtClean="0"/>
                        <a:t>unit</a:t>
                      </a:r>
                      <a:r>
                        <a:rPr lang="en-US" sz="1400" baseline="0" dirty="0" smtClean="0"/>
                        <a:t> in a way that has students scaffold to more complex texts over time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Allow and encourage teachers the opportunity to share </a:t>
                      </a:r>
                      <a:r>
                        <a:rPr lang="en-US" sz="1400" b="1" baseline="0" dirty="0" smtClean="0"/>
                        <a:t>texts with students that may be at frustration level</a:t>
                      </a: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089900" y="6464300"/>
            <a:ext cx="596900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073F3D0-8C7A-45C3-B17F-1C15757DC24D}" type="slidenum">
              <a:rPr lang="en-US" baseline="0" smtClean="0">
                <a:solidFill>
                  <a:srgbClr val="0A2D6B"/>
                </a:solidFill>
                <a:cs typeface="Arial" pitchFamily="34" charset="0"/>
              </a:rPr>
              <a:pPr eaLnBrk="1" hangingPunct="1"/>
              <a:t>9</a:t>
            </a:fld>
            <a:endParaRPr lang="en-US" baseline="0" smtClean="0">
              <a:solidFill>
                <a:srgbClr val="0A2D6B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19800" y="1828800"/>
            <a:ext cx="261869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1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1253</Words>
  <Application>Microsoft Office PowerPoint</Application>
  <PresentationFormat>On-screen Show (4:3)</PresentationFormat>
  <Paragraphs>157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Overview of the Common Core Level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Oakes</dc:creator>
  <cp:lastModifiedBy>Theresa Gray</cp:lastModifiedBy>
  <cp:revision>6</cp:revision>
  <dcterms:created xsi:type="dcterms:W3CDTF">2011-11-29T20:24:04Z</dcterms:created>
  <dcterms:modified xsi:type="dcterms:W3CDTF">2011-12-01T20:53:50Z</dcterms:modified>
</cp:coreProperties>
</file>