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5" r:id="rId4"/>
    <p:sldId id="261" r:id="rId5"/>
    <p:sldId id="263" r:id="rId6"/>
    <p:sldId id="276" r:id="rId7"/>
    <p:sldId id="270" r:id="rId8"/>
    <p:sldId id="272" r:id="rId9"/>
    <p:sldId id="273" r:id="rId10"/>
    <p:sldId id="274" r:id="rId11"/>
    <p:sldId id="259" r:id="rId12"/>
    <p:sldId id="268" r:id="rId13"/>
    <p:sldId id="265" r:id="rId14"/>
    <p:sldId id="266" r:id="rId15"/>
    <p:sldId id="267" r:id="rId16"/>
    <p:sldId id="269" r:id="rId17"/>
    <p:sldId id="260" r:id="rId18"/>
    <p:sldId id="264" r:id="rId19"/>
    <p:sldId id="271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2" autoAdjust="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0AB068-A662-49E3-985E-0029025022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0117DB-F89B-423E-88EF-1F632EE51174}" type="datetimeFigureOut">
              <a:rPr lang="en-US" smtClean="0"/>
              <a:t>4/17/2012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2math.weebly.com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commoncoretools.m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llustrativemathematics.org/standards/k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llustrativemathematics.org/standards/k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llustrativemathematics.org/standards/k8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llustrativemathematics.org/standards/k8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llustrativemathematics.org/standards/k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llustrativemathematics.org/standards/k8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llustrativemathematics.org/standards/k8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llustrativemathematics.org/standards/k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ncore.org/" TargetMode="External"/><Relationship Id="rId2" Type="http://schemas.openxmlformats.org/officeDocument/2006/relationships/hyperlink" Target="http://www.oms.nysed.gov/press/ELAMathCurricula.SEDAwardsContractsForDevelopmen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Progressions in the Mathematics Common Core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646176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Erin Wheeler</a:t>
            </a:r>
          </a:p>
          <a:p>
            <a:r>
              <a:rPr lang="en-US" dirty="0" smtClean="0"/>
              <a:t>April 18, 2012</a:t>
            </a:r>
          </a:p>
          <a:p>
            <a:r>
              <a:rPr lang="en-US" dirty="0" smtClean="0">
                <a:hlinkClick r:id="rId2"/>
              </a:rPr>
              <a:t>e2math.weebly.com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Practices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77" b="34820"/>
          <a:stretch/>
        </p:blipFill>
        <p:spPr bwMode="auto">
          <a:xfrm>
            <a:off x="-5366" y="1524000"/>
            <a:ext cx="470393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83"/>
          <a:stretch/>
        </p:blipFill>
        <p:spPr bwMode="auto">
          <a:xfrm>
            <a:off x="4730763" y="1676400"/>
            <a:ext cx="3409950" cy="152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41675" y="6087414"/>
            <a:ext cx="2696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McCallum- </a:t>
            </a:r>
            <a:br>
              <a:rPr lang="en-US" dirty="0" smtClean="0"/>
            </a:br>
            <a:r>
              <a:rPr lang="en-US" dirty="0" smtClean="0"/>
              <a:t>http:commoncoretools.me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Questions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Progressions Documents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Structure of the Standards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://commoncoretools.me/</a:t>
            </a:r>
            <a:endParaRPr lang="en-US" dirty="0"/>
          </a:p>
        </p:txBody>
      </p:sp>
      <p:pic>
        <p:nvPicPr>
          <p:cNvPr id="9219" name="Picture 3" descr="C:\Users\ewheeler\AppData\Local\Microsoft\Windows\Temporary Internet Files\Content.IE5\NOYDTQN3\MC9000371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09666"/>
            <a:ext cx="2133600" cy="275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</a:t>
            </a:r>
            <a:r>
              <a:rPr lang="en-US" dirty="0"/>
              <a:t>guidance to states, assessment consortia, testing companies, and curriculum developers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Illustrates </a:t>
            </a:r>
            <a:r>
              <a:rPr lang="en-US" dirty="0"/>
              <a:t>the range and types of mathematical work that students experience in a faithful implementation of the Common Core State </a:t>
            </a:r>
            <a:r>
              <a:rPr lang="en-US" dirty="0" smtClean="0"/>
              <a:t>Standards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Publish other </a:t>
            </a:r>
            <a:r>
              <a:rPr lang="en-US" dirty="0"/>
              <a:t>tools that support implementation of the </a:t>
            </a:r>
            <a:r>
              <a:rPr lang="en-US" dirty="0" smtClean="0"/>
              <a:t>standards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2.OA.1 </a:t>
            </a:r>
          </a:p>
          <a:p>
            <a:r>
              <a:rPr lang="en-US" dirty="0" smtClean="0"/>
              <a:t>Use </a:t>
            </a:r>
            <a:r>
              <a:rPr lang="en-US" dirty="0"/>
              <a:t>addition and subtraction within 100 to solve one- and two-step word problems involving situations of adding to, taking from, putting together, taking apart, and comparing, with unknowns in all positions, e.g., by using drawings and equations with a symbol for the unknown number to represent the problem</a:t>
            </a:r>
            <a:r>
              <a:rPr lang="en-US" dirty="0" smtClean="0"/>
              <a:t>. See </a:t>
            </a:r>
            <a:r>
              <a:rPr lang="en-US" dirty="0"/>
              <a:t>Glossary, Table 1.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pencil costs 59 cents, and a sticker costs 20 cents less. How much do a pencil and a sticker cost together?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Cost of the Sticker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3516"/>
            <a:ext cx="7696200" cy="419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Step 2: Cost of  the Sticker and Pencil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2006"/>
            <a:ext cx="756789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Illuminate the central meaning of the standard and also show connections with other standards.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Clarify what is familiar about the standard and what is new with the Common Core.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Include both teaching and assessment tasks.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Reflect the full range of difficulty expected.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Illustrated Tasks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21"/>
          <a:stretch/>
        </p:blipFill>
        <p:spPr bwMode="auto">
          <a:xfrm>
            <a:off x="98738" y="1752600"/>
            <a:ext cx="8221649" cy="108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39" r="17421"/>
          <a:stretch/>
        </p:blipFill>
        <p:spPr bwMode="auto">
          <a:xfrm>
            <a:off x="152400" y="3543300"/>
            <a:ext cx="7890283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Tasks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8" y="2667000"/>
            <a:ext cx="7846093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21"/>
          <a:stretch/>
        </p:blipFill>
        <p:spPr bwMode="auto">
          <a:xfrm>
            <a:off x="152400" y="1371600"/>
            <a:ext cx="8221649" cy="108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Rigor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does the definition of rigor in these tasks compare to the work that your students are currently doing in class?</a:t>
            </a:r>
            <a:endParaRPr lang="en-US" sz="2800" dirty="0"/>
          </a:p>
        </p:txBody>
      </p:sp>
      <p:pic>
        <p:nvPicPr>
          <p:cNvPr id="10243" name="Picture 3" descr="C:\Users\ewheeler\AppData\Local\Microsoft\Windows\Temporary Internet Files\Content.IE5\NOYDTQN3\MP9004395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33800"/>
            <a:ext cx="4267200" cy="268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3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Six Shifts in Mathematics Assessment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27338" y="1600200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Shift 1: </a:t>
            </a:r>
            <a:r>
              <a:rPr lang="en-US" dirty="0" smtClean="0"/>
              <a:t>Focus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Priority </a:t>
            </a:r>
            <a:r>
              <a:rPr lang="en-US" dirty="0"/>
              <a:t>standards will be the focus of the assessments. Other standards will be deemphasized. 	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Shift </a:t>
            </a:r>
            <a:r>
              <a:rPr lang="en-US" b="1" dirty="0"/>
              <a:t>2: </a:t>
            </a:r>
            <a:r>
              <a:rPr lang="en-US" dirty="0" smtClean="0"/>
              <a:t>Coherence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Assessments </a:t>
            </a:r>
            <a:r>
              <a:rPr lang="en-US" dirty="0"/>
              <a:t>will reflect the progression of content and concepts as depicted in the standards across grade levels. 	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0" y="5791200"/>
            <a:ext cx="362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PDF-</a:t>
            </a:r>
            <a:r>
              <a:rPr lang="en-US" dirty="0" err="1" smtClean="0"/>
              <a:t>EngageNY</a:t>
            </a:r>
            <a:r>
              <a:rPr lang="en-US" dirty="0" smtClean="0"/>
              <a:t>- ccsstimeline-3-12-12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Progressions for Staff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419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800" i="1" dirty="0"/>
              <a:t>• </a:t>
            </a:r>
            <a:r>
              <a:rPr lang="en-US" sz="2800" dirty="0"/>
              <a:t>Grades K–2, Counting and Cardinality 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Number </a:t>
            </a:r>
            <a:r>
              <a:rPr lang="en-US" sz="2800" dirty="0"/>
              <a:t>and </a:t>
            </a:r>
            <a:r>
              <a:rPr lang="en-US" sz="2800" dirty="0" smtClean="0"/>
              <a:t>Operations in </a:t>
            </a:r>
            <a:r>
              <a:rPr lang="en-US" sz="2800" dirty="0"/>
              <a:t>Base </a:t>
            </a:r>
            <a:r>
              <a:rPr lang="en-US" sz="2800" dirty="0" smtClean="0"/>
              <a:t>Ten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i="1" dirty="0"/>
              <a:t>• </a:t>
            </a:r>
            <a:r>
              <a:rPr lang="en-US" sz="2800" dirty="0"/>
              <a:t>Grades K–5 Operations and Algebraic </a:t>
            </a:r>
            <a:r>
              <a:rPr lang="en-US" sz="2800" dirty="0" smtClean="0"/>
              <a:t>Thinking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i="1" dirty="0"/>
              <a:t>• </a:t>
            </a:r>
            <a:r>
              <a:rPr lang="en-US" sz="2800" dirty="0"/>
              <a:t>Grades 3–5 Number and </a:t>
            </a:r>
            <a:r>
              <a:rPr lang="en-US" sz="2800" dirty="0" smtClean="0"/>
              <a:t>Operations—Fractions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i="1" dirty="0"/>
              <a:t>• </a:t>
            </a:r>
            <a:r>
              <a:rPr lang="en-US" sz="2800" dirty="0"/>
              <a:t>Grades 6–7 Ratios and Proportional </a:t>
            </a:r>
            <a:r>
              <a:rPr lang="en-US" sz="2800" dirty="0" smtClean="0"/>
              <a:t>Reasoning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i="1" dirty="0"/>
              <a:t>• </a:t>
            </a:r>
            <a:r>
              <a:rPr lang="en-US" sz="2800" dirty="0"/>
              <a:t>Grade 8 Geometry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6226935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PDF- 2011_12_06_gearing_up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K-8 Standards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99" y="1752598"/>
            <a:ext cx="8458200" cy="283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4030" y="5975866"/>
            <a:ext cx="274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Illustrativemathematics.org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Six Shifts in Mathematics Assessment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647885"/>
            <a:ext cx="754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Shift 3: </a:t>
            </a:r>
            <a:r>
              <a:rPr lang="en-US" dirty="0"/>
              <a:t>Fluency 	</a:t>
            </a:r>
          </a:p>
          <a:p>
            <a:r>
              <a:rPr lang="en-US" dirty="0"/>
              <a:t>It will be assumed that students possess the required fluencies as articulated through grade 8; as such, students will not be allowed to use calculators in grades 3-5. Students will be allowed to use four-function calculators with a square root key or scientific calculators in grade 6 and scientific calculators in grades 7-8. 	</a:t>
            </a:r>
          </a:p>
          <a:p>
            <a:r>
              <a:rPr lang="en-US" dirty="0"/>
              <a:t>	</a:t>
            </a:r>
          </a:p>
          <a:p>
            <a:r>
              <a:rPr lang="en-US" b="1" dirty="0" smtClean="0"/>
              <a:t>Shift </a:t>
            </a:r>
            <a:r>
              <a:rPr lang="en-US" b="1" dirty="0"/>
              <a:t>4: </a:t>
            </a:r>
            <a:r>
              <a:rPr lang="en-US" dirty="0" smtClean="0"/>
              <a:t>Deep </a:t>
            </a:r>
            <a:r>
              <a:rPr lang="en-US" dirty="0"/>
              <a:t>Understanding 	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standard will be assessed from multiple perspectives, while not veering from the primary target of measurement for the standard. 	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Shift 5/</a:t>
            </a:r>
            <a:r>
              <a:rPr lang="en-US" b="1" dirty="0"/>
              <a:t>6</a:t>
            </a:r>
            <a:r>
              <a:rPr lang="en-US" b="1" dirty="0" smtClean="0"/>
              <a:t>: </a:t>
            </a:r>
            <a:r>
              <a:rPr lang="en-US" dirty="0" smtClean="0"/>
              <a:t>Application </a:t>
            </a:r>
            <a:r>
              <a:rPr lang="en-US" dirty="0"/>
              <a:t>/</a:t>
            </a:r>
            <a:r>
              <a:rPr lang="en-US" dirty="0" smtClean="0"/>
              <a:t>Dual </a:t>
            </a:r>
            <a:r>
              <a:rPr lang="en-US" dirty="0"/>
              <a:t>Intensity 	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will be expected to know grade-level mathematical content with fluency and to know which mathematical concepts to employ to solve real-world mathematics problems. 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6183868"/>
            <a:ext cx="362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PDF-</a:t>
            </a:r>
            <a:r>
              <a:rPr lang="en-US" dirty="0" err="1" smtClean="0"/>
              <a:t>EngageNY</a:t>
            </a:r>
            <a:r>
              <a:rPr lang="en-US" dirty="0" smtClean="0"/>
              <a:t>- ccsstimeline-3-12-12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1143000"/>
          </a:xfrm>
        </p:spPr>
        <p:txBody>
          <a:bodyPr/>
          <a:lstStyle/>
          <a:p>
            <a:r>
              <a:rPr lang="en-US" dirty="0" smtClean="0"/>
              <a:t>Common Core Aligned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39624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ummer </a:t>
            </a:r>
            <a:r>
              <a:rPr lang="en-US" dirty="0"/>
              <a:t>of 2011 in both ELA and mathematics to provide exemplars on what Common Core-aligned instruction can and should look like in the classroom.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Late </a:t>
            </a:r>
            <a:r>
              <a:rPr lang="en-US" dirty="0"/>
              <a:t>summer/fall of 2012, new curriculum </a:t>
            </a:r>
            <a:r>
              <a:rPr lang="en-US" dirty="0" smtClean="0"/>
              <a:t>modules</a:t>
            </a:r>
            <a:br>
              <a:rPr lang="en-US" dirty="0" smtClean="0"/>
            </a:br>
            <a:r>
              <a:rPr lang="en-US" dirty="0" smtClean="0"/>
              <a:t>curriculum-based </a:t>
            </a:r>
            <a:r>
              <a:rPr lang="en-US" dirty="0"/>
              <a:t>professional development.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ummer </a:t>
            </a:r>
            <a:r>
              <a:rPr lang="en-US" dirty="0"/>
              <a:t>of </a:t>
            </a:r>
            <a:r>
              <a:rPr lang="en-US" dirty="0" smtClean="0"/>
              <a:t>2013, full menu </a:t>
            </a:r>
            <a:r>
              <a:rPr lang="en-US" dirty="0"/>
              <a:t>of open-source ELA and mathematics curriculum modules across grades </a:t>
            </a:r>
            <a:r>
              <a:rPr lang="en-US" dirty="0" smtClean="0"/>
              <a:t>P-12 </a:t>
            </a:r>
            <a:br>
              <a:rPr lang="en-US" dirty="0" smtClean="0"/>
            </a:br>
            <a:r>
              <a:rPr lang="en-US" dirty="0" smtClean="0"/>
              <a:t>curriculum-based </a:t>
            </a:r>
            <a:r>
              <a:rPr lang="en-US" dirty="0"/>
              <a:t>professional development.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5791200"/>
            <a:ext cx="362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PDF-</a:t>
            </a:r>
            <a:r>
              <a:rPr lang="en-US" dirty="0" err="1" smtClean="0"/>
              <a:t>EngageNY</a:t>
            </a:r>
            <a:r>
              <a:rPr lang="en-US" dirty="0" smtClean="0"/>
              <a:t>- ccsstimeline-3-12-12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Core Aligned Resources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10369"/>
            <a:ext cx="4572000" cy="4461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6336268"/>
            <a:ext cx="362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PDF-</a:t>
            </a:r>
            <a:r>
              <a:rPr lang="en-US" dirty="0" err="1" smtClean="0"/>
              <a:t>EngageNY</a:t>
            </a:r>
            <a:r>
              <a:rPr lang="en-US" dirty="0" smtClean="0"/>
              <a:t>- ccsstimeline-3-12-12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Awarded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 smtClean="0"/>
              <a:t>Common </a:t>
            </a:r>
            <a:r>
              <a:rPr lang="en-US" sz="2400" dirty="0"/>
              <a:t>Core, Inc. was awarded two contracts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dirty="0" err="1" smtClean="0"/>
              <a:t>PreK</a:t>
            </a:r>
            <a:r>
              <a:rPr lang="en-US" dirty="0" smtClean="0"/>
              <a:t>- </a:t>
            </a:r>
            <a:r>
              <a:rPr lang="en-US" dirty="0"/>
              <a:t>5 Common Core aligned curriculum materials </a:t>
            </a:r>
            <a:endParaRPr lang="en-US" dirty="0" smtClean="0"/>
          </a:p>
          <a:p>
            <a:pPr lvl="1"/>
            <a:r>
              <a:rPr lang="en-US" dirty="0" smtClean="0"/>
              <a:t>Associated </a:t>
            </a:r>
            <a:r>
              <a:rPr lang="en-US" dirty="0"/>
              <a:t>professional development resources.</a:t>
            </a:r>
            <a:endParaRPr lang="en-US" dirty="0" smtClean="0">
              <a:hlinkClick r:id="rId2"/>
            </a:endParaRPr>
          </a:p>
          <a:p>
            <a:pPr marL="114300" indent="0">
              <a:buNone/>
            </a:pPr>
            <a:endParaRPr lang="en-US" dirty="0" smtClean="0">
              <a:hlinkClick r:id="rId2"/>
            </a:endParaRPr>
          </a:p>
          <a:p>
            <a:pPr marL="114300" indent="0">
              <a:buNone/>
            </a:pPr>
            <a:endParaRPr lang="en-US" dirty="0">
              <a:hlinkClick r:id="rId2"/>
            </a:endParaRPr>
          </a:p>
          <a:p>
            <a:pPr marL="114300" indent="0">
              <a:buNone/>
            </a:pPr>
            <a:endParaRPr lang="en-US" dirty="0" smtClean="0">
              <a:hlinkClick r:id="rId2"/>
            </a:endParaRPr>
          </a:p>
          <a:p>
            <a:pPr marL="114300" indent="0">
              <a:buNone/>
            </a:pPr>
            <a:endParaRPr lang="en-US" dirty="0">
              <a:hlinkClick r:id="rId2"/>
            </a:endParaRPr>
          </a:p>
          <a:p>
            <a:pPr marL="114300" indent="0">
              <a:buNone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www.oms.nysed.gov/press/ELAMathCurricula.SEDAwardsContractsForDevelopment.htm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>
                <a:hlinkClick r:id="rId3"/>
              </a:rPr>
              <a:t>http://www.commoncore.org/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55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0999"/>
            <a:ext cx="8444895" cy="623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576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PDF- NYSED-Common-Core-Implementation-Nov2012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084532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193</TotalTime>
  <Words>354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Progressions in the Mathematics Common Core</vt:lpstr>
      <vt:lpstr>Six Shifts in Mathematics Assessment</vt:lpstr>
      <vt:lpstr>K-8 Standards</vt:lpstr>
      <vt:lpstr>Six Shifts in Mathematics Assessment</vt:lpstr>
      <vt:lpstr>Common Core Aligned Resources</vt:lpstr>
      <vt:lpstr>Common Core Aligned Resources</vt:lpstr>
      <vt:lpstr>Contracts Awarded</vt:lpstr>
      <vt:lpstr>PowerPoint Presentation</vt:lpstr>
      <vt:lpstr>PowerPoint Presentation</vt:lpstr>
      <vt:lpstr>Mathematical Practices</vt:lpstr>
      <vt:lpstr>Common Core Tools</vt:lpstr>
      <vt:lpstr>Illustrative Mathematics</vt:lpstr>
      <vt:lpstr>Problem Solving</vt:lpstr>
      <vt:lpstr>Step 1: Cost of the Sticker</vt:lpstr>
      <vt:lpstr>Step 2: Cost of  the Sticker and Pencil</vt:lpstr>
      <vt:lpstr>Illustrative Mathematics</vt:lpstr>
      <vt:lpstr>Illustrated Tasks</vt:lpstr>
      <vt:lpstr>Illustrative Tasks</vt:lpstr>
      <vt:lpstr>Defining Rigor</vt:lpstr>
      <vt:lpstr>Progressions for Staff Development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Wheeler</dc:creator>
  <cp:lastModifiedBy>Theresa Gray</cp:lastModifiedBy>
  <cp:revision>17</cp:revision>
  <dcterms:created xsi:type="dcterms:W3CDTF">2012-04-17T18:00:41Z</dcterms:created>
  <dcterms:modified xsi:type="dcterms:W3CDTF">2012-04-18T03:37:17Z</dcterms:modified>
</cp:coreProperties>
</file>