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8.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9.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0.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1.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3.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4.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5.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5" r:id="rId13"/>
    <p:sldMasterId id="2147483811" r:id="rId14"/>
    <p:sldMasterId id="2147483817" r:id="rId15"/>
    <p:sldMasterId id="2147483823" r:id="rId16"/>
    <p:sldMasterId id="2147483829" r:id="rId17"/>
    <p:sldMasterId id="2147483835" r:id="rId18"/>
    <p:sldMasterId id="2147483841" r:id="rId19"/>
    <p:sldMasterId id="2147483847" r:id="rId20"/>
    <p:sldMasterId id="2147483853" r:id="rId21"/>
    <p:sldMasterId id="2147483859" r:id="rId22"/>
    <p:sldMasterId id="2147483865" r:id="rId23"/>
    <p:sldMasterId id="2147483871" r:id="rId24"/>
    <p:sldMasterId id="2147483877" r:id="rId25"/>
    <p:sldMasterId id="2147483883" r:id="rId26"/>
    <p:sldMasterId id="2147483889" r:id="rId27"/>
    <p:sldMasterId id="2147483895" r:id="rId28"/>
  </p:sldMasterIdLst>
  <p:notesMasterIdLst>
    <p:notesMasterId r:id="rId77"/>
  </p:notesMasterIdLst>
  <p:handoutMasterIdLst>
    <p:handoutMasterId r:id="rId78"/>
  </p:handoutMasterIdLst>
  <p:sldIdLst>
    <p:sldId id="258" r:id="rId29"/>
    <p:sldId id="272" r:id="rId30"/>
    <p:sldId id="268" r:id="rId31"/>
    <p:sldId id="269" r:id="rId32"/>
    <p:sldId id="270" r:id="rId33"/>
    <p:sldId id="271" r:id="rId34"/>
    <p:sldId id="273" r:id="rId35"/>
    <p:sldId id="274" r:id="rId36"/>
    <p:sldId id="275" r:id="rId37"/>
    <p:sldId id="257" r:id="rId38"/>
    <p:sldId id="259" r:id="rId39"/>
    <p:sldId id="260" r:id="rId40"/>
    <p:sldId id="261" r:id="rId41"/>
    <p:sldId id="262" r:id="rId42"/>
    <p:sldId id="263" r:id="rId43"/>
    <p:sldId id="277" r:id="rId44"/>
    <p:sldId id="276" r:id="rId45"/>
    <p:sldId id="278" r:id="rId46"/>
    <p:sldId id="264" r:id="rId47"/>
    <p:sldId id="265" r:id="rId48"/>
    <p:sldId id="267" r:id="rId49"/>
    <p:sldId id="266" r:id="rId50"/>
    <p:sldId id="279" r:id="rId51"/>
    <p:sldId id="280" r:id="rId52"/>
    <p:sldId id="281" r:id="rId53"/>
    <p:sldId id="282" r:id="rId54"/>
    <p:sldId id="283" r:id="rId55"/>
    <p:sldId id="284" r:id="rId56"/>
    <p:sldId id="285" r:id="rId57"/>
    <p:sldId id="286" r:id="rId58"/>
    <p:sldId id="287"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B763BBA4-979B-4830-BF97-313E369E2C9C}" type="datetimeFigureOut">
              <a:rPr lang="en-US" smtClean="0"/>
              <a:t>9/25/2012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4F6CD116-796E-49EE-B6C4-571BEA8D7C7C}" type="slidenum">
              <a:rPr lang="en-US" smtClean="0"/>
              <a:t>‹#›</a:t>
            </a:fld>
            <a:endParaRPr lang="en-US"/>
          </a:p>
        </p:txBody>
      </p:sp>
    </p:spTree>
    <p:extLst>
      <p:ext uri="{BB962C8B-B14F-4D97-AF65-F5344CB8AC3E}">
        <p14:creationId xmlns:p14="http://schemas.microsoft.com/office/powerpoint/2010/main" val="134824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BCA377D1-0B3A-40E9-8EA8-E590DF21B613}" type="datetimeFigureOut">
              <a:rPr lang="en-US" smtClean="0"/>
              <a:t>9/25/2012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6C06B15-3497-4BED-A2EA-DFD2B4A4D5AB}" type="slidenum">
              <a:rPr lang="en-US" smtClean="0"/>
              <a:t>‹#›</a:t>
            </a:fld>
            <a:endParaRPr lang="en-US"/>
          </a:p>
        </p:txBody>
      </p:sp>
    </p:spTree>
    <p:extLst>
      <p:ext uri="{BB962C8B-B14F-4D97-AF65-F5344CB8AC3E}">
        <p14:creationId xmlns:p14="http://schemas.microsoft.com/office/powerpoint/2010/main" val="35487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6435">
              <a:defRPr/>
            </a:pPr>
            <a:r>
              <a:rPr lang="en-US" dirty="0"/>
              <a:t>The four modules (A, B, C, D), each contain </a:t>
            </a:r>
            <a:r>
              <a:rPr lang="en-US" b="1" dirty="0"/>
              <a:t>one extended work </a:t>
            </a:r>
            <a:r>
              <a:rPr lang="en-US" dirty="0"/>
              <a:t>and </a:t>
            </a:r>
            <a:r>
              <a:rPr lang="en-US" b="1" dirty="0"/>
              <a:t>several short texts. </a:t>
            </a:r>
          </a:p>
          <a:p>
            <a:pPr marL="0" lvl="1" defTabSz="466435">
              <a:defRPr/>
            </a:pPr>
            <a:r>
              <a:rPr lang="en-US" dirty="0"/>
              <a:t>The four extended works are split equally—two literature texts and two informational texts. Discuss implications.</a:t>
            </a:r>
          </a:p>
          <a:p>
            <a:pPr marL="0" lvl="1" defTabSz="466435">
              <a:defRPr/>
            </a:pPr>
            <a:r>
              <a:rPr lang="en-US" dirty="0"/>
              <a:t>The number and type of texts change as students progress through the grade levels.</a:t>
            </a:r>
          </a:p>
          <a:p>
            <a:pPr marL="0" lvl="1" defTabSz="466435">
              <a:defRPr/>
            </a:pPr>
            <a:r>
              <a:rPr lang="en-US" dirty="0" smtClean="0"/>
              <a:t>Discuss the implications of the arrows—that writing</a:t>
            </a:r>
            <a:r>
              <a:rPr lang="en-US" baseline="0" dirty="0" smtClean="0"/>
              <a:t> and research are tied to reading complex texts.</a:t>
            </a:r>
            <a:endParaRPr lang="en-US" dirty="0" smtClean="0"/>
          </a:p>
          <a:p>
            <a:pPr marL="0" lvl="1" defTabSz="46643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DAD009-FED4-D04F-8C78-EBAAFD65672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3919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3784" indent="-286070" eaLnBrk="0" hangingPunct="0">
              <a:defRPr>
                <a:solidFill>
                  <a:schemeClr val="tx1"/>
                </a:solidFill>
                <a:latin typeface="Arial" charset="0"/>
                <a:ea typeface="ＭＳ Ｐゴシック" pitchFamily="34" charset="-128"/>
              </a:defRPr>
            </a:lvl2pPr>
            <a:lvl3pPr marL="1144283" indent="-228856" eaLnBrk="0" hangingPunct="0">
              <a:defRPr>
                <a:solidFill>
                  <a:schemeClr val="tx1"/>
                </a:solidFill>
                <a:latin typeface="Arial" charset="0"/>
                <a:ea typeface="ＭＳ Ｐゴシック" pitchFamily="34" charset="-128"/>
              </a:defRPr>
            </a:lvl3pPr>
            <a:lvl4pPr marL="1601996" indent="-228856" eaLnBrk="0" hangingPunct="0">
              <a:defRPr>
                <a:solidFill>
                  <a:schemeClr val="tx1"/>
                </a:solidFill>
                <a:latin typeface="Arial" charset="0"/>
                <a:ea typeface="ＭＳ Ｐゴシック" pitchFamily="34" charset="-128"/>
              </a:defRPr>
            </a:lvl4pPr>
            <a:lvl5pPr marL="2059709" indent="-228856" eaLnBrk="0" hangingPunct="0">
              <a:defRPr>
                <a:solidFill>
                  <a:schemeClr val="tx1"/>
                </a:solidFill>
                <a:latin typeface="Arial" charset="0"/>
                <a:ea typeface="ＭＳ Ｐゴシック" pitchFamily="34" charset="-128"/>
              </a:defRPr>
            </a:lvl5pPr>
            <a:lvl6pPr marL="2517422" indent="-228856" eaLnBrk="0" fontAlgn="base" hangingPunct="0">
              <a:spcBef>
                <a:spcPct val="0"/>
              </a:spcBef>
              <a:spcAft>
                <a:spcPct val="0"/>
              </a:spcAft>
              <a:defRPr>
                <a:solidFill>
                  <a:schemeClr val="tx1"/>
                </a:solidFill>
                <a:latin typeface="Arial" charset="0"/>
                <a:ea typeface="ＭＳ Ｐゴシック" pitchFamily="34" charset="-128"/>
              </a:defRPr>
            </a:lvl6pPr>
            <a:lvl7pPr marL="2975135" indent="-228856" eaLnBrk="0" fontAlgn="base" hangingPunct="0">
              <a:spcBef>
                <a:spcPct val="0"/>
              </a:spcBef>
              <a:spcAft>
                <a:spcPct val="0"/>
              </a:spcAft>
              <a:defRPr>
                <a:solidFill>
                  <a:schemeClr val="tx1"/>
                </a:solidFill>
                <a:latin typeface="Arial" charset="0"/>
                <a:ea typeface="ＭＳ Ｐゴシック" pitchFamily="34" charset="-128"/>
              </a:defRPr>
            </a:lvl7pPr>
            <a:lvl8pPr marL="3432849" indent="-228856" eaLnBrk="0" fontAlgn="base" hangingPunct="0">
              <a:spcBef>
                <a:spcPct val="0"/>
              </a:spcBef>
              <a:spcAft>
                <a:spcPct val="0"/>
              </a:spcAft>
              <a:defRPr>
                <a:solidFill>
                  <a:schemeClr val="tx1"/>
                </a:solidFill>
                <a:latin typeface="Arial" charset="0"/>
                <a:ea typeface="ＭＳ Ｐゴシック" pitchFamily="34" charset="-128"/>
              </a:defRPr>
            </a:lvl8pPr>
            <a:lvl9pPr marL="3890561" indent="-22885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9847759-55B4-4E73-A905-4CB2C8E8DF15}" type="slidenum">
              <a:rPr lang="en-US">
                <a:solidFill>
                  <a:prstClr val="black"/>
                </a:solidFill>
                <a:latin typeface="Calibri" pitchFamily="34" charset="0"/>
              </a:rPr>
              <a:pPr eaLnBrk="1" hangingPunct="1"/>
              <a:t>26</a:t>
            </a:fld>
            <a:endParaRPr lang="en-US">
              <a:solidFill>
                <a:prstClr val="black"/>
              </a:solidFill>
              <a:latin typeface="Calibri"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3784" indent="-286070" eaLnBrk="0" hangingPunct="0">
              <a:defRPr>
                <a:solidFill>
                  <a:schemeClr val="tx1"/>
                </a:solidFill>
                <a:latin typeface="Arial" charset="0"/>
                <a:ea typeface="ＭＳ Ｐゴシック" pitchFamily="34" charset="-128"/>
              </a:defRPr>
            </a:lvl2pPr>
            <a:lvl3pPr marL="1144283" indent="-228856" eaLnBrk="0" hangingPunct="0">
              <a:defRPr>
                <a:solidFill>
                  <a:schemeClr val="tx1"/>
                </a:solidFill>
                <a:latin typeface="Arial" charset="0"/>
                <a:ea typeface="ＭＳ Ｐゴシック" pitchFamily="34" charset="-128"/>
              </a:defRPr>
            </a:lvl3pPr>
            <a:lvl4pPr marL="1601996" indent="-228856" eaLnBrk="0" hangingPunct="0">
              <a:defRPr>
                <a:solidFill>
                  <a:schemeClr val="tx1"/>
                </a:solidFill>
                <a:latin typeface="Arial" charset="0"/>
                <a:ea typeface="ＭＳ Ｐゴシック" pitchFamily="34" charset="-128"/>
              </a:defRPr>
            </a:lvl4pPr>
            <a:lvl5pPr marL="2059709" indent="-228856" eaLnBrk="0" hangingPunct="0">
              <a:defRPr>
                <a:solidFill>
                  <a:schemeClr val="tx1"/>
                </a:solidFill>
                <a:latin typeface="Arial" charset="0"/>
                <a:ea typeface="ＭＳ Ｐゴシック" pitchFamily="34" charset="-128"/>
              </a:defRPr>
            </a:lvl5pPr>
            <a:lvl6pPr marL="2517422" indent="-228856" eaLnBrk="0" fontAlgn="base" hangingPunct="0">
              <a:spcBef>
                <a:spcPct val="0"/>
              </a:spcBef>
              <a:spcAft>
                <a:spcPct val="0"/>
              </a:spcAft>
              <a:defRPr>
                <a:solidFill>
                  <a:schemeClr val="tx1"/>
                </a:solidFill>
                <a:latin typeface="Arial" charset="0"/>
                <a:ea typeface="ＭＳ Ｐゴシック" pitchFamily="34" charset="-128"/>
              </a:defRPr>
            </a:lvl6pPr>
            <a:lvl7pPr marL="2975135" indent="-228856" eaLnBrk="0" fontAlgn="base" hangingPunct="0">
              <a:spcBef>
                <a:spcPct val="0"/>
              </a:spcBef>
              <a:spcAft>
                <a:spcPct val="0"/>
              </a:spcAft>
              <a:defRPr>
                <a:solidFill>
                  <a:schemeClr val="tx1"/>
                </a:solidFill>
                <a:latin typeface="Arial" charset="0"/>
                <a:ea typeface="ＭＳ Ｐゴシック" pitchFamily="34" charset="-128"/>
              </a:defRPr>
            </a:lvl7pPr>
            <a:lvl8pPr marL="3432849" indent="-228856" eaLnBrk="0" fontAlgn="base" hangingPunct="0">
              <a:spcBef>
                <a:spcPct val="0"/>
              </a:spcBef>
              <a:spcAft>
                <a:spcPct val="0"/>
              </a:spcAft>
              <a:defRPr>
                <a:solidFill>
                  <a:schemeClr val="tx1"/>
                </a:solidFill>
                <a:latin typeface="Arial" charset="0"/>
                <a:ea typeface="ＭＳ Ｐゴシック" pitchFamily="34" charset="-128"/>
              </a:defRPr>
            </a:lvl8pPr>
            <a:lvl9pPr marL="3890561" indent="-22885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E67F41-9AB6-4908-9F9A-F478F2020614}" type="slidenum">
              <a:rPr lang="en-US">
                <a:solidFill>
                  <a:prstClr val="black"/>
                </a:solidFill>
                <a:latin typeface="Calibri" pitchFamily="34" charset="0"/>
              </a:rPr>
              <a:pPr eaLnBrk="1" hangingPunct="1"/>
              <a:t>27</a:t>
            </a:fld>
            <a:endParaRPr lang="en-US">
              <a:solidFill>
                <a:prstClr val="black"/>
              </a:solidFill>
              <a:latin typeface="Calibri"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3691" indent="-286034" eaLnBrk="0" hangingPunct="0">
              <a:defRPr>
                <a:solidFill>
                  <a:schemeClr val="tx1"/>
                </a:solidFill>
                <a:latin typeface="Arial" charset="0"/>
                <a:ea typeface="ＭＳ Ｐゴシック" pitchFamily="34" charset="-128"/>
              </a:defRPr>
            </a:lvl2pPr>
            <a:lvl3pPr marL="1144140" indent="-228828" eaLnBrk="0" hangingPunct="0">
              <a:defRPr>
                <a:solidFill>
                  <a:schemeClr val="tx1"/>
                </a:solidFill>
                <a:latin typeface="Arial" charset="0"/>
                <a:ea typeface="ＭＳ Ｐゴシック" pitchFamily="34" charset="-128"/>
              </a:defRPr>
            </a:lvl3pPr>
            <a:lvl4pPr marL="1601797" indent="-228828" eaLnBrk="0" hangingPunct="0">
              <a:defRPr>
                <a:solidFill>
                  <a:schemeClr val="tx1"/>
                </a:solidFill>
                <a:latin typeface="Arial" charset="0"/>
                <a:ea typeface="ＭＳ Ｐゴシック" pitchFamily="34" charset="-128"/>
              </a:defRPr>
            </a:lvl4pPr>
            <a:lvl5pPr marL="2059453" indent="-228828" eaLnBrk="0" hangingPunct="0">
              <a:defRPr>
                <a:solidFill>
                  <a:schemeClr val="tx1"/>
                </a:solidFill>
                <a:latin typeface="Arial" charset="0"/>
                <a:ea typeface="ＭＳ Ｐゴシック" pitchFamily="34" charset="-128"/>
              </a:defRPr>
            </a:lvl5pPr>
            <a:lvl6pPr marL="2517109" indent="-228828" eaLnBrk="0" fontAlgn="base" hangingPunct="0">
              <a:spcBef>
                <a:spcPct val="0"/>
              </a:spcBef>
              <a:spcAft>
                <a:spcPct val="0"/>
              </a:spcAft>
              <a:defRPr>
                <a:solidFill>
                  <a:schemeClr val="tx1"/>
                </a:solidFill>
                <a:latin typeface="Arial" charset="0"/>
                <a:ea typeface="ＭＳ Ｐゴシック" pitchFamily="34" charset="-128"/>
              </a:defRPr>
            </a:lvl6pPr>
            <a:lvl7pPr marL="2974765" indent="-228828" eaLnBrk="0" fontAlgn="base" hangingPunct="0">
              <a:spcBef>
                <a:spcPct val="0"/>
              </a:spcBef>
              <a:spcAft>
                <a:spcPct val="0"/>
              </a:spcAft>
              <a:defRPr>
                <a:solidFill>
                  <a:schemeClr val="tx1"/>
                </a:solidFill>
                <a:latin typeface="Arial" charset="0"/>
                <a:ea typeface="ＭＳ Ｐゴシック" pitchFamily="34" charset="-128"/>
              </a:defRPr>
            </a:lvl7pPr>
            <a:lvl8pPr marL="3432422" indent="-228828" eaLnBrk="0" fontAlgn="base" hangingPunct="0">
              <a:spcBef>
                <a:spcPct val="0"/>
              </a:spcBef>
              <a:spcAft>
                <a:spcPct val="0"/>
              </a:spcAft>
              <a:defRPr>
                <a:solidFill>
                  <a:schemeClr val="tx1"/>
                </a:solidFill>
                <a:latin typeface="Arial" charset="0"/>
                <a:ea typeface="ＭＳ Ｐゴシック" pitchFamily="34" charset="-128"/>
              </a:defRPr>
            </a:lvl8pPr>
            <a:lvl9pPr marL="3890079" indent="-22882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67E70B7-C25F-4C70-B021-504125FEB39E}" type="slidenum">
              <a:rPr lang="en-US">
                <a:solidFill>
                  <a:prstClr val="black"/>
                </a:solidFill>
                <a:latin typeface="Calibri" pitchFamily="34" charset="0"/>
              </a:rPr>
              <a:pPr eaLnBrk="1" hangingPunct="1"/>
              <a:t>34</a:t>
            </a:fld>
            <a:endParaRPr lang="en-US">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3691" indent="-286034" eaLnBrk="0" hangingPunct="0">
              <a:defRPr>
                <a:solidFill>
                  <a:schemeClr val="tx1"/>
                </a:solidFill>
                <a:latin typeface="Arial" charset="0"/>
                <a:ea typeface="ＭＳ Ｐゴシック" pitchFamily="34" charset="-128"/>
              </a:defRPr>
            </a:lvl2pPr>
            <a:lvl3pPr marL="1144140" indent="-228828" eaLnBrk="0" hangingPunct="0">
              <a:defRPr>
                <a:solidFill>
                  <a:schemeClr val="tx1"/>
                </a:solidFill>
                <a:latin typeface="Arial" charset="0"/>
                <a:ea typeface="ＭＳ Ｐゴシック" pitchFamily="34" charset="-128"/>
              </a:defRPr>
            </a:lvl3pPr>
            <a:lvl4pPr marL="1601797" indent="-228828" eaLnBrk="0" hangingPunct="0">
              <a:defRPr>
                <a:solidFill>
                  <a:schemeClr val="tx1"/>
                </a:solidFill>
                <a:latin typeface="Arial" charset="0"/>
                <a:ea typeface="ＭＳ Ｐゴシック" pitchFamily="34" charset="-128"/>
              </a:defRPr>
            </a:lvl4pPr>
            <a:lvl5pPr marL="2059453" indent="-228828" eaLnBrk="0" hangingPunct="0">
              <a:defRPr>
                <a:solidFill>
                  <a:schemeClr val="tx1"/>
                </a:solidFill>
                <a:latin typeface="Arial" charset="0"/>
                <a:ea typeface="ＭＳ Ｐゴシック" pitchFamily="34" charset="-128"/>
              </a:defRPr>
            </a:lvl5pPr>
            <a:lvl6pPr marL="2517109" indent="-228828" eaLnBrk="0" fontAlgn="base" hangingPunct="0">
              <a:spcBef>
                <a:spcPct val="0"/>
              </a:spcBef>
              <a:spcAft>
                <a:spcPct val="0"/>
              </a:spcAft>
              <a:defRPr>
                <a:solidFill>
                  <a:schemeClr val="tx1"/>
                </a:solidFill>
                <a:latin typeface="Arial" charset="0"/>
                <a:ea typeface="ＭＳ Ｐゴシック" pitchFamily="34" charset="-128"/>
              </a:defRPr>
            </a:lvl6pPr>
            <a:lvl7pPr marL="2974765" indent="-228828" eaLnBrk="0" fontAlgn="base" hangingPunct="0">
              <a:spcBef>
                <a:spcPct val="0"/>
              </a:spcBef>
              <a:spcAft>
                <a:spcPct val="0"/>
              </a:spcAft>
              <a:defRPr>
                <a:solidFill>
                  <a:schemeClr val="tx1"/>
                </a:solidFill>
                <a:latin typeface="Arial" charset="0"/>
                <a:ea typeface="ＭＳ Ｐゴシック" pitchFamily="34" charset="-128"/>
              </a:defRPr>
            </a:lvl7pPr>
            <a:lvl8pPr marL="3432422" indent="-228828" eaLnBrk="0" fontAlgn="base" hangingPunct="0">
              <a:spcBef>
                <a:spcPct val="0"/>
              </a:spcBef>
              <a:spcAft>
                <a:spcPct val="0"/>
              </a:spcAft>
              <a:defRPr>
                <a:solidFill>
                  <a:schemeClr val="tx1"/>
                </a:solidFill>
                <a:latin typeface="Arial" charset="0"/>
                <a:ea typeface="ＭＳ Ｐゴシック" pitchFamily="34" charset="-128"/>
              </a:defRPr>
            </a:lvl8pPr>
            <a:lvl9pPr marL="3890079" indent="-22882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B6659CB-411E-49AA-A699-670454A2E75E}" type="slidenum">
              <a:rPr lang="en-US">
                <a:solidFill>
                  <a:prstClr val="black"/>
                </a:solidFill>
                <a:latin typeface="Calibri" pitchFamily="34" charset="0"/>
              </a:rPr>
              <a:pPr eaLnBrk="1" hangingPunct="1"/>
              <a:t>36</a:t>
            </a:fld>
            <a:endParaRPr lang="en-US">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A841F-2A1B-BC41-83F3-BD21470057AA}" type="slidenum">
              <a:rPr lang="en-US">
                <a:solidFill>
                  <a:prstClr val="black"/>
                </a:solidFill>
              </a:rPr>
              <a:pPr/>
              <a:t>37</a:t>
            </a:fld>
            <a:endParaRPr lang="en-US">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implications of the</a:t>
            </a:r>
            <a:r>
              <a:rPr lang="en-US" baseline="0" dirty="0" smtClean="0"/>
              <a:t> title—writing about texts?</a:t>
            </a:r>
            <a:endParaRPr lang="en-US" dirty="0" smtClean="0"/>
          </a:p>
          <a:p>
            <a:r>
              <a:rPr lang="en-US" dirty="0" smtClean="0"/>
              <a:t>Routine writing to develop understanding—writing is intended</a:t>
            </a:r>
            <a:r>
              <a:rPr lang="en-US" baseline="0" dirty="0" smtClean="0"/>
              <a:t> as a learning tool, not just as an assessment.</a:t>
            </a:r>
            <a:endParaRPr lang="en-US" dirty="0" smtClean="0"/>
          </a:p>
          <a:p>
            <a:r>
              <a:rPr lang="en-US" dirty="0" smtClean="0"/>
              <a:t>Two types of analytical writing:</a:t>
            </a:r>
          </a:p>
          <a:p>
            <a:r>
              <a:rPr lang="en-US" dirty="0" smtClean="0"/>
              <a:t>	opinions/arguments</a:t>
            </a:r>
          </a:p>
          <a:p>
            <a:r>
              <a:rPr lang="en-US" dirty="0" smtClean="0"/>
              <a:t>	inform/explain (included</a:t>
            </a:r>
            <a:r>
              <a:rPr lang="en-US" baseline="0" dirty="0" smtClean="0"/>
              <a:t> analysis)</a:t>
            </a:r>
          </a:p>
          <a:p>
            <a:r>
              <a:rPr lang="en-US" baseline="0" dirty="0" smtClean="0"/>
              <a:t>The focus of analytical writing is using evidence.</a:t>
            </a:r>
          </a:p>
          <a:p>
            <a:r>
              <a:rPr lang="en-US" baseline="0" dirty="0" smtClean="0"/>
              <a:t>The length of writing assignment may vary from text-dependent short answer questions to multi-paragraph papers.  </a:t>
            </a:r>
            <a:endParaRPr lang="en-US" dirty="0" smtClean="0"/>
          </a:p>
          <a:p>
            <a:r>
              <a:rPr lang="en-US" dirty="0" smtClean="0"/>
              <a:t>Implications of the arrows—comes from reading—ideas or synthesis—translates</a:t>
            </a:r>
            <a:r>
              <a:rPr lang="en-US" baseline="0" dirty="0" smtClean="0"/>
              <a:t> into research</a:t>
            </a:r>
          </a:p>
          <a:p>
            <a:r>
              <a:rPr lang="en-US" baseline="0" dirty="0" smtClean="0"/>
              <a:t>Consistent, routine writing should be part of instructional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B6DAD009-FED4-D04F-8C78-EBAAFD65672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2141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research project for EACH module—can</a:t>
            </a:r>
            <a:r>
              <a:rPr lang="en-US" baseline="0" dirty="0" smtClean="0"/>
              <a:t> be short, focused or a longer, extended project</a:t>
            </a:r>
          </a:p>
          <a:p>
            <a:r>
              <a:rPr lang="en-US" baseline="0" dirty="0" smtClean="0"/>
              <a:t>Reading, writing, language, and speaking and listening (reporting) can all be addressed through the research element.</a:t>
            </a:r>
          </a:p>
          <a:p>
            <a:r>
              <a:rPr lang="en-US" baseline="0" dirty="0" smtClean="0"/>
              <a:t>Integration of knowledge is the focus.</a:t>
            </a:r>
            <a:endParaRPr lang="en-US" dirty="0"/>
          </a:p>
        </p:txBody>
      </p:sp>
      <p:sp>
        <p:nvSpPr>
          <p:cNvPr id="4" name="Slide Number Placeholder 3"/>
          <p:cNvSpPr>
            <a:spLocks noGrp="1"/>
          </p:cNvSpPr>
          <p:nvPr>
            <p:ph type="sldNum" sz="quarter" idx="10"/>
          </p:nvPr>
        </p:nvSpPr>
        <p:spPr/>
        <p:txBody>
          <a:bodyPr/>
          <a:lstStyle/>
          <a:p>
            <a:fld id="{B6DAD009-FED4-D04F-8C78-EBAAFD65672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9861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set number of narrative writing assignments per module (number decreases through grade levels).</a:t>
            </a:r>
          </a:p>
          <a:p>
            <a:r>
              <a:rPr lang="en-US" dirty="0" smtClean="0"/>
              <a:t>Purpose is to convey experience and can be tied to reading.</a:t>
            </a:r>
          </a:p>
          <a:p>
            <a:endParaRPr lang="en-US" dirty="0"/>
          </a:p>
        </p:txBody>
      </p:sp>
      <p:sp>
        <p:nvSpPr>
          <p:cNvPr id="4" name="Slide Number Placeholder 3"/>
          <p:cNvSpPr>
            <a:spLocks noGrp="1"/>
          </p:cNvSpPr>
          <p:nvPr>
            <p:ph type="sldNum" sz="quarter" idx="10"/>
          </p:nvPr>
        </p:nvSpPr>
        <p:spPr/>
        <p:txBody>
          <a:bodyPr/>
          <a:lstStyle/>
          <a:p>
            <a:fld id="{B6DAD009-FED4-D04F-8C78-EBAAFD65672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2526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6435">
              <a:defRPr/>
            </a:pPr>
            <a:r>
              <a:rPr lang="en-US" dirty="0" smtClean="0"/>
              <a:t>All of the tasks in the frameworks include the abilities/skills</a:t>
            </a:r>
            <a:r>
              <a:rPr lang="en-US" baseline="0" dirty="0" smtClean="0"/>
              <a:t> listed in the standards that underpin the frameworks. </a:t>
            </a:r>
            <a:r>
              <a:rPr lang="en-US" dirty="0"/>
              <a:t>Each of these skills is an essential element when reading and writing about texts. </a:t>
            </a:r>
          </a:p>
          <a:p>
            <a:endParaRPr lang="en-US" dirty="0"/>
          </a:p>
        </p:txBody>
      </p:sp>
      <p:sp>
        <p:nvSpPr>
          <p:cNvPr id="4" name="Slide Number Placeholder 3"/>
          <p:cNvSpPr>
            <a:spLocks noGrp="1"/>
          </p:cNvSpPr>
          <p:nvPr>
            <p:ph type="sldNum" sz="quarter" idx="10"/>
          </p:nvPr>
        </p:nvSpPr>
        <p:spPr/>
        <p:txBody>
          <a:bodyPr/>
          <a:lstStyle/>
          <a:p>
            <a:fld id="{B6DAD009-FED4-D04F-8C78-EBAAFD65672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4684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7007" indent="-297007">
              <a:lnSpc>
                <a:spcPct val="115000"/>
              </a:lnSpc>
              <a:buFont typeface="Symbol"/>
              <a:buChar char=""/>
            </a:pPr>
            <a:r>
              <a:rPr lang="en-US" dirty="0" smtClean="0">
                <a:latin typeface="Times New Roman"/>
                <a:ea typeface="Calibri"/>
                <a:cs typeface="Times New Roman"/>
              </a:rPr>
              <a:t>Turn to page </a:t>
            </a:r>
            <a:r>
              <a:rPr lang="en-US" u="sng" dirty="0" smtClean="0">
                <a:latin typeface="Times New Roman"/>
                <a:ea typeface="Calibri"/>
                <a:cs typeface="Times New Roman"/>
              </a:rPr>
              <a:t> 3 </a:t>
            </a:r>
            <a:r>
              <a:rPr lang="en-US" u="none" baseline="0" dirty="0" smtClean="0">
                <a:latin typeface="Times New Roman"/>
                <a:ea typeface="Calibri"/>
                <a:cs typeface="Times New Roman"/>
              </a:rPr>
              <a:t> </a:t>
            </a:r>
            <a:r>
              <a:rPr lang="en-US" dirty="0" smtClean="0">
                <a:latin typeface="Times New Roman"/>
                <a:ea typeface="Calibri"/>
                <a:cs typeface="Times New Roman"/>
              </a:rPr>
              <a:t>in your manual. Here you will find the PARCC Master Claim</a:t>
            </a:r>
            <a:r>
              <a:rPr lang="en-US" baseline="0" dirty="0" smtClean="0">
                <a:latin typeface="Times New Roman"/>
                <a:ea typeface="Calibri"/>
                <a:cs typeface="Times New Roman"/>
              </a:rPr>
              <a:t> for Mathematics.</a:t>
            </a:r>
            <a:endParaRPr lang="en-US" dirty="0" smtClean="0">
              <a:latin typeface="Times New Roman"/>
              <a:ea typeface="Calibri"/>
              <a:cs typeface="Times New Roman"/>
            </a:endParaRPr>
          </a:p>
          <a:p>
            <a:pPr marL="297007" indent="-297007">
              <a:lnSpc>
                <a:spcPct val="115000"/>
              </a:lnSpc>
              <a:buFont typeface="Symbol"/>
              <a:buChar char=""/>
            </a:pPr>
            <a:r>
              <a:rPr lang="en-US" dirty="0" smtClean="0">
                <a:latin typeface="Times New Roman"/>
                <a:ea typeface="Calibri"/>
                <a:cs typeface="Times New Roman"/>
              </a:rPr>
              <a:t>The PARCC assessment is based on the master claim: </a:t>
            </a:r>
          </a:p>
          <a:p>
            <a:pPr marL="297007" indent="-297007">
              <a:lnSpc>
                <a:spcPct val="115000"/>
              </a:lnSpc>
              <a:buFont typeface="Symbol"/>
              <a:buChar char=""/>
            </a:pPr>
            <a:endParaRPr lang="en-US" dirty="0" smtClean="0">
              <a:latin typeface="Times New Roman"/>
              <a:ea typeface="Calibri"/>
              <a:cs typeface="Times New Roman"/>
            </a:endParaRPr>
          </a:p>
          <a:p>
            <a:pPr marL="297007" indent="-297007" defTabSz="932704">
              <a:lnSpc>
                <a:spcPct val="115000"/>
              </a:lnSpc>
              <a:buFont typeface="Symbol"/>
              <a:buChar char=""/>
              <a:defRPr/>
            </a:pPr>
            <a:r>
              <a:rPr lang="en-US" dirty="0" smtClean="0">
                <a:latin typeface="Times New Roman"/>
                <a:ea typeface="Calibri"/>
                <a:cs typeface="Times New Roman"/>
              </a:rPr>
              <a:t>“Students are on track or ready for college and careers.” </a:t>
            </a:r>
          </a:p>
          <a:p>
            <a:pPr marL="297007" indent="-297007" defTabSz="932704">
              <a:lnSpc>
                <a:spcPct val="115000"/>
              </a:lnSpc>
              <a:buFont typeface="Symbol"/>
              <a:buChar char=""/>
              <a:defRPr/>
            </a:pPr>
            <a:r>
              <a:rPr lang="en-US" dirty="0" smtClean="0">
                <a:latin typeface="Times New Roman"/>
                <a:ea typeface="Calibri"/>
                <a:cs typeface="Times New Roman"/>
              </a:rPr>
              <a:t>In</a:t>
            </a:r>
            <a:r>
              <a:rPr lang="en-US" baseline="0" dirty="0" smtClean="0">
                <a:latin typeface="Times New Roman"/>
                <a:ea typeface="Calibri"/>
                <a:cs typeface="Times New Roman"/>
              </a:rPr>
              <a:t> understanding the claim we need to consider both: </a:t>
            </a:r>
          </a:p>
          <a:p>
            <a:pPr marL="763360" lvl="1" indent="-297007" defTabSz="932704">
              <a:lnSpc>
                <a:spcPct val="115000"/>
              </a:lnSpc>
              <a:buFont typeface="Symbol"/>
              <a:buChar char=""/>
              <a:defRPr/>
            </a:pPr>
            <a:r>
              <a:rPr lang="en-US" baseline="0" dirty="0" smtClean="0">
                <a:latin typeface="Times New Roman"/>
                <a:ea typeface="Calibri"/>
                <a:cs typeface="Times New Roman"/>
              </a:rPr>
              <a:t>The Common Core State Standards for Mathematical Practice</a:t>
            </a:r>
          </a:p>
          <a:p>
            <a:pPr marL="763360" lvl="1" indent="-297007" defTabSz="932704">
              <a:lnSpc>
                <a:spcPct val="115000"/>
              </a:lnSpc>
              <a:buFont typeface="Symbol"/>
              <a:buChar char=""/>
              <a:defRPr/>
            </a:pPr>
            <a:r>
              <a:rPr lang="en-US" baseline="0" dirty="0" smtClean="0">
                <a:latin typeface="Times New Roman"/>
                <a:ea typeface="Calibri"/>
                <a:cs typeface="Times New Roman"/>
              </a:rPr>
              <a:t>The Common Core State Standards for Mathematical Content</a:t>
            </a:r>
          </a:p>
          <a:p>
            <a:pPr marL="763360" lvl="1" indent="-297007" defTabSz="932704">
              <a:lnSpc>
                <a:spcPct val="115000"/>
              </a:lnSpc>
              <a:buFont typeface="Symbol"/>
              <a:buChar char=""/>
              <a:defRPr/>
            </a:pPr>
            <a:endParaRPr lang="en-US" baseline="0" dirty="0" smtClean="0">
              <a:latin typeface="Times New Roman"/>
              <a:ea typeface="Calibri"/>
              <a:cs typeface="Times New Roman"/>
            </a:endParaRPr>
          </a:p>
          <a:p>
            <a:pPr marL="297007" indent="-297007" defTabSz="932704">
              <a:lnSpc>
                <a:spcPct val="115000"/>
              </a:lnSpc>
              <a:buFont typeface="Symbol"/>
              <a:buChar char=""/>
              <a:defRPr/>
            </a:pPr>
            <a:r>
              <a:rPr lang="en-US" baseline="0" dirty="0" smtClean="0">
                <a:latin typeface="Times New Roman"/>
                <a:ea typeface="Calibri"/>
                <a:cs typeface="Times New Roman"/>
              </a:rPr>
              <a:t>We will begin by investigating how the Mathematical Practices are embedded in the sub-claims.</a:t>
            </a:r>
          </a:p>
          <a:p>
            <a:pPr marL="297007" indent="-297007" defTabSz="932704">
              <a:lnSpc>
                <a:spcPct val="115000"/>
              </a:lnSpc>
              <a:buFont typeface="Symbol"/>
              <a:buChar char=""/>
              <a:defRPr/>
            </a:pPr>
            <a:endParaRPr lang="en-US" baseline="0" dirty="0" smtClean="0">
              <a:latin typeface="Times New Roman"/>
              <a:ea typeface="Calibri"/>
              <a:cs typeface="Times New Roman"/>
            </a:endParaRPr>
          </a:p>
          <a:p>
            <a:pPr marL="297007" indent="-297007" defTabSz="932704">
              <a:lnSpc>
                <a:spcPct val="115000"/>
              </a:lnSpc>
              <a:buFont typeface="Symbol"/>
              <a:buChar char=""/>
              <a:defRPr/>
            </a:pPr>
            <a:r>
              <a:rPr lang="en-US" baseline="0" dirty="0" smtClean="0">
                <a:latin typeface="Times New Roman"/>
                <a:ea typeface="Calibri"/>
                <a:cs typeface="Times New Roman"/>
              </a:rPr>
              <a:t>The second sentence of the Master claim states: </a:t>
            </a:r>
            <a:r>
              <a:rPr lang="en-US" dirty="0" smtClean="0">
                <a:solidFill>
                  <a:schemeClr val="tx1"/>
                </a:solidFill>
              </a:rPr>
              <a:t>Students solve grade-level/course-level problems in mathematics as set forth in the Standards for Mathematical Content </a:t>
            </a:r>
            <a:r>
              <a:rPr lang="en-US" b="1" dirty="0" smtClean="0">
                <a:solidFill>
                  <a:schemeClr val="tx1"/>
                </a:solidFill>
              </a:rPr>
              <a:t>with connections to the Standards for Mathematical Practice. </a:t>
            </a:r>
          </a:p>
          <a:p>
            <a:pPr marL="297007" indent="-297007" defTabSz="932704">
              <a:lnSpc>
                <a:spcPct val="115000"/>
              </a:lnSpc>
              <a:buFont typeface="Symbol"/>
              <a:buChar char=""/>
              <a:defRPr/>
            </a:pPr>
            <a:r>
              <a:rPr lang="en-US" baseline="0" dirty="0" smtClean="0">
                <a:latin typeface="Times New Roman"/>
                <a:ea typeface="Calibri"/>
                <a:cs typeface="Times New Roman"/>
              </a:rPr>
              <a:t>For a short time, let’s focus on those bolded words that draw our attention to the Standards for Mathematical Practice.</a:t>
            </a:r>
          </a:p>
          <a:p>
            <a:pPr marL="297007" indent="-297007" defTabSz="932704">
              <a:lnSpc>
                <a:spcPct val="115000"/>
              </a:lnSpc>
              <a:buFont typeface="Symbol"/>
              <a:buChar char=""/>
              <a:defRPr/>
            </a:pPr>
            <a:r>
              <a:rPr lang="en-US" baseline="0" dirty="0" smtClean="0">
                <a:latin typeface="Times New Roman"/>
                <a:ea typeface="Calibri"/>
                <a:cs typeface="Times New Roman"/>
              </a:rPr>
              <a:t>Posted around the room you will see the 8 Standards for Mathematical Practice. Take just a moment to read these 8 Practice Standards.</a:t>
            </a:r>
          </a:p>
          <a:p>
            <a:pPr marL="297007" indent="-297007" defTabSz="932704">
              <a:lnSpc>
                <a:spcPct val="115000"/>
              </a:lnSpc>
              <a:buFont typeface="Symbol"/>
              <a:buChar char=""/>
              <a:defRPr/>
            </a:pPr>
            <a:endParaRPr lang="en-US" baseline="0" dirty="0" smtClean="0">
              <a:latin typeface="Times New Roman"/>
              <a:ea typeface="Calibri"/>
              <a:cs typeface="Times New Roman"/>
            </a:endParaRPr>
          </a:p>
          <a:p>
            <a:pPr marL="297007" indent="-297007" defTabSz="932704">
              <a:lnSpc>
                <a:spcPct val="115000"/>
              </a:lnSpc>
              <a:buFont typeface="Symbol"/>
              <a:buChar char=""/>
              <a:defRPr/>
            </a:pPr>
            <a:r>
              <a:rPr lang="en-US" dirty="0" smtClean="0">
                <a:latin typeface="Times New Roman"/>
                <a:ea typeface="Calibri"/>
                <a:cs typeface="Times New Roman"/>
              </a:rPr>
              <a:t>Extension</a:t>
            </a:r>
            <a:r>
              <a:rPr lang="en-US" baseline="0" dirty="0" smtClean="0">
                <a:latin typeface="Times New Roman"/>
                <a:ea typeface="Calibri"/>
                <a:cs typeface="Times New Roman"/>
              </a:rPr>
              <a:t> (or explanation or elaboration)</a:t>
            </a:r>
            <a:r>
              <a:rPr lang="en-US" dirty="0" smtClean="0">
                <a:latin typeface="Times New Roman"/>
                <a:ea typeface="Calibri"/>
                <a:cs typeface="Times New Roman"/>
              </a:rPr>
              <a:t> of the Master</a:t>
            </a:r>
            <a:r>
              <a:rPr lang="en-US" baseline="0" dirty="0" smtClean="0">
                <a:latin typeface="Times New Roman"/>
                <a:ea typeface="Calibri"/>
                <a:cs typeface="Times New Roman"/>
              </a:rPr>
              <a:t> Claim </a:t>
            </a:r>
            <a:r>
              <a:rPr lang="en-US" dirty="0" smtClean="0">
                <a:latin typeface="Times New Roman"/>
                <a:ea typeface="Calibri"/>
                <a:cs typeface="Times New Roman"/>
              </a:rPr>
              <a:t>is shown in the 5 statements called sub-claims. </a:t>
            </a:r>
          </a:p>
          <a:p>
            <a:pPr marL="297007" indent="-297007">
              <a:lnSpc>
                <a:spcPct val="115000"/>
              </a:lnSpc>
              <a:buFont typeface="Symbol"/>
              <a:buChar char=""/>
            </a:pPr>
            <a:endParaRPr lang="en-US" dirty="0" smtClean="0">
              <a:latin typeface="Times New Roman"/>
              <a:ea typeface="Calibri"/>
              <a:cs typeface="Times New Roman"/>
            </a:endParaRPr>
          </a:p>
          <a:p>
            <a:pPr marL="712818" lvl="1" indent="-237606">
              <a:lnSpc>
                <a:spcPct val="115000"/>
              </a:lnSpc>
              <a:buFont typeface="Courier New"/>
              <a:buChar char="o"/>
            </a:pPr>
            <a:r>
              <a:rPr lang="en-US" dirty="0" smtClean="0">
                <a:latin typeface="Times New Roman"/>
                <a:ea typeface="Calibri"/>
                <a:cs typeface="Times New Roman"/>
              </a:rPr>
              <a:t>&lt;*&gt; The Practices</a:t>
            </a:r>
            <a:r>
              <a:rPr lang="en-US" baseline="0" dirty="0" smtClean="0">
                <a:latin typeface="Times New Roman"/>
                <a:ea typeface="Calibri"/>
                <a:cs typeface="Times New Roman"/>
              </a:rPr>
              <a:t> are explicitly referred to in the </a:t>
            </a:r>
            <a:r>
              <a:rPr lang="en-US" dirty="0" smtClean="0">
                <a:latin typeface="Times New Roman"/>
                <a:ea typeface="Calibri"/>
                <a:cs typeface="Times New Roman"/>
              </a:rPr>
              <a:t>first 2 sub-claims.</a:t>
            </a:r>
            <a:r>
              <a:rPr lang="en-US" baseline="0" dirty="0" smtClean="0">
                <a:latin typeface="Times New Roman"/>
                <a:ea typeface="Calibri"/>
                <a:cs typeface="Times New Roman"/>
              </a:rPr>
              <a:t> </a:t>
            </a:r>
          </a:p>
          <a:p>
            <a:pPr marL="1179171" lvl="2" indent="-237606">
              <a:lnSpc>
                <a:spcPct val="115000"/>
              </a:lnSpc>
              <a:buFont typeface="Courier New"/>
              <a:buChar char="o"/>
            </a:pPr>
            <a:r>
              <a:rPr lang="en-US" baseline="0" dirty="0" smtClean="0">
                <a:latin typeface="Times New Roman"/>
                <a:ea typeface="Calibri"/>
                <a:cs typeface="Times New Roman"/>
              </a:rPr>
              <a:t>S</a:t>
            </a:r>
            <a:r>
              <a:rPr lang="en-US" dirty="0" smtClean="0">
                <a:latin typeface="Times New Roman"/>
                <a:ea typeface="Calibri"/>
                <a:cs typeface="Times New Roman"/>
              </a:rPr>
              <a:t>tudents will solve problems “with connections to </a:t>
            </a:r>
            <a:r>
              <a:rPr lang="en-US" b="1" dirty="0" smtClean="0">
                <a:latin typeface="Times New Roman"/>
                <a:ea typeface="Calibri"/>
                <a:cs typeface="Times New Roman"/>
              </a:rPr>
              <a:t>practices.</a:t>
            </a:r>
            <a:r>
              <a:rPr lang="en-US" dirty="0" smtClean="0">
                <a:latin typeface="Times New Roman"/>
                <a:ea typeface="Calibri"/>
                <a:cs typeface="Times New Roman"/>
              </a:rPr>
              <a:t>” </a:t>
            </a:r>
            <a:r>
              <a:rPr lang="en-US" baseline="0" dirty="0" smtClean="0">
                <a:latin typeface="Times New Roman"/>
                <a:ea typeface="Calibri"/>
                <a:cs typeface="Times New Roman"/>
              </a:rPr>
              <a:t> The topic of major content and additional and supporting content will be discussed in the next session.</a:t>
            </a:r>
            <a:endParaRPr lang="en-US" dirty="0" smtClean="0">
              <a:latin typeface="Times New Roman"/>
              <a:ea typeface="Calibri"/>
              <a:cs typeface="Times New Roman"/>
            </a:endParaRPr>
          </a:p>
          <a:p>
            <a:pPr marL="475212" lvl="1">
              <a:lnSpc>
                <a:spcPct val="115000"/>
              </a:lnSpc>
            </a:pPr>
            <a:endParaRPr lang="en-US" sz="1100" dirty="0">
              <a:ea typeface="Calibri"/>
              <a:cs typeface="Times New Roman"/>
            </a:endParaRPr>
          </a:p>
          <a:p>
            <a:pPr marL="712818" lvl="1" indent="-237606">
              <a:lnSpc>
                <a:spcPct val="115000"/>
              </a:lnSpc>
              <a:buFont typeface="Courier New"/>
              <a:buChar char="o"/>
            </a:pPr>
            <a:r>
              <a:rPr lang="en-US" dirty="0" smtClean="0">
                <a:latin typeface="Times New Roman"/>
                <a:ea typeface="Calibri"/>
                <a:cs typeface="Times New Roman"/>
              </a:rPr>
              <a:t>&lt;*&gt;The 3</a:t>
            </a:r>
            <a:r>
              <a:rPr lang="en-US" baseline="30000" dirty="0" smtClean="0">
                <a:latin typeface="Times New Roman"/>
                <a:ea typeface="Calibri"/>
                <a:cs typeface="Times New Roman"/>
              </a:rPr>
              <a:t>rd</a:t>
            </a:r>
            <a:r>
              <a:rPr lang="en-US" dirty="0" smtClean="0">
                <a:latin typeface="Times New Roman"/>
                <a:ea typeface="Calibri"/>
                <a:cs typeface="Times New Roman"/>
              </a:rPr>
              <a:t> sub-claim refers specifically to mathematical reasoning, which is the focus of Mathematical Practice 3 (Construct viable arguments and critique the reasoning of others). As</a:t>
            </a:r>
            <a:r>
              <a:rPr lang="en-US" baseline="0" dirty="0" smtClean="0">
                <a:latin typeface="Times New Roman"/>
                <a:ea typeface="Calibri"/>
                <a:cs typeface="Times New Roman"/>
              </a:rPr>
              <a:t> students construct arguments, they must attend to precision with their use of vocabulary in the statements. The attention to precision is </a:t>
            </a:r>
            <a:r>
              <a:rPr lang="en-US" strike="noStrike" dirty="0" smtClean="0">
                <a:latin typeface="Times New Roman"/>
                <a:ea typeface="Calibri"/>
                <a:cs typeface="Times New Roman"/>
              </a:rPr>
              <a:t>Mathematical Practice 6.</a:t>
            </a:r>
          </a:p>
          <a:p>
            <a:pPr marL="475212" lvl="1">
              <a:lnSpc>
                <a:spcPct val="115000"/>
              </a:lnSpc>
            </a:pPr>
            <a:endParaRPr lang="en-US" sz="1100" dirty="0">
              <a:ea typeface="Calibri"/>
              <a:cs typeface="Times New Roman"/>
            </a:endParaRPr>
          </a:p>
          <a:p>
            <a:pPr marL="712818" lvl="1" indent="-237606">
              <a:lnSpc>
                <a:spcPct val="115000"/>
              </a:lnSpc>
              <a:buFont typeface="Courier New"/>
              <a:buChar char="o"/>
            </a:pPr>
            <a:r>
              <a:rPr lang="en-US" dirty="0" smtClean="0">
                <a:latin typeface="Times New Roman"/>
                <a:ea typeface="Calibri"/>
                <a:cs typeface="Times New Roman"/>
              </a:rPr>
              <a:t>&lt;*&gt;The 4</a:t>
            </a:r>
            <a:r>
              <a:rPr lang="en-US" baseline="30000" dirty="0" smtClean="0">
                <a:latin typeface="Times New Roman"/>
                <a:ea typeface="Calibri"/>
                <a:cs typeface="Times New Roman"/>
              </a:rPr>
              <a:t>th</a:t>
            </a:r>
            <a:r>
              <a:rPr lang="en-US" dirty="0" smtClean="0">
                <a:latin typeface="Times New Roman"/>
                <a:ea typeface="Calibri"/>
                <a:cs typeface="Times New Roman"/>
              </a:rPr>
              <a:t> sub-claim specifically mentions “modeling practice,” the focus of Mathematical Practice 4 (Model with mathematics). When students</a:t>
            </a:r>
            <a:r>
              <a:rPr lang="en-US" baseline="0" dirty="0" smtClean="0">
                <a:latin typeface="Times New Roman"/>
                <a:ea typeface="Calibri"/>
                <a:cs typeface="Times New Roman"/>
              </a:rPr>
              <a:t> engage in modeling to solve appropriately difficult problems, they are likely to engage in one or more of the remaining Mathematical Practices. </a:t>
            </a:r>
            <a:endParaRPr lang="en-US" dirty="0" smtClean="0">
              <a:latin typeface="Times New Roman"/>
              <a:ea typeface="Calibri"/>
              <a:cs typeface="Times New Roman"/>
            </a:endParaRPr>
          </a:p>
          <a:p>
            <a:pPr marL="712818" lvl="1" indent="-237606">
              <a:lnSpc>
                <a:spcPct val="115000"/>
              </a:lnSpc>
              <a:buFont typeface="Courier New"/>
              <a:buChar char="o"/>
            </a:pPr>
            <a:r>
              <a:rPr lang="en-US" dirty="0" smtClean="0">
                <a:latin typeface="Times New Roman"/>
                <a:ea typeface="Calibri"/>
                <a:cs typeface="Times New Roman"/>
              </a:rPr>
              <a:t>&lt;*&gt;The last sub-claim is for grades 3-6 only and focuses on fluency, which can only be developed by engaging in many mathematical practices. We will</a:t>
            </a:r>
            <a:r>
              <a:rPr lang="en-US" baseline="0" dirty="0" smtClean="0">
                <a:latin typeface="Times New Roman"/>
                <a:ea typeface="Calibri"/>
                <a:cs typeface="Times New Roman"/>
              </a:rPr>
              <a:t> examine fluency in a later session.</a:t>
            </a:r>
            <a:endParaRPr lang="en-US" dirty="0" smtClean="0">
              <a:latin typeface="Times New Roman"/>
              <a:ea typeface="Calibri"/>
              <a:cs typeface="Times New Roman"/>
            </a:endParaRPr>
          </a:p>
          <a:p>
            <a:pPr marL="475212" lvl="1">
              <a:lnSpc>
                <a:spcPct val="115000"/>
              </a:lnSpc>
            </a:pPr>
            <a:endParaRPr lang="en-US" sz="1100" dirty="0">
              <a:ea typeface="Calibri"/>
              <a:cs typeface="Times New Roman"/>
            </a:endParaRPr>
          </a:p>
        </p:txBody>
      </p:sp>
      <p:sp>
        <p:nvSpPr>
          <p:cNvPr id="4" name="Slide Number Placeholder 3"/>
          <p:cNvSpPr>
            <a:spLocks noGrp="1"/>
          </p:cNvSpPr>
          <p:nvPr>
            <p:ph type="sldNum" sz="quarter" idx="10"/>
          </p:nvPr>
        </p:nvSpPr>
        <p:spPr/>
        <p:txBody>
          <a:bodyPr/>
          <a:lstStyle/>
          <a:p>
            <a:fld id="{33DF08CD-EC3E-4919-BF79-A9A788852D6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9089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763" indent="-349763">
              <a:lnSpc>
                <a:spcPct val="115000"/>
              </a:lnSpc>
              <a:buFont typeface="Symbol"/>
              <a:buChar char=""/>
            </a:pPr>
            <a:r>
              <a:rPr lang="en-US" b="1" dirty="0">
                <a:latin typeface="Times New Roman"/>
                <a:ea typeface="Calibri"/>
                <a:cs typeface="Times New Roman"/>
              </a:rPr>
              <a:t>Practices</a:t>
            </a:r>
            <a:r>
              <a:rPr lang="en-US" dirty="0">
                <a:latin typeface="Times New Roman"/>
                <a:ea typeface="Calibri"/>
                <a:cs typeface="Times New Roman"/>
              </a:rPr>
              <a:t> function differently from </a:t>
            </a:r>
            <a:r>
              <a:rPr lang="en-US" b="1" dirty="0">
                <a:latin typeface="Times New Roman"/>
                <a:ea typeface="Calibri"/>
                <a:cs typeface="Times New Roman"/>
              </a:rPr>
              <a:t>content</a:t>
            </a:r>
            <a:r>
              <a:rPr lang="en-US" dirty="0">
                <a:latin typeface="Times New Roman"/>
                <a:ea typeface="Calibri"/>
                <a:cs typeface="Times New Roman"/>
              </a:rPr>
              <a:t> in curriculum and instruction. </a:t>
            </a:r>
          </a:p>
          <a:p>
            <a:pPr marL="349763" indent="-349763">
              <a:lnSpc>
                <a:spcPct val="115000"/>
              </a:lnSpc>
              <a:buFont typeface="Symbol"/>
              <a:buChar char=""/>
            </a:pPr>
            <a:r>
              <a:rPr lang="en-US" dirty="0">
                <a:latin typeface="Times New Roman"/>
                <a:ea typeface="Calibri"/>
                <a:cs typeface="Times New Roman"/>
              </a:rPr>
              <a:t>&lt;*&gt;It is possible to teach content without practices, </a:t>
            </a:r>
          </a:p>
          <a:p>
            <a:pPr marL="349763" indent="-349763">
              <a:lnSpc>
                <a:spcPct val="115000"/>
              </a:lnSpc>
              <a:buFont typeface="Symbol"/>
              <a:buChar char=""/>
            </a:pPr>
            <a:r>
              <a:rPr lang="en-US" dirty="0">
                <a:latin typeface="Times New Roman"/>
                <a:ea typeface="Calibri"/>
                <a:cs typeface="Times New Roman"/>
              </a:rPr>
              <a:t>&lt;*&gt; but you cannot teach practices without content. </a:t>
            </a:r>
          </a:p>
          <a:p>
            <a:pPr marL="349763" indent="-349763">
              <a:lnSpc>
                <a:spcPct val="115000"/>
              </a:lnSpc>
              <a:buFont typeface="Symbol"/>
              <a:buChar char=""/>
            </a:pPr>
            <a:r>
              <a:rPr lang="en-US" dirty="0">
                <a:latin typeface="Times New Roman"/>
                <a:ea typeface="Calibri"/>
                <a:cs typeface="Times New Roman"/>
              </a:rPr>
              <a:t>&lt;*&gt;Practices should be authentically connected to specific content.</a:t>
            </a: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3DF08CD-EC3E-4919-BF79-A9A788852D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5532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21" indent="-171621">
              <a:buFont typeface="Arial" pitchFamily="34" charset="0"/>
              <a:buChar char="•"/>
            </a:pPr>
            <a:r>
              <a:rPr lang="en-US" dirty="0" smtClean="0"/>
              <a:t>Here’s a statement to “tattoo on your forehead:” &lt;*&gt;</a:t>
            </a:r>
            <a:r>
              <a:rPr lang="en-US" b="1" dirty="0" smtClean="0"/>
              <a:t>The Mathematical Practice Standards will be well represented on the PARCC Assessment</a:t>
            </a:r>
            <a:r>
              <a:rPr lang="en-US" dirty="0" smtClean="0"/>
              <a:t>.  </a:t>
            </a:r>
          </a:p>
          <a:p>
            <a:endParaRPr lang="en-US" dirty="0" smtClean="0"/>
          </a:p>
          <a:p>
            <a:pPr marL="171621" indent="-171621">
              <a:buFont typeface="Arial" pitchFamily="34" charset="0"/>
              <a:buChar char="•"/>
            </a:pPr>
            <a:r>
              <a:rPr lang="en-US" dirty="0" smtClean="0"/>
              <a:t>To accomplish this, PARCC will incorporate </a:t>
            </a:r>
            <a:r>
              <a:rPr lang="en-US" u="sng" dirty="0" smtClean="0"/>
              <a:t>Practice-Forward Tasks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3DF08CD-EC3E-4919-BF79-A9A788852D6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24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96">
              <a:lnSpc>
                <a:spcPct val="115000"/>
              </a:lnSpc>
            </a:pPr>
            <a:r>
              <a:rPr lang="en-US" dirty="0">
                <a:latin typeface="Times New Roman"/>
                <a:ea typeface="Calibri"/>
                <a:cs typeface="Times New Roman"/>
              </a:rPr>
              <a:t>PARCC has used general statements like the ones in this activity when writing the specifications for these assessment tasks. And here are PARCC’s answers to some of the questions that everyone has about how the practices will be incorporated into the assessments.</a:t>
            </a:r>
          </a:p>
          <a:p>
            <a:pPr marL="8696">
              <a:lnSpc>
                <a:spcPct val="115000"/>
              </a:lnSpc>
            </a:pPr>
            <a:endParaRPr lang="en-US" dirty="0">
              <a:latin typeface="Times New Roman"/>
              <a:ea typeface="Calibri"/>
              <a:cs typeface="Times New Roman"/>
            </a:endParaRPr>
          </a:p>
          <a:p>
            <a:pPr marL="8696">
              <a:lnSpc>
                <a:spcPct val="115000"/>
              </a:lnSpc>
            </a:pPr>
            <a:r>
              <a:rPr lang="en-US" dirty="0">
                <a:latin typeface="Times New Roman"/>
                <a:ea typeface="Calibri"/>
                <a:cs typeface="Times New Roman"/>
              </a:rPr>
              <a:t>PARCC assures us that the Mathematical Practices will be assessed on </a:t>
            </a:r>
            <a:r>
              <a:rPr lang="en-US" b="1" dirty="0">
                <a:latin typeface="Times New Roman"/>
                <a:ea typeface="Calibri"/>
                <a:cs typeface="Times New Roman"/>
              </a:rPr>
              <a:t>all</a:t>
            </a:r>
            <a:r>
              <a:rPr lang="en-US" dirty="0">
                <a:latin typeface="Times New Roman"/>
                <a:ea typeface="Calibri"/>
                <a:cs typeface="Times New Roman"/>
              </a:rPr>
              <a:t> of the PARCC assessments. </a:t>
            </a:r>
          </a:p>
        </p:txBody>
      </p:sp>
      <p:sp>
        <p:nvSpPr>
          <p:cNvPr id="4" name="Slide Number Placeholder 3"/>
          <p:cNvSpPr>
            <a:spLocks noGrp="1"/>
          </p:cNvSpPr>
          <p:nvPr>
            <p:ph type="sldNum" sz="quarter" idx="10"/>
          </p:nvPr>
        </p:nvSpPr>
        <p:spPr/>
        <p:txBody>
          <a:bodyPr/>
          <a:lstStyle/>
          <a:p>
            <a:fld id="{33DF08CD-EC3E-4919-BF79-A9A788852D6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3853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72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435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4228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373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11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04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823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760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8251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04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636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3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809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602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2404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232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1722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016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68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505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239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75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6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010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6870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8660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2AFA66DB-D78C-4347-93A6-F15A744E13F5}" type="slidenum">
              <a:rPr lang="en-US"/>
              <a:pPr>
                <a:defRPr/>
              </a:pPr>
              <a:t>‹#›</a:t>
            </a:fld>
            <a:endParaRPr lang="en-US"/>
          </a:p>
        </p:txBody>
      </p:sp>
    </p:spTree>
    <p:extLst>
      <p:ext uri="{BB962C8B-B14F-4D97-AF65-F5344CB8AC3E}">
        <p14:creationId xmlns:p14="http://schemas.microsoft.com/office/powerpoint/2010/main" val="834718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Picture Placeholder 7"/>
          <p:cNvSpPr>
            <a:spLocks noGrp="1"/>
          </p:cNvSpPr>
          <p:nvPr>
            <p:ph type="pic" sz="quarter" idx="15"/>
          </p:nvPr>
        </p:nvSpPr>
        <p:spPr>
          <a:xfrm>
            <a:off x="762000" y="1600200"/>
            <a:ext cx="7467600" cy="4267200"/>
          </a:xfrm>
          <a:prstGeom prst="rect">
            <a:avLst/>
          </a:prstGeom>
        </p:spPr>
        <p:txBody>
          <a:bodyPr lIns="89879" tIns="44940" rIns="89879" bIns="44940"/>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pPr>
              <a:defRPr/>
            </a:pPr>
            <a:fld id="{D954A614-BD0B-4D53-95E0-00F6AE52825D}" type="slidenum">
              <a:rPr lang="en-US"/>
              <a:pPr>
                <a:defRPr/>
              </a:pPr>
              <a:t>‹#›</a:t>
            </a:fld>
            <a:endParaRPr lang="en-US"/>
          </a:p>
        </p:txBody>
      </p:sp>
    </p:spTree>
    <p:extLst>
      <p:ext uri="{BB962C8B-B14F-4D97-AF65-F5344CB8AC3E}">
        <p14:creationId xmlns:p14="http://schemas.microsoft.com/office/powerpoint/2010/main" val="9322828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7AF2CC75-CEC2-456E-8B66-99FB075AC140}" type="slidenum">
              <a:rPr lang="en-US"/>
              <a:pPr>
                <a:defRPr/>
              </a:pPr>
              <a:t>‹#›</a:t>
            </a:fld>
            <a:endParaRPr lang="en-US"/>
          </a:p>
        </p:txBody>
      </p:sp>
    </p:spTree>
    <p:extLst>
      <p:ext uri="{BB962C8B-B14F-4D97-AF65-F5344CB8AC3E}">
        <p14:creationId xmlns:p14="http://schemas.microsoft.com/office/powerpoint/2010/main" val="30474232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defTabSz="898796">
              <a:spcBef>
                <a:spcPct val="0"/>
              </a:spcBef>
              <a:defRPr/>
            </a:pPr>
            <a:r>
              <a:rPr lang="en-US" smtClean="0">
                <a:solidFill>
                  <a:prstClr val="black"/>
                </a:solidFill>
                <a:ea typeface="ＭＳ Ｐゴシック" pitchFamily="34" charset="-128"/>
              </a:rPr>
              <a:t>Click to edit Master title style</a:t>
            </a:r>
            <a:endParaRPr lang="en-US" dirty="0">
              <a:solidFill>
                <a:prstClr val="black"/>
              </a:solidFill>
              <a:ea typeface="ＭＳ Ｐゴシック" pitchFamily="34" charset="-128"/>
            </a:endParaRPr>
          </a:p>
        </p:txBody>
      </p:sp>
      <p:sp>
        <p:nvSpPr>
          <p:cNvPr id="3" name="Slide Number Placeholder 5"/>
          <p:cNvSpPr>
            <a:spLocks noGrp="1"/>
          </p:cNvSpPr>
          <p:nvPr>
            <p:ph type="sldNum" sz="quarter" idx="10"/>
          </p:nvPr>
        </p:nvSpPr>
        <p:spPr/>
        <p:txBody>
          <a:bodyPr/>
          <a:lstStyle>
            <a:lvl1pPr>
              <a:defRPr/>
            </a:lvl1pPr>
          </a:lstStyle>
          <a:p>
            <a:pPr>
              <a:defRPr/>
            </a:pPr>
            <a:fld id="{F35C3F11-CEE6-41DF-BB0E-4ED8DF4C4C21}" type="slidenum">
              <a:rPr lang="en-US"/>
              <a:pPr>
                <a:defRPr/>
              </a:pPr>
              <a:t>‹#›</a:t>
            </a:fld>
            <a:endParaRPr lang="en-US"/>
          </a:p>
        </p:txBody>
      </p:sp>
    </p:spTree>
    <p:extLst>
      <p:ext uri="{BB962C8B-B14F-4D97-AF65-F5344CB8AC3E}">
        <p14:creationId xmlns:p14="http://schemas.microsoft.com/office/powerpoint/2010/main" val="4802036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A943B9C3-703E-4BA3-A275-CE402D03CCF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4129307"/>
      </p:ext>
    </p:extLst>
  </p:cSld>
  <p:clrMapOvr>
    <a:masterClrMapping/>
  </p:clrMapOvr>
  <p:transition spd="med" advClick="0">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FEA4D10-B3A5-4FC1-87BC-2923CD588ADA}" type="slidenum">
              <a:rPr lang="en-US"/>
              <a:pPr>
                <a:defRPr/>
              </a:pPr>
              <a:t>‹#›</a:t>
            </a:fld>
            <a:endParaRPr lang="en-US"/>
          </a:p>
        </p:txBody>
      </p:sp>
    </p:spTree>
    <p:extLst>
      <p:ext uri="{BB962C8B-B14F-4D97-AF65-F5344CB8AC3E}">
        <p14:creationId xmlns:p14="http://schemas.microsoft.com/office/powerpoint/2010/main" val="38005386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13FC15BC-5AB1-4F39-A9BF-BF38859A452D}" type="slidenum">
              <a:rPr lang="en-US"/>
              <a:pPr>
                <a:defRPr/>
              </a:pPr>
              <a:t>‹#›</a:t>
            </a:fld>
            <a:endParaRPr lang="en-US"/>
          </a:p>
        </p:txBody>
      </p:sp>
    </p:spTree>
    <p:extLst>
      <p:ext uri="{BB962C8B-B14F-4D97-AF65-F5344CB8AC3E}">
        <p14:creationId xmlns:p14="http://schemas.microsoft.com/office/powerpoint/2010/main" val="23025339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BABAE84-62FE-4FE4-8E8E-14AF401509D9}" type="slidenum">
              <a:rPr lang="en-US"/>
              <a:pPr>
                <a:defRPr/>
              </a:pPr>
              <a:t>‹#›</a:t>
            </a:fld>
            <a:endParaRPr lang="en-US"/>
          </a:p>
        </p:txBody>
      </p:sp>
    </p:spTree>
    <p:extLst>
      <p:ext uri="{BB962C8B-B14F-4D97-AF65-F5344CB8AC3E}">
        <p14:creationId xmlns:p14="http://schemas.microsoft.com/office/powerpoint/2010/main" val="316197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412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14A6A5D8-4D41-41F7-9AB6-21EC7D19EE1E}" type="slidenum">
              <a:rPr lang="en-US"/>
              <a:pPr>
                <a:defRPr/>
              </a:pPr>
              <a:t>‹#›</a:t>
            </a:fld>
            <a:endParaRPr lang="en-US"/>
          </a:p>
        </p:txBody>
      </p:sp>
    </p:spTree>
    <p:extLst>
      <p:ext uri="{BB962C8B-B14F-4D97-AF65-F5344CB8AC3E}">
        <p14:creationId xmlns:p14="http://schemas.microsoft.com/office/powerpoint/2010/main" val="14355630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D067E646-F0E1-45AB-A24B-1398E82479DC}" type="datetime1">
              <a:rPr lang="en-US">
                <a:solidFill>
                  <a:prstClr val="black"/>
                </a:solidFill>
                <a:ea typeface="ＭＳ Ｐゴシック" pitchFamily="34" charset="-128"/>
              </a:rPr>
              <a:pPr fontAlgn="base">
                <a:spcBef>
                  <a:spcPct val="0"/>
                </a:spcBef>
                <a:spcAft>
                  <a:spcPct val="0"/>
                </a:spcAft>
                <a:defRPr/>
              </a:pPr>
              <a:t>9/25/2012</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C401392-A7AB-4235-BB1C-D4DAB786D9BA}" type="slidenum">
              <a:rPr lang="en-US"/>
              <a:pPr>
                <a:defRPr/>
              </a:pPr>
              <a:t>‹#›</a:t>
            </a:fld>
            <a:endParaRPr lang="en-US"/>
          </a:p>
        </p:txBody>
      </p:sp>
    </p:spTree>
    <p:extLst>
      <p:ext uri="{BB962C8B-B14F-4D97-AF65-F5344CB8AC3E}">
        <p14:creationId xmlns:p14="http://schemas.microsoft.com/office/powerpoint/2010/main" val="3359971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67DCE6A1-DCCA-4D0E-BD32-C8A50A2CC8A8}" type="datetime1">
              <a:rPr lang="en-US">
                <a:solidFill>
                  <a:prstClr val="black"/>
                </a:solidFill>
                <a:ea typeface="ＭＳ Ｐゴシック" pitchFamily="34" charset="-128"/>
              </a:rPr>
              <a:pPr fontAlgn="base">
                <a:spcBef>
                  <a:spcPct val="0"/>
                </a:spcBef>
                <a:spcAft>
                  <a:spcPct val="0"/>
                </a:spcAft>
                <a:defRPr/>
              </a:pPr>
              <a:t>9/25/2012</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981BC61C-88D5-4C08-9F50-D71BDB94AB9E}" type="slidenum">
              <a:rPr lang="en-US"/>
              <a:pPr>
                <a:defRPr/>
              </a:pPr>
              <a:t>‹#›</a:t>
            </a:fld>
            <a:endParaRPr lang="en-US"/>
          </a:p>
        </p:txBody>
      </p:sp>
    </p:spTree>
    <p:extLst>
      <p:ext uri="{BB962C8B-B14F-4D97-AF65-F5344CB8AC3E}">
        <p14:creationId xmlns:p14="http://schemas.microsoft.com/office/powerpoint/2010/main" val="3333732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fontAlgn="base">
              <a:spcBef>
                <a:spcPct val="0"/>
              </a:spcBef>
              <a:spcAft>
                <a:spcPct val="0"/>
              </a:spcAft>
              <a:defRPr/>
            </a:pPr>
            <a:fld id="{4188F5FB-C699-4E5F-9B69-330E937DB9EE}" type="datetime1">
              <a:rPr lang="en-US">
                <a:solidFill>
                  <a:prstClr val="black"/>
                </a:solidFill>
                <a:ea typeface="ＭＳ Ｐゴシック" pitchFamily="34" charset="-128"/>
              </a:rPr>
              <a:pPr fontAlgn="base">
                <a:spcBef>
                  <a:spcPct val="0"/>
                </a:spcBef>
                <a:spcAft>
                  <a:spcPct val="0"/>
                </a:spcAft>
                <a:defRPr/>
              </a:pPr>
              <a:t>9/25/2012</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mn-ea"/>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9AAF6FD1-F21B-40B8-945D-A30188D89A34}" type="slidenum">
              <a:rPr lang="en-US"/>
              <a:pPr>
                <a:defRPr/>
              </a:pPr>
              <a:t>‹#›</a:t>
            </a:fld>
            <a:endParaRPr lang="en-US"/>
          </a:p>
        </p:txBody>
      </p:sp>
    </p:spTree>
    <p:extLst>
      <p:ext uri="{BB962C8B-B14F-4D97-AF65-F5344CB8AC3E}">
        <p14:creationId xmlns:p14="http://schemas.microsoft.com/office/powerpoint/2010/main" val="3144587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547767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3428042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35196919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36008388"/>
      </p:ext>
    </p:extLst>
  </p:cSld>
  <p:clrMapOvr>
    <a:masterClrMapping/>
  </p:clrMapOvr>
  <p:transition spd="med" advClick="0">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1541384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6515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3245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39034836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8353471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98710939"/>
      </p:ext>
    </p:extLst>
  </p:cSld>
  <p:clrMapOvr>
    <a:masterClrMapping/>
  </p:clrMapOvr>
  <p:transition spd="med" advClick="0">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5736633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64036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3205095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12019708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55836011"/>
      </p:ext>
    </p:extLst>
  </p:cSld>
  <p:clrMapOvr>
    <a:masterClrMapping/>
  </p:clrMapOvr>
  <p:transition spd="med" advClick="0">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7758917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9526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3338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29127201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8140111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29194972"/>
      </p:ext>
    </p:extLst>
  </p:cSld>
  <p:clrMapOvr>
    <a:masterClrMapping/>
  </p:clrMapOvr>
  <p:transition spd="med" advClick="0">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6314216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064435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38949472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20325047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0752732"/>
      </p:ext>
    </p:extLst>
  </p:cSld>
  <p:clrMapOvr>
    <a:masterClrMapping/>
  </p:clrMapOvr>
  <p:transition spd="med" advClick="0">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387665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90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7760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8571353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19834583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36391376"/>
      </p:ext>
    </p:extLst>
  </p:cSld>
  <p:clrMapOvr>
    <a:masterClrMapping/>
  </p:clrMapOvr>
  <p:transition spd="med" advClick="0">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2633267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1666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2981948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39804841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8233395"/>
      </p:ext>
    </p:extLst>
  </p:cSld>
  <p:clrMapOvr>
    <a:masterClrMapping/>
  </p:clrMapOvr>
  <p:transition spd="med" advClick="0">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41504046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348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569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4931375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6136566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86526619"/>
      </p:ext>
    </p:extLst>
  </p:cSld>
  <p:clrMapOvr>
    <a:masterClrMapping/>
  </p:clrMapOvr>
  <p:transition spd="med" advClick="0">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3854087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162898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427453986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23045938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01047112"/>
      </p:ext>
    </p:extLst>
  </p:cSld>
  <p:clrMapOvr>
    <a:masterClrMapping/>
  </p:clrMapOvr>
  <p:transition spd="med" advClick="0">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671063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4084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0836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19817705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14382274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2898615"/>
      </p:ext>
    </p:extLst>
  </p:cSld>
  <p:clrMapOvr>
    <a:masterClrMapping/>
  </p:clrMapOvr>
  <p:transition spd="med" advClick="0">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8406371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548556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9981292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40738251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95266542"/>
      </p:ext>
    </p:extLst>
  </p:cSld>
  <p:clrMapOvr>
    <a:masterClrMapping/>
  </p:clrMapOvr>
  <p:transition spd="med" advClick="0">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9468743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4084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5705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41264070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22834498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49461944"/>
      </p:ext>
    </p:extLst>
  </p:cSld>
  <p:clrMapOvr>
    <a:masterClrMapping/>
  </p:clrMapOvr>
  <p:transition spd="med" advClick="0">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32925745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80060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31736940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22394101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21399292"/>
      </p:ext>
    </p:extLst>
  </p:cSld>
  <p:clrMapOvr>
    <a:masterClrMapping/>
  </p:clrMapOvr>
  <p:transition spd="med" advClick="0">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2156773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8886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2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0179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13993580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35293966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66426294"/>
      </p:ext>
    </p:extLst>
  </p:cSld>
  <p:clrMapOvr>
    <a:masterClrMapping/>
  </p:clrMapOvr>
  <p:transition spd="med" advClick="0">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6872374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5DCCF02A-072D-41E0-B59C-50A14A4AB1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72127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B24C444C-6007-4ED0-84CB-C335DCB60DE1}" type="slidenum">
              <a:rPr lang="en-US"/>
              <a:pPr>
                <a:defRPr/>
              </a:pPr>
              <a:t>‹#›</a:t>
            </a:fld>
            <a:endParaRPr lang="en-US"/>
          </a:p>
        </p:txBody>
      </p:sp>
    </p:spTree>
    <p:extLst>
      <p:ext uri="{BB962C8B-B14F-4D97-AF65-F5344CB8AC3E}">
        <p14:creationId xmlns:p14="http://schemas.microsoft.com/office/powerpoint/2010/main" val="16608685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7FFA3FC-AD16-4C8F-8920-8E3A8C7AC55F}" type="slidenum">
              <a:rPr lang="en-US"/>
              <a:pPr>
                <a:defRPr/>
              </a:pPr>
              <a:t>‹#›</a:t>
            </a:fld>
            <a:endParaRPr lang="en-US"/>
          </a:p>
        </p:txBody>
      </p:sp>
    </p:spTree>
    <p:extLst>
      <p:ext uri="{BB962C8B-B14F-4D97-AF65-F5344CB8AC3E}">
        <p14:creationId xmlns:p14="http://schemas.microsoft.com/office/powerpoint/2010/main" val="9888580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9D4E92D7-0499-45C9-81FC-7FCBCCD95F2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1751328"/>
      </p:ext>
    </p:extLst>
  </p:cSld>
  <p:clrMapOvr>
    <a:masterClrMapping/>
  </p:clrMapOvr>
  <p:transition spd="med" advClick="0">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E3241438-AF8A-4A53-A172-7BA7E6FCF256}" type="slidenum">
              <a:rPr lang="en-US"/>
              <a:pPr>
                <a:defRPr/>
              </a:pPr>
              <a:t>‹#›</a:t>
            </a:fld>
            <a:endParaRPr lang="en-US"/>
          </a:p>
        </p:txBody>
      </p:sp>
    </p:spTree>
    <p:extLst>
      <p:ext uri="{BB962C8B-B14F-4D97-AF65-F5344CB8AC3E}">
        <p14:creationId xmlns:p14="http://schemas.microsoft.com/office/powerpoint/2010/main" val="20830542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606258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3653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extLst>
      <p:ext uri="{BB962C8B-B14F-4D97-AF65-F5344CB8AC3E}">
        <p14:creationId xmlns:p14="http://schemas.microsoft.com/office/powerpoint/2010/main" val="276284019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52873384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779358556"/>
      </p:ext>
    </p:extLst>
  </p:cSld>
  <p:clrMapOvr>
    <a:masterClrMapping/>
  </p:clrMapOvr>
  <p:transition spd="med" advClick="0">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20906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71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30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04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229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440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06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540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04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67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00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2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55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51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905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120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959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268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8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29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037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057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53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850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581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484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449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95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06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43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822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84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67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5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673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57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97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720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244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157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724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699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298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565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707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562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14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18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459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58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2716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341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89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194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982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6122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98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320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14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94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8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8179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80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835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9196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129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6691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1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30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372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47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6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2390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71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198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67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254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240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8576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3877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3909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3154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A497B-D25D-1A43-BABC-AC7B39C2B41E}" type="datetimeFigureOut">
              <a:rPr lang="en-US" smtClean="0">
                <a:solidFill>
                  <a:prstClr val="black">
                    <a:tint val="75000"/>
                  </a:prstClr>
                </a:solidFill>
              </a:rPr>
              <a:pPr/>
              <a:t>9/25/2012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4C4C21-6379-314E-B341-460732DDB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36.xml"/><Relationship Id="rId7" Type="http://schemas.openxmlformats.org/officeDocument/2006/relationships/image" Target="../media/image1.jpeg"/><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theme" Target="../theme/theme13.xml"/><Relationship Id="rId5" Type="http://schemas.openxmlformats.org/officeDocument/2006/relationships/slideLayout" Target="../slideLayouts/slideLayout138.xml"/><Relationship Id="rId4"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41.xml"/><Relationship Id="rId7" Type="http://schemas.openxmlformats.org/officeDocument/2006/relationships/image" Target="../media/image1.jpeg"/><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theme" Target="../theme/theme14.xml"/><Relationship Id="rId5" Type="http://schemas.openxmlformats.org/officeDocument/2006/relationships/slideLayout" Target="../slideLayouts/slideLayout143.xml"/><Relationship Id="rId4"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15.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51.xml"/><Relationship Id="rId7" Type="http://schemas.openxmlformats.org/officeDocument/2006/relationships/image" Target="../media/image1.jpeg"/><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theme" Target="../theme/theme16.xml"/><Relationship Id="rId5" Type="http://schemas.openxmlformats.org/officeDocument/2006/relationships/slideLayout" Target="../slideLayouts/slideLayout153.xml"/><Relationship Id="rId4"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56.xml"/><Relationship Id="rId7" Type="http://schemas.openxmlformats.org/officeDocument/2006/relationships/image" Target="../media/image1.jpeg"/><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theme" Target="../theme/theme17.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61.xml"/><Relationship Id="rId7" Type="http://schemas.openxmlformats.org/officeDocument/2006/relationships/image" Target="../media/image1.jpeg"/><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theme" Target="../theme/theme18.xml"/><Relationship Id="rId5" Type="http://schemas.openxmlformats.org/officeDocument/2006/relationships/slideLayout" Target="../slideLayouts/slideLayout163.xml"/><Relationship Id="rId4" Type="http://schemas.openxmlformats.org/officeDocument/2006/relationships/slideLayout" Target="../slideLayouts/slideLayout162.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66.xml"/><Relationship Id="rId7" Type="http://schemas.openxmlformats.org/officeDocument/2006/relationships/image" Target="../media/image1.jpe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theme" Target="../theme/theme19.xml"/><Relationship Id="rId5" Type="http://schemas.openxmlformats.org/officeDocument/2006/relationships/slideLayout" Target="../slideLayouts/slideLayout168.xml"/><Relationship Id="rId4"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71.xml"/><Relationship Id="rId7" Type="http://schemas.openxmlformats.org/officeDocument/2006/relationships/image" Target="../media/image1.jpeg"/><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theme" Target="../theme/theme20.xml"/><Relationship Id="rId5" Type="http://schemas.openxmlformats.org/officeDocument/2006/relationships/slideLayout" Target="../slideLayouts/slideLayout173.xml"/><Relationship Id="rId4" Type="http://schemas.openxmlformats.org/officeDocument/2006/relationships/slideLayout" Target="../slideLayouts/slideLayout172.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76.xml"/><Relationship Id="rId7" Type="http://schemas.openxmlformats.org/officeDocument/2006/relationships/image" Target="../media/image1.jpeg"/><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theme" Target="../theme/theme21.xml"/><Relationship Id="rId5" Type="http://schemas.openxmlformats.org/officeDocument/2006/relationships/slideLayout" Target="../slideLayouts/slideLayout178.xml"/><Relationship Id="rId4" Type="http://schemas.openxmlformats.org/officeDocument/2006/relationships/slideLayout" Target="../slideLayouts/slideLayout177.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81.xml"/><Relationship Id="rId7" Type="http://schemas.openxmlformats.org/officeDocument/2006/relationships/image" Target="../media/image1.jpeg"/><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theme" Target="../theme/theme22.xml"/><Relationship Id="rId5" Type="http://schemas.openxmlformats.org/officeDocument/2006/relationships/slideLayout" Target="../slideLayouts/slideLayout183.xml"/><Relationship Id="rId4" Type="http://schemas.openxmlformats.org/officeDocument/2006/relationships/slideLayout" Target="../slideLayouts/slideLayout18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86.xml"/><Relationship Id="rId7" Type="http://schemas.openxmlformats.org/officeDocument/2006/relationships/image" Target="../media/image1.jpeg"/><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theme" Target="../theme/theme23.xml"/><Relationship Id="rId5" Type="http://schemas.openxmlformats.org/officeDocument/2006/relationships/slideLayout" Target="../slideLayouts/slideLayout188.xml"/><Relationship Id="rId4" Type="http://schemas.openxmlformats.org/officeDocument/2006/relationships/slideLayout" Target="../slideLayouts/slideLayout187.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91.xml"/><Relationship Id="rId7" Type="http://schemas.openxmlformats.org/officeDocument/2006/relationships/image" Target="../media/image1.jpeg"/><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theme" Target="../theme/theme24.xml"/><Relationship Id="rId5" Type="http://schemas.openxmlformats.org/officeDocument/2006/relationships/slideLayout" Target="../slideLayouts/slideLayout193.xml"/><Relationship Id="rId4" Type="http://schemas.openxmlformats.org/officeDocument/2006/relationships/slideLayout" Target="../slideLayouts/slideLayout192.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96.xml"/><Relationship Id="rId7" Type="http://schemas.openxmlformats.org/officeDocument/2006/relationships/image" Target="../media/image1.jpeg"/><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theme" Target="../theme/theme25.xml"/><Relationship Id="rId5" Type="http://schemas.openxmlformats.org/officeDocument/2006/relationships/slideLayout" Target="../slideLayouts/slideLayout198.xml"/><Relationship Id="rId4" Type="http://schemas.openxmlformats.org/officeDocument/2006/relationships/slideLayout" Target="../slideLayouts/slideLayout197.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01.xml"/><Relationship Id="rId7" Type="http://schemas.openxmlformats.org/officeDocument/2006/relationships/image" Target="../media/image1.jpeg"/><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theme" Target="../theme/theme26.xml"/><Relationship Id="rId5" Type="http://schemas.openxmlformats.org/officeDocument/2006/relationships/slideLayout" Target="../slideLayouts/slideLayout203.xml"/><Relationship Id="rId4" Type="http://schemas.openxmlformats.org/officeDocument/2006/relationships/slideLayout" Target="../slideLayouts/slideLayout202.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06.xml"/><Relationship Id="rId7" Type="http://schemas.openxmlformats.org/officeDocument/2006/relationships/image" Target="../media/image1.jpeg"/><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theme" Target="../theme/theme27.xml"/><Relationship Id="rId5" Type="http://schemas.openxmlformats.org/officeDocument/2006/relationships/slideLayout" Target="../slideLayouts/slideLayout208.xml"/><Relationship Id="rId4" Type="http://schemas.openxmlformats.org/officeDocument/2006/relationships/slideLayout" Target="../slideLayouts/slideLayout20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211.xml"/><Relationship Id="rId7" Type="http://schemas.openxmlformats.org/officeDocument/2006/relationships/image" Target="../media/image1.jpeg"/><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theme" Target="../theme/theme28.xml"/><Relationship Id="rId5" Type="http://schemas.openxmlformats.org/officeDocument/2006/relationships/slideLayout" Target="../slideLayouts/slideLayout213.xml"/><Relationship Id="rId4" Type="http://schemas.openxmlformats.org/officeDocument/2006/relationships/slideLayout" Target="../slideLayouts/slideLayout2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66163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519796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329682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4">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1029" name="Picture 2" descr="PARCC_Header_A2"/>
          <p:cNvPicPr>
            <a:picLocks noChangeAspect="1" noChangeArrowheads="1"/>
          </p:cNvPicPr>
          <p:nvPr/>
        </p:nvPicPr>
        <p:blipFill>
          <a:blip r:embed="rId14">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14">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8"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95AC4434-34E2-43C3-8C46-1E1F196743FE}"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6892783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hf hdr="0" ftr="0" dt="0"/>
  <p:txStyles>
    <p:titleStyle>
      <a:lvl1pPr algn="ctr" defTabSz="898525" rtl="0" eaLnBrk="0" fontAlgn="base" hangingPunct="0">
        <a:spcBef>
          <a:spcPct val="0"/>
        </a:spcBef>
        <a:spcAft>
          <a:spcPct val="0"/>
        </a:spcAft>
        <a:defRPr sz="3500" kern="1200">
          <a:solidFill>
            <a:schemeClr val="tx1"/>
          </a:solidFill>
          <a:latin typeface="+mj-lt"/>
          <a:ea typeface="ＭＳ Ｐゴシック" charset="0"/>
          <a:cs typeface="+mj-cs"/>
        </a:defRPr>
      </a:lvl1pPr>
      <a:lvl2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2pPr>
      <a:lvl3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3pPr>
      <a:lvl4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4pPr>
      <a:lvl5pPr algn="ctr" defTabSz="898525" rtl="0" eaLnBrk="0" fontAlgn="base" hangingPunct="0">
        <a:spcBef>
          <a:spcPct val="0"/>
        </a:spcBef>
        <a:spcAft>
          <a:spcPct val="0"/>
        </a:spcAft>
        <a:defRPr sz="3500">
          <a:solidFill>
            <a:schemeClr val="tx1"/>
          </a:solidFill>
          <a:latin typeface="Calibri" pitchFamily="34" charset="0"/>
          <a:ea typeface="ＭＳ Ｐゴシック" charset="0"/>
        </a:defRPr>
      </a:lvl5pPr>
      <a:lvl6pPr marL="457200" algn="ctr" defTabSz="898525" rtl="0" fontAlgn="base">
        <a:spcBef>
          <a:spcPct val="0"/>
        </a:spcBef>
        <a:spcAft>
          <a:spcPct val="0"/>
        </a:spcAft>
        <a:defRPr sz="3500">
          <a:solidFill>
            <a:schemeClr val="tx1"/>
          </a:solidFill>
          <a:latin typeface="Calibri" pitchFamily="34" charset="0"/>
        </a:defRPr>
      </a:lvl6pPr>
      <a:lvl7pPr marL="914400" algn="ctr" defTabSz="898525" rtl="0" fontAlgn="base">
        <a:spcBef>
          <a:spcPct val="0"/>
        </a:spcBef>
        <a:spcAft>
          <a:spcPct val="0"/>
        </a:spcAft>
        <a:defRPr sz="3500">
          <a:solidFill>
            <a:schemeClr val="tx1"/>
          </a:solidFill>
          <a:latin typeface="Calibri" pitchFamily="34" charset="0"/>
        </a:defRPr>
      </a:lvl7pPr>
      <a:lvl8pPr marL="1371600" algn="ctr" defTabSz="898525" rtl="0" fontAlgn="base">
        <a:spcBef>
          <a:spcPct val="0"/>
        </a:spcBef>
        <a:spcAft>
          <a:spcPct val="0"/>
        </a:spcAft>
        <a:defRPr sz="3500">
          <a:solidFill>
            <a:schemeClr val="tx1"/>
          </a:solidFill>
          <a:latin typeface="Calibri" pitchFamily="34" charset="0"/>
        </a:defRPr>
      </a:lvl8pPr>
      <a:lvl9pPr marL="1828800" algn="ctr" defTabSz="898525" rtl="0" fontAlgn="base">
        <a:spcBef>
          <a:spcPct val="0"/>
        </a:spcBef>
        <a:spcAft>
          <a:spcPct val="0"/>
        </a:spcAft>
        <a:defRPr sz="3500">
          <a:solidFill>
            <a:schemeClr val="tx1"/>
          </a:solidFill>
          <a:latin typeface="Calibri" pitchFamily="34" charset="0"/>
        </a:defRPr>
      </a:lvl9pPr>
    </p:titleStyle>
    <p:bodyStyle>
      <a:lvl1pPr marL="336550" indent="-336550" algn="l" defTabSz="898525" rtl="0" eaLnBrk="0" fontAlgn="base" hangingPunct="0">
        <a:spcBef>
          <a:spcPct val="20000"/>
        </a:spcBef>
        <a:spcAft>
          <a:spcPct val="0"/>
        </a:spcAft>
        <a:buClr>
          <a:srgbClr val="8F23B3"/>
        </a:buClr>
        <a:buFont typeface="Arial" charset="0"/>
        <a:buChar char="•"/>
        <a:defRPr sz="2300" kern="1200">
          <a:solidFill>
            <a:schemeClr val="tx1"/>
          </a:solidFill>
          <a:latin typeface="+mn-lt"/>
          <a:ea typeface="ＭＳ Ｐゴシック" charset="0"/>
          <a:cs typeface="+mn-cs"/>
        </a:defRPr>
      </a:lvl1pPr>
      <a:lvl2pPr marL="730250" indent="-279400"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2pPr>
      <a:lvl3pPr marL="1122363" indent="-223838" algn="l" defTabSz="898525" rtl="0" eaLnBrk="0" fontAlgn="base" hangingPunct="0">
        <a:spcBef>
          <a:spcPct val="20000"/>
        </a:spcBef>
        <a:spcAft>
          <a:spcPct val="0"/>
        </a:spcAft>
        <a:buClr>
          <a:srgbClr val="8F23B3"/>
        </a:buClr>
        <a:buFont typeface="Arial" charset="0"/>
        <a:buChar char="•"/>
        <a:defRPr kern="1200">
          <a:solidFill>
            <a:schemeClr val="tx1"/>
          </a:solidFill>
          <a:latin typeface="+mn-lt"/>
          <a:ea typeface="ＭＳ Ｐゴシック" charset="0"/>
          <a:cs typeface="+mn-cs"/>
        </a:defRPr>
      </a:lvl3pPr>
      <a:lvl4pPr marL="1571625" indent="-223838"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4pPr>
      <a:lvl5pPr marL="2020888" indent="-223838" algn="l" defTabSz="898525"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17482524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59501426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60712325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12710632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44106232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99147539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8545776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55193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90880887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25516787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2826654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52372683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01252333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8487910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94959332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34" charset="0"/>
              </a:defRPr>
            </a:lvl1pPr>
          </a:lstStyle>
          <a:p>
            <a:pPr fontAlgn="base">
              <a:spcBef>
                <a:spcPct val="0"/>
              </a:spcBef>
              <a:spcAft>
                <a:spcPct val="0"/>
              </a:spcAft>
              <a:defRPr/>
            </a:pPr>
            <a:fld id="{759E0866-7AD4-4F46-B938-12BD73F1CA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41198553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7"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solidFill>
                <a:prstClr val="white"/>
              </a:solidFill>
            </a:endParaRPr>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extLst>
      <p:ext uri="{BB962C8B-B14F-4D97-AF65-F5344CB8AC3E}">
        <p14:creationId xmlns:p14="http://schemas.microsoft.com/office/powerpoint/2010/main" val="263470214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6389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46916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363126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92620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7704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88625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6A497B-D25D-1A43-BABC-AC7B39C2B41E}" type="datetimeFigureOut">
              <a:rPr lang="en-US" smtClean="0">
                <a:solidFill>
                  <a:prstClr val="black">
                    <a:tint val="75000"/>
                  </a:prstClr>
                </a:solidFill>
              </a:rPr>
              <a:pPr defTabSz="457200"/>
              <a:t>9/25/2012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4C4C21-6379-314E-B341-460732DDB40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696708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jp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0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3.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66984" y="4002704"/>
            <a:ext cx="7772400" cy="1636095"/>
          </a:xfrm>
        </p:spPr>
        <p:txBody>
          <a:bodyPr/>
          <a:lstStyle/>
          <a:p>
            <a:r>
              <a:rPr lang="en-US" sz="2400" dirty="0">
                <a:solidFill>
                  <a:srgbClr val="002060"/>
                </a:solidFill>
                <a:effectLst>
                  <a:outerShdw blurRad="50800" dist="38100" dir="10800000" algn="r" rotWithShape="0">
                    <a:prstClr val="black">
                      <a:alpha val="40000"/>
                    </a:prstClr>
                  </a:outerShdw>
                </a:effectLst>
              </a:rPr>
              <a:t>Overview of ELA </a:t>
            </a:r>
            <a:r>
              <a:rPr lang="en-US" sz="2400" dirty="0" smtClean="0">
                <a:solidFill>
                  <a:srgbClr val="002060"/>
                </a:solidFill>
                <a:effectLst>
                  <a:outerShdw blurRad="50800" dist="38100" dir="10800000" algn="r" rotWithShape="0">
                    <a:prstClr val="black">
                      <a:alpha val="40000"/>
                    </a:prstClr>
                  </a:outerShdw>
                </a:effectLst>
              </a:rPr>
              <a:t>and Math </a:t>
            </a:r>
          </a:p>
          <a:p>
            <a:r>
              <a:rPr lang="en-US" sz="2400" dirty="0" smtClean="0">
                <a:solidFill>
                  <a:srgbClr val="002060"/>
                </a:solidFill>
                <a:effectLst>
                  <a:outerShdw blurRad="50800" dist="38100" dir="10800000" algn="r" rotWithShape="0">
                    <a:prstClr val="black">
                      <a:alpha val="40000"/>
                    </a:prstClr>
                  </a:outerShdw>
                </a:effectLst>
              </a:rPr>
              <a:t>Model </a:t>
            </a:r>
            <a:r>
              <a:rPr lang="en-US" sz="2400" dirty="0">
                <a:solidFill>
                  <a:srgbClr val="002060"/>
                </a:solidFill>
                <a:effectLst>
                  <a:outerShdw blurRad="50800" dist="38100" dir="10800000" algn="r" rotWithShape="0">
                    <a:prstClr val="black">
                      <a:alpha val="40000"/>
                    </a:prstClr>
                  </a:outerShdw>
                </a:effectLst>
              </a:rPr>
              <a:t>Content Frameworks</a:t>
            </a:r>
            <a:endParaRPr lang="en-US" sz="2400" dirty="0">
              <a:solidFill>
                <a:srgbClr val="002060"/>
              </a:solidFill>
            </a:endParaRPr>
          </a:p>
          <a:p>
            <a:endParaRPr lang="en-US" dirty="0"/>
          </a:p>
        </p:txBody>
      </p:sp>
    </p:spTree>
    <p:extLst>
      <p:ext uri="{BB962C8B-B14F-4D97-AF65-F5344CB8AC3E}">
        <p14:creationId xmlns:p14="http://schemas.microsoft.com/office/powerpoint/2010/main" val="1342513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0818" y="299422"/>
            <a:ext cx="7225982" cy="1260467"/>
          </a:xfrm>
        </p:spPr>
        <p:txBody>
          <a:bodyPr>
            <a:normAutofit/>
          </a:bodyPr>
          <a:lstStyle/>
          <a:p>
            <a:pPr marL="0" indent="0" algn="l"/>
            <a:r>
              <a:rPr lang="en-US" sz="1800" b="1" dirty="0" smtClean="0"/>
              <a:t>Model Frameworks for ELA: </a:t>
            </a:r>
            <a:r>
              <a:rPr lang="en-US" sz="1800" dirty="0" smtClean="0"/>
              <a:t>Consider the </a:t>
            </a:r>
            <a:r>
              <a:rPr lang="en-US" sz="1800" dirty="0"/>
              <a:t>graphic itself, the text in the graphic, the implications of each of these </a:t>
            </a:r>
            <a:r>
              <a:rPr lang="en-US" sz="1800" dirty="0" smtClean="0"/>
              <a:t>for instructional </a:t>
            </a:r>
            <a:r>
              <a:rPr lang="en-US" sz="1800" dirty="0"/>
              <a:t>design and shifts in instructional strategies</a:t>
            </a:r>
            <a:r>
              <a:rPr lang="en-US" sz="1800" dirty="0" smtClean="0"/>
              <a:t>.</a:t>
            </a:r>
            <a:r>
              <a:rPr lang="en-US" sz="1800" dirty="0"/>
              <a:t/>
            </a:r>
            <a:br>
              <a:rPr lang="en-US" sz="1800" dirty="0"/>
            </a:br>
            <a:r>
              <a:rPr lang="en-US" sz="1800" dirty="0" smtClean="0"/>
              <a:t> </a:t>
            </a:r>
            <a:endParaRPr lang="en-US" sz="1800" dirty="0"/>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466" y="1752601"/>
            <a:ext cx="6768846" cy="3969385"/>
          </a:xfrm>
          <a:prstGeom prst="rect">
            <a:avLst/>
          </a:prstGeom>
          <a:noFill/>
          <a:ln>
            <a:noFill/>
          </a:ln>
        </p:spPr>
      </p:pic>
    </p:spTree>
    <p:extLst>
      <p:ext uri="{BB962C8B-B14F-4D97-AF65-F5344CB8AC3E}">
        <p14:creationId xmlns:p14="http://schemas.microsoft.com/office/powerpoint/2010/main" val="314915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lstStyle/>
          <a:p>
            <a:r>
              <a:rPr lang="en-US" dirty="0"/>
              <a:t>Reading Complex Texts</a:t>
            </a:r>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table"/>
          <p:cNvPicPr>
            <a:picLocks noChangeAspect="1"/>
          </p:cNvPicPr>
          <p:nvPr/>
        </p:nvPicPr>
        <p:blipFill>
          <a:blip r:embed="rId4"/>
          <a:stretch>
            <a:fillRect/>
          </a:stretch>
        </p:blipFill>
        <p:spPr>
          <a:xfrm>
            <a:off x="609600" y="1660669"/>
            <a:ext cx="7868139" cy="4326882"/>
          </a:xfrm>
          <a:prstGeom prst="rect">
            <a:avLst/>
          </a:prstGeom>
        </p:spPr>
      </p:pic>
    </p:spTree>
    <p:extLst>
      <p:ext uri="{BB962C8B-B14F-4D97-AF65-F5344CB8AC3E}">
        <p14:creationId xmlns:p14="http://schemas.microsoft.com/office/powerpoint/2010/main" val="110815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lstStyle/>
          <a:p>
            <a:r>
              <a:rPr lang="en-US" dirty="0"/>
              <a:t>Writing About Texts</a:t>
            </a:r>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table"/>
          <p:cNvPicPr>
            <a:picLocks noChangeAspect="1"/>
          </p:cNvPicPr>
          <p:nvPr/>
        </p:nvPicPr>
        <p:blipFill>
          <a:blip r:embed="rId4"/>
          <a:stretch>
            <a:fillRect/>
          </a:stretch>
        </p:blipFill>
        <p:spPr>
          <a:xfrm>
            <a:off x="557988" y="1544302"/>
            <a:ext cx="7993526" cy="4322314"/>
          </a:xfrm>
          <a:prstGeom prst="rect">
            <a:avLst/>
          </a:prstGeom>
        </p:spPr>
      </p:pic>
      <p:cxnSp>
        <p:nvCxnSpPr>
          <p:cNvPr id="7" name="Straight Connector 6"/>
          <p:cNvCxnSpPr/>
          <p:nvPr/>
        </p:nvCxnSpPr>
        <p:spPr>
          <a:xfrm>
            <a:off x="0" y="1900595"/>
            <a:ext cx="550496" cy="0"/>
          </a:xfrm>
          <a:prstGeom prst="line">
            <a:avLst/>
          </a:prstGeom>
          <a:ln w="254000">
            <a:solidFill>
              <a:srgbClr val="2B9EA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06856" y="2416837"/>
            <a:ext cx="737811" cy="164956"/>
          </a:xfrm>
          <a:prstGeom prst="line">
            <a:avLst/>
          </a:prstGeom>
          <a:ln w="152400">
            <a:solidFill>
              <a:srgbClr val="2B9EAC"/>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990063" y="2826001"/>
            <a:ext cx="742241" cy="0"/>
          </a:xfrm>
          <a:prstGeom prst="line">
            <a:avLst/>
          </a:prstGeom>
          <a:ln w="152400">
            <a:solidFill>
              <a:srgbClr val="2B9EAC"/>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541519" y="2581793"/>
            <a:ext cx="742240" cy="13793"/>
          </a:xfrm>
          <a:prstGeom prst="line">
            <a:avLst/>
          </a:prstGeom>
          <a:ln w="152400">
            <a:solidFill>
              <a:schemeClr val="accent6">
                <a:lumMod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50536" y="2705067"/>
            <a:ext cx="742241" cy="0"/>
          </a:xfrm>
          <a:prstGeom prst="line">
            <a:avLst/>
          </a:prstGeom>
          <a:ln w="152400">
            <a:solidFill>
              <a:srgbClr val="2B9EAC"/>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544021" y="1979459"/>
            <a:ext cx="742241" cy="0"/>
          </a:xfrm>
          <a:prstGeom prst="line">
            <a:avLst/>
          </a:prstGeom>
          <a:ln w="152400">
            <a:solidFill>
              <a:srgbClr val="2B9EAC"/>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953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lstStyle/>
          <a:p>
            <a:r>
              <a:rPr lang="en-US" dirty="0"/>
              <a:t>Research Project</a:t>
            </a:r>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table"/>
          <p:cNvPicPr>
            <a:picLocks noChangeAspect="1"/>
          </p:cNvPicPr>
          <p:nvPr/>
        </p:nvPicPr>
        <p:blipFill>
          <a:blip r:embed="rId4"/>
          <a:stretch>
            <a:fillRect/>
          </a:stretch>
        </p:blipFill>
        <p:spPr>
          <a:xfrm>
            <a:off x="2567958" y="1752601"/>
            <a:ext cx="3892643" cy="4482447"/>
          </a:xfrm>
          <a:prstGeom prst="rect">
            <a:avLst/>
          </a:prstGeom>
        </p:spPr>
      </p:pic>
      <p:cxnSp>
        <p:nvCxnSpPr>
          <p:cNvPr id="7" name="Straight Connector 6"/>
          <p:cNvCxnSpPr/>
          <p:nvPr/>
        </p:nvCxnSpPr>
        <p:spPr>
          <a:xfrm>
            <a:off x="410460" y="2718807"/>
            <a:ext cx="1927824" cy="0"/>
          </a:xfrm>
          <a:prstGeom prst="line">
            <a:avLst/>
          </a:prstGeom>
          <a:ln w="152400">
            <a:solidFill>
              <a:srgbClr val="2B9EAC"/>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766" y="7637107"/>
            <a:ext cx="907184" cy="0"/>
          </a:xfrm>
          <a:prstGeom prst="line">
            <a:avLst/>
          </a:prstGeom>
          <a:ln w="152400">
            <a:solidFill>
              <a:schemeClr val="accent6">
                <a:lumMod val="75000"/>
              </a:schemeClr>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5874" y="3263305"/>
            <a:ext cx="1802410" cy="0"/>
          </a:xfrm>
          <a:prstGeom prst="line">
            <a:avLst/>
          </a:prstGeom>
          <a:ln w="152400">
            <a:solidFill>
              <a:schemeClr val="accent6">
                <a:lumMod val="75000"/>
              </a:schemeClr>
            </a:solidFill>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92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lstStyle/>
          <a:p>
            <a:r>
              <a:rPr lang="en-US" dirty="0"/>
              <a:t>Narrative Writing</a:t>
            </a:r>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table"/>
          <p:cNvPicPr>
            <a:picLocks noChangeAspect="1"/>
          </p:cNvPicPr>
          <p:nvPr/>
        </p:nvPicPr>
        <p:blipFill>
          <a:blip r:embed="rId4"/>
          <a:stretch>
            <a:fillRect/>
          </a:stretch>
        </p:blipFill>
        <p:spPr>
          <a:xfrm>
            <a:off x="2438854" y="1752601"/>
            <a:ext cx="4354482" cy="4812146"/>
          </a:xfrm>
          <a:prstGeom prst="rect">
            <a:avLst/>
          </a:prstGeom>
        </p:spPr>
      </p:pic>
    </p:spTree>
    <p:extLst>
      <p:ext uri="{BB962C8B-B14F-4D97-AF65-F5344CB8AC3E}">
        <p14:creationId xmlns:p14="http://schemas.microsoft.com/office/powerpoint/2010/main" val="4015645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normAutofit/>
          </a:bodyPr>
          <a:lstStyle/>
          <a:p>
            <a:r>
              <a:rPr lang="en-US" sz="3600" dirty="0"/>
              <a:t>Standards that underpin the frameworks</a:t>
            </a:r>
          </a:p>
        </p:txBody>
      </p:sp>
      <p:sp>
        <p:nvSpPr>
          <p:cNvPr id="4" name="Title 1"/>
          <p:cNvSpPr txBox="1">
            <a:spLocks/>
          </p:cNvSpPr>
          <p:nvPr/>
        </p:nvSpPr>
        <p:spPr>
          <a:xfrm>
            <a:off x="989466" y="427038"/>
            <a:ext cx="7849733" cy="9858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5" name="Content Placeholder 2"/>
          <p:cNvSpPr txBox="1">
            <a:spLocks/>
          </p:cNvSpPr>
          <p:nvPr/>
        </p:nvSpPr>
        <p:spPr>
          <a:xfrm>
            <a:off x="609600" y="1752601"/>
            <a:ext cx="8229600" cy="4326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endParaRPr>
          </a:p>
        </p:txBody>
      </p:sp>
      <p:pic>
        <p:nvPicPr>
          <p:cNvPr id="6" name="table"/>
          <p:cNvPicPr>
            <a:picLocks noChangeAspect="1"/>
          </p:cNvPicPr>
          <p:nvPr/>
        </p:nvPicPr>
        <p:blipFill>
          <a:blip r:embed="rId4"/>
          <a:stretch>
            <a:fillRect/>
          </a:stretch>
        </p:blipFill>
        <p:spPr>
          <a:xfrm>
            <a:off x="457199" y="1772757"/>
            <a:ext cx="8229600" cy="3472882"/>
          </a:xfrm>
          <a:prstGeom prst="rect">
            <a:avLst/>
          </a:prstGeom>
        </p:spPr>
      </p:pic>
    </p:spTree>
    <p:extLst>
      <p:ext uri="{BB962C8B-B14F-4D97-AF65-F5344CB8AC3E}">
        <p14:creationId xmlns:p14="http://schemas.microsoft.com/office/powerpoint/2010/main" val="777441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533400"/>
            <a:ext cx="8951830" cy="572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538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2" y="457200"/>
            <a:ext cx="898199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78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 y="381002"/>
            <a:ext cx="9165312" cy="60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682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normAutofit fontScale="90000"/>
          </a:bodyPr>
          <a:lstStyle/>
          <a:p>
            <a:r>
              <a:rPr lang="en-US" dirty="0"/>
              <a:t>Claims Driving Design: Mathematics</a:t>
            </a:r>
          </a:p>
        </p:txBody>
      </p:sp>
      <p:sp>
        <p:nvSpPr>
          <p:cNvPr id="3" name="Content Placeholder 2"/>
          <p:cNvSpPr>
            <a:spLocks noGrp="1"/>
          </p:cNvSpPr>
          <p:nvPr>
            <p:ph idx="1"/>
          </p:nvPr>
        </p:nvSpPr>
        <p:spPr>
          <a:xfrm>
            <a:off x="457200" y="1600201"/>
            <a:ext cx="8229600" cy="4326882"/>
          </a:xfrm>
        </p:spPr>
        <p:txBody>
          <a:bodyPr/>
          <a:lstStyle/>
          <a:p>
            <a:endParaRPr lang="en-US" dirty="0"/>
          </a:p>
        </p:txBody>
      </p:sp>
      <p:grpSp>
        <p:nvGrpSpPr>
          <p:cNvPr id="4" name="Group 3"/>
          <p:cNvGrpSpPr/>
          <p:nvPr/>
        </p:nvGrpSpPr>
        <p:grpSpPr>
          <a:xfrm>
            <a:off x="163084" y="1600200"/>
            <a:ext cx="8828516" cy="1371600"/>
            <a:chOff x="5341" y="41532"/>
            <a:chExt cx="8828516" cy="1109116"/>
          </a:xfrm>
        </p:grpSpPr>
        <p:sp>
          <p:nvSpPr>
            <p:cNvPr id="5" name="Rounded Rectangle 4"/>
            <p:cNvSpPr/>
            <p:nvPr/>
          </p:nvSpPr>
          <p:spPr>
            <a:xfrm>
              <a:off x="5341" y="41532"/>
              <a:ext cx="8828516" cy="1025267"/>
            </a:xfrm>
            <a:prstGeom prst="roundRect">
              <a:avLst>
                <a:gd name="adj" fmla="val 10000"/>
              </a:avLst>
            </a:prstGeom>
            <a:ln w="57150">
              <a:solidFill>
                <a:srgbClr val="78488E"/>
              </a:solidFill>
            </a:ln>
          </p:spPr>
          <p:style>
            <a:lnRef idx="2">
              <a:schemeClr val="accent5"/>
            </a:lnRef>
            <a:fillRef idx="1">
              <a:schemeClr val="lt1"/>
            </a:fillRef>
            <a:effectRef idx="0">
              <a:schemeClr val="accent5"/>
            </a:effectRef>
            <a:fontRef idx="minor">
              <a:schemeClr val="dk1"/>
            </a:fontRef>
          </p:style>
        </p:sp>
        <p:sp>
          <p:nvSpPr>
            <p:cNvPr id="6" name="Rounded Rectangle 4"/>
            <p:cNvSpPr/>
            <p:nvPr/>
          </p:nvSpPr>
          <p:spPr>
            <a:xfrm>
              <a:off x="63398" y="57944"/>
              <a:ext cx="8768458" cy="1092704"/>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r>
                <a:rPr lang="en-US" sz="2000" dirty="0" smtClean="0">
                  <a:solidFill>
                    <a:prstClr val="black"/>
                  </a:solidFill>
                </a:rPr>
                <a:t>Master Claim: On-Track for college and career readiness. </a:t>
              </a:r>
            </a:p>
            <a:p>
              <a:pPr defTabSz="1333500">
                <a:lnSpc>
                  <a:spcPct val="90000"/>
                </a:lnSpc>
                <a:spcBef>
                  <a:spcPct val="0"/>
                </a:spcBef>
                <a:spcAft>
                  <a:spcPct val="35000"/>
                </a:spcAft>
              </a:pPr>
              <a:r>
                <a:rPr lang="en-US" dirty="0" smtClean="0">
                  <a:solidFill>
                    <a:prstClr val="black"/>
                  </a:solidFill>
                </a:rPr>
                <a:t>Students solve grade-level/course-level problems in mathematics as set forth in the Standards for Mathematical Content </a:t>
              </a:r>
              <a:r>
                <a:rPr lang="en-US" b="1" dirty="0" smtClean="0">
                  <a:solidFill>
                    <a:prstClr val="black"/>
                  </a:solidFill>
                </a:rPr>
                <a:t>with connections to the Standards for Mathematical Practice. </a:t>
              </a:r>
              <a:endParaRPr lang="en-US" b="1" dirty="0">
                <a:solidFill>
                  <a:prstClr val="black"/>
                </a:solidFill>
              </a:endParaRPr>
            </a:p>
          </p:txBody>
        </p:sp>
      </p:grpSp>
      <p:pic>
        <p:nvPicPr>
          <p:cNvPr id="7" name="Picture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09" y="2971800"/>
            <a:ext cx="2702559" cy="1600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756" y="2971800"/>
            <a:ext cx="2682688" cy="1600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766" y="2990555"/>
            <a:ext cx="2604706" cy="16002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1888" y="4628855"/>
            <a:ext cx="2589212" cy="16002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370" y="4628855"/>
            <a:ext cx="2616386" cy="1600200"/>
          </a:xfrm>
          <a:prstGeom prst="rect">
            <a:avLst/>
          </a:prstGeom>
        </p:spPr>
      </p:pic>
    </p:spTree>
    <p:extLst>
      <p:ext uri="{BB962C8B-B14F-4D97-AF65-F5344CB8AC3E}">
        <p14:creationId xmlns:p14="http://schemas.microsoft.com/office/powerpoint/2010/main" val="26597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 y="381001"/>
            <a:ext cx="916531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67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normAutofit/>
          </a:bodyPr>
          <a:lstStyle/>
          <a:p>
            <a:r>
              <a:rPr lang="en-US" dirty="0" smtClean="0"/>
              <a:t>Practices              </a:t>
            </a:r>
            <a:r>
              <a:rPr lang="en-US" dirty="0"/>
              <a:t>Content</a:t>
            </a:r>
          </a:p>
        </p:txBody>
      </p:sp>
      <p:sp>
        <p:nvSpPr>
          <p:cNvPr id="4" name="Left-Right Arrow 3"/>
          <p:cNvSpPr/>
          <p:nvPr/>
        </p:nvSpPr>
        <p:spPr>
          <a:xfrm>
            <a:off x="4169664" y="585216"/>
            <a:ext cx="1225296" cy="38404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extBox 4"/>
          <p:cNvSpPr txBox="1"/>
          <p:nvPr/>
        </p:nvSpPr>
        <p:spPr>
          <a:xfrm>
            <a:off x="445009" y="1865376"/>
            <a:ext cx="8247886" cy="1200329"/>
          </a:xfrm>
          <a:prstGeom prst="rect">
            <a:avLst/>
          </a:prstGeom>
          <a:noFill/>
        </p:spPr>
        <p:txBody>
          <a:bodyPr wrap="square" rtlCol="0">
            <a:spAutoFit/>
          </a:bodyPr>
          <a:lstStyle/>
          <a:p>
            <a:pPr marL="285750" indent="-285750" defTabSz="457200">
              <a:buFont typeface="Arial" pitchFamily="34" charset="0"/>
              <a:buChar char="•"/>
            </a:pPr>
            <a:r>
              <a:rPr lang="en-US" sz="3600" dirty="0" smtClean="0">
                <a:solidFill>
                  <a:prstClr val="black"/>
                </a:solidFill>
              </a:rPr>
              <a:t>Teaching  content without practices is possible.</a:t>
            </a:r>
            <a:endParaRPr lang="en-US" sz="3600" dirty="0">
              <a:solidFill>
                <a:prstClr val="black"/>
              </a:solidFill>
            </a:endParaRPr>
          </a:p>
        </p:txBody>
      </p:sp>
      <p:sp>
        <p:nvSpPr>
          <p:cNvPr id="6" name="TextBox 5"/>
          <p:cNvSpPr txBox="1"/>
          <p:nvPr/>
        </p:nvSpPr>
        <p:spPr>
          <a:xfrm>
            <a:off x="445009" y="3266873"/>
            <a:ext cx="7863839" cy="1200329"/>
          </a:xfrm>
          <a:prstGeom prst="rect">
            <a:avLst/>
          </a:prstGeom>
          <a:noFill/>
        </p:spPr>
        <p:txBody>
          <a:bodyPr wrap="square" rtlCol="0">
            <a:spAutoFit/>
          </a:bodyPr>
          <a:lstStyle/>
          <a:p>
            <a:pPr marL="285750" indent="-285750" defTabSz="457200">
              <a:buFont typeface="Arial" pitchFamily="34" charset="0"/>
              <a:buChar char="•"/>
            </a:pPr>
            <a:r>
              <a:rPr lang="en-US" sz="3600" dirty="0" smtClean="0">
                <a:solidFill>
                  <a:prstClr val="black"/>
                </a:solidFill>
              </a:rPr>
              <a:t>Teaching practices without content is NOT possible.</a:t>
            </a:r>
            <a:endParaRPr lang="en-US" sz="3600" dirty="0">
              <a:solidFill>
                <a:prstClr val="black"/>
              </a:solidFill>
            </a:endParaRPr>
          </a:p>
        </p:txBody>
      </p:sp>
      <p:sp>
        <p:nvSpPr>
          <p:cNvPr id="7" name="TextBox 6"/>
          <p:cNvSpPr txBox="1"/>
          <p:nvPr/>
        </p:nvSpPr>
        <p:spPr>
          <a:xfrm>
            <a:off x="438913" y="4496516"/>
            <a:ext cx="7863839" cy="1200329"/>
          </a:xfrm>
          <a:prstGeom prst="rect">
            <a:avLst/>
          </a:prstGeom>
          <a:noFill/>
        </p:spPr>
        <p:txBody>
          <a:bodyPr wrap="square" rtlCol="0">
            <a:spAutoFit/>
          </a:bodyPr>
          <a:lstStyle/>
          <a:p>
            <a:pPr marL="285750" indent="-285750" defTabSz="457200">
              <a:buFont typeface="Arial" pitchFamily="34" charset="0"/>
              <a:buChar char="•"/>
            </a:pPr>
            <a:r>
              <a:rPr lang="en-US" sz="3600" dirty="0" smtClean="0">
                <a:solidFill>
                  <a:prstClr val="black"/>
                </a:solidFill>
              </a:rPr>
              <a:t>Practices should be connected to specific content.</a:t>
            </a:r>
            <a:endParaRPr lang="en-US" sz="3600" dirty="0">
              <a:solidFill>
                <a:prstClr val="black"/>
              </a:solidFill>
            </a:endParaRPr>
          </a:p>
        </p:txBody>
      </p:sp>
    </p:spTree>
    <p:extLst>
      <p:ext uri="{BB962C8B-B14F-4D97-AF65-F5344CB8AC3E}">
        <p14:creationId xmlns:p14="http://schemas.microsoft.com/office/powerpoint/2010/main" val="37678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lstStyle/>
          <a:p>
            <a:r>
              <a:rPr lang="en-US" dirty="0" smtClean="0"/>
              <a:t>Big Idea!!</a:t>
            </a:r>
            <a:endParaRPr lang="en-US" dirty="0"/>
          </a:p>
        </p:txBody>
      </p:sp>
      <p:pic>
        <p:nvPicPr>
          <p:cNvPr id="4" name="Picture 2" descr="C:\Users\CBrown\AppData\Local\Microsoft\Windows\Temporary Internet Files\Content.IE5\1R01DVQ6\MP900422226[1].jpg"/>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3750" t="26242" r="12991" b="14798"/>
          <a:stretch/>
        </p:blipFill>
        <p:spPr bwMode="auto">
          <a:xfrm>
            <a:off x="1447800" y="1676400"/>
            <a:ext cx="6246255" cy="5027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3810000"/>
            <a:ext cx="3447226" cy="1200329"/>
          </a:xfrm>
          <a:prstGeom prst="rect">
            <a:avLst/>
          </a:prstGeom>
          <a:noFill/>
        </p:spPr>
        <p:txBody>
          <a:bodyPr wrap="none" rtlCol="0">
            <a:spAutoFit/>
          </a:bodyPr>
          <a:lstStyle/>
          <a:p>
            <a:pPr algn="ctr" defTabSz="457200"/>
            <a:r>
              <a:rPr lang="en-US" sz="2400" b="1" dirty="0" smtClean="0">
                <a:solidFill>
                  <a:srgbClr val="EEECE1">
                    <a:lumMod val="10000"/>
                  </a:srgbClr>
                </a:solidFill>
              </a:rPr>
              <a:t>The Practices </a:t>
            </a:r>
            <a:r>
              <a:rPr lang="en-US" sz="2400" b="1" u="sng" dirty="0" smtClean="0">
                <a:solidFill>
                  <a:srgbClr val="EEECE1">
                    <a:lumMod val="10000"/>
                  </a:srgbClr>
                </a:solidFill>
              </a:rPr>
              <a:t>will</a:t>
            </a:r>
            <a:r>
              <a:rPr lang="en-US" sz="2400" b="1" dirty="0" smtClean="0">
                <a:solidFill>
                  <a:srgbClr val="EEECE1">
                    <a:lumMod val="10000"/>
                  </a:srgbClr>
                </a:solidFill>
              </a:rPr>
              <a:t> be well </a:t>
            </a:r>
            <a:br>
              <a:rPr lang="en-US" sz="2400" b="1" dirty="0" smtClean="0">
                <a:solidFill>
                  <a:srgbClr val="EEECE1">
                    <a:lumMod val="10000"/>
                  </a:srgbClr>
                </a:solidFill>
              </a:rPr>
            </a:br>
            <a:r>
              <a:rPr lang="en-US" sz="2400" b="1" dirty="0" smtClean="0">
                <a:solidFill>
                  <a:srgbClr val="EEECE1">
                    <a:lumMod val="10000"/>
                  </a:srgbClr>
                </a:solidFill>
              </a:rPr>
              <a:t>represented on the </a:t>
            </a:r>
            <a:br>
              <a:rPr lang="en-US" sz="2400" b="1" dirty="0" smtClean="0">
                <a:solidFill>
                  <a:srgbClr val="EEECE1">
                    <a:lumMod val="10000"/>
                  </a:srgbClr>
                </a:solidFill>
              </a:rPr>
            </a:br>
            <a:r>
              <a:rPr lang="en-US" sz="2400" b="1" dirty="0" smtClean="0">
                <a:solidFill>
                  <a:srgbClr val="EEECE1">
                    <a:lumMod val="10000"/>
                  </a:srgbClr>
                </a:solidFill>
              </a:rPr>
              <a:t>PARCC Assessment</a:t>
            </a:r>
            <a:endParaRPr lang="en-US" sz="2400" b="1" dirty="0">
              <a:solidFill>
                <a:srgbClr val="EEECE1">
                  <a:lumMod val="10000"/>
                </a:srgbClr>
              </a:solidFill>
            </a:endParaRPr>
          </a:p>
        </p:txBody>
      </p:sp>
    </p:spTree>
    <p:extLst>
      <p:ext uri="{BB962C8B-B14F-4D97-AF65-F5344CB8AC3E}">
        <p14:creationId xmlns:p14="http://schemas.microsoft.com/office/powerpoint/2010/main" val="16827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066" y="274638"/>
            <a:ext cx="7849733" cy="985829"/>
          </a:xfrm>
        </p:spPr>
        <p:txBody>
          <a:bodyPr>
            <a:normAutofit fontScale="90000"/>
          </a:bodyPr>
          <a:lstStyle/>
          <a:p>
            <a:r>
              <a:rPr lang="en-US" dirty="0"/>
              <a:t>Standards </a:t>
            </a:r>
            <a:r>
              <a:rPr lang="en-US" dirty="0" smtClean="0"/>
              <a:t>for </a:t>
            </a:r>
            <a:r>
              <a:rPr lang="en-US" dirty="0"/>
              <a:t>Mathematical Practice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742662639"/>
              </p:ext>
            </p:extLst>
          </p:nvPr>
        </p:nvGraphicFramePr>
        <p:xfrm>
          <a:off x="626531" y="1761066"/>
          <a:ext cx="7772402" cy="3776198"/>
        </p:xfrm>
        <a:graphic>
          <a:graphicData uri="http://schemas.openxmlformats.org/drawingml/2006/table">
            <a:tbl>
              <a:tblPr firstRow="1" bandRow="1">
                <a:tableStyleId>{5C22544A-7EE6-4342-B048-85BDC9FD1C3A}</a:tableStyleId>
              </a:tblPr>
              <a:tblGrid>
                <a:gridCol w="3886201"/>
                <a:gridCol w="3886201"/>
              </a:tblGrid>
              <a:tr h="1940559">
                <a:tc>
                  <a:txBody>
                    <a:bodyPr/>
                    <a:lstStyle/>
                    <a:p>
                      <a:r>
                        <a:rPr lang="en-US" sz="3200" dirty="0" smtClean="0"/>
                        <a:t>Where?</a:t>
                      </a:r>
                      <a:endParaRPr lang="en-US" dirty="0" smtClean="0"/>
                    </a:p>
                    <a:p>
                      <a:pPr marL="285750" indent="-285750">
                        <a:buFont typeface="Arial" pitchFamily="34" charset="0"/>
                        <a:buChar char="•"/>
                      </a:pPr>
                      <a:r>
                        <a:rPr lang="en-US" sz="2400" dirty="0" smtClean="0"/>
                        <a:t>Performance Based Assessment (PBA)</a:t>
                      </a:r>
                    </a:p>
                    <a:p>
                      <a:pPr marL="285750" indent="-285750">
                        <a:buFont typeface="Arial" pitchFamily="34" charset="0"/>
                        <a:buChar char="•"/>
                      </a:pPr>
                      <a:r>
                        <a:rPr lang="en-US" sz="2400" dirty="0" smtClean="0"/>
                        <a:t>End-of-Year</a:t>
                      </a:r>
                      <a:r>
                        <a:rPr lang="en-US" sz="2400" baseline="0" dirty="0" smtClean="0"/>
                        <a:t> Assessment (EOY)</a:t>
                      </a:r>
                      <a:endParaRPr lang="en-US" sz="2400" dirty="0"/>
                    </a:p>
                  </a:txBody>
                  <a:tcPr/>
                </a:tc>
                <a:tc>
                  <a:txBody>
                    <a:bodyPr/>
                    <a:lstStyle/>
                    <a:p>
                      <a:r>
                        <a:rPr lang="en-US" sz="3200" dirty="0" smtClean="0"/>
                        <a:t>What kind?</a:t>
                      </a:r>
                    </a:p>
                    <a:p>
                      <a:pPr marL="342900" indent="-342900">
                        <a:buFont typeface="Arial" pitchFamily="34" charset="0"/>
                        <a:buChar char="•"/>
                      </a:pPr>
                      <a:r>
                        <a:rPr lang="en-US" sz="2400" dirty="0" smtClean="0"/>
                        <a:t>Practice-Integrated</a:t>
                      </a:r>
                      <a:r>
                        <a:rPr lang="en-US" sz="2400" baseline="0" dirty="0" smtClean="0"/>
                        <a:t> T</a:t>
                      </a:r>
                      <a:r>
                        <a:rPr lang="en-US" sz="2400" dirty="0" smtClean="0"/>
                        <a:t>asks</a:t>
                      </a:r>
                    </a:p>
                    <a:p>
                      <a:pPr marL="342900" indent="-342900">
                        <a:buFont typeface="Arial" pitchFamily="34" charset="0"/>
                        <a:buChar char="•"/>
                      </a:pPr>
                      <a:r>
                        <a:rPr lang="en-US" sz="2400" dirty="0" smtClean="0"/>
                        <a:t>Practice-Related Tasks</a:t>
                      </a:r>
                    </a:p>
                    <a:p>
                      <a:pPr marL="342900" indent="-342900">
                        <a:buFont typeface="Arial" pitchFamily="34" charset="0"/>
                        <a:buChar char="•"/>
                      </a:pPr>
                      <a:endParaRPr lang="en-US" sz="2400" dirty="0"/>
                    </a:p>
                  </a:txBody>
                  <a:tcPr/>
                </a:tc>
              </a:tr>
              <a:tr h="1734038">
                <a:tc>
                  <a:txBody>
                    <a:bodyPr/>
                    <a:lstStyle/>
                    <a:p>
                      <a:r>
                        <a:rPr lang="en-US" sz="3200" dirty="0" smtClean="0"/>
                        <a:t>Which ones?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Different ones with different frequencies</a:t>
                      </a:r>
                    </a:p>
                    <a:p>
                      <a:pPr marL="342900" indent="-342900">
                        <a:buFont typeface="Arial" pitchFamily="34" charset="0"/>
                        <a:buChar char="•"/>
                      </a:pPr>
                      <a:endParaRPr lang="en-US" sz="2400" dirty="0"/>
                    </a:p>
                  </a:txBody>
                  <a:tcPr/>
                </a:tc>
                <a:tc>
                  <a:txBody>
                    <a:bodyPr/>
                    <a:lstStyle/>
                    <a:p>
                      <a:r>
                        <a:rPr lang="en-US" sz="3200" dirty="0" smtClean="0"/>
                        <a:t>How many?</a:t>
                      </a:r>
                    </a:p>
                    <a:p>
                      <a:pPr marL="342900" indent="-342900">
                        <a:buFont typeface="Arial" pitchFamily="34" charset="0"/>
                        <a:buChar char="•"/>
                      </a:pPr>
                      <a:r>
                        <a:rPr lang="en-US" sz="2400" dirty="0" smtClean="0"/>
                        <a:t>At</a:t>
                      </a:r>
                      <a:r>
                        <a:rPr lang="en-US" sz="2400" baseline="0" dirty="0" smtClean="0"/>
                        <a:t> least one per content domain</a:t>
                      </a:r>
                      <a:endParaRPr lang="en-US" sz="2400" dirty="0" smtClean="0"/>
                    </a:p>
                    <a:p>
                      <a:endParaRPr lang="en-US" dirty="0"/>
                    </a:p>
                  </a:txBody>
                  <a:tcPr/>
                </a:tc>
              </a:tr>
            </a:tbl>
          </a:graphicData>
        </a:graphic>
      </p:graphicFrame>
    </p:spTree>
    <p:extLst>
      <p:ext uri="{BB962C8B-B14F-4D97-AF65-F5344CB8AC3E}">
        <p14:creationId xmlns:p14="http://schemas.microsoft.com/office/powerpoint/2010/main" val="348711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77" y="533401"/>
            <a:ext cx="873944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20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610100" y="2298700"/>
            <a:ext cx="3606800" cy="241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z="4000" dirty="0" smtClean="0">
                <a:ea typeface="ＭＳ Ｐゴシック" pitchFamily="34" charset="-128"/>
              </a:rPr>
              <a:t>Sample Questions: PARCC Assessment</a:t>
            </a:r>
            <a:endParaRPr lang="en-US" sz="4000" dirty="0" smtClean="0">
              <a:ea typeface="ＭＳ Ｐゴシック" pitchFamily="34" charset="-128"/>
            </a:endParaRPr>
          </a:p>
        </p:txBody>
      </p:sp>
      <p:sp>
        <p:nvSpPr>
          <p:cNvPr id="3" name="Subtitle 2"/>
          <p:cNvSpPr>
            <a:spLocks noGrp="1"/>
          </p:cNvSpPr>
          <p:nvPr>
            <p:ph type="body" sz="quarter" idx="13"/>
          </p:nvPr>
        </p:nvSpPr>
        <p:spPr>
          <a:xfrm>
            <a:off x="4733925" y="4711700"/>
            <a:ext cx="3309938" cy="969963"/>
          </a:xfrm>
        </p:spPr>
        <p:txBody>
          <a:bodyPr>
            <a:normAutofit/>
          </a:bodyPr>
          <a:lstStyle/>
          <a:p>
            <a:pPr>
              <a:buFont typeface="Arial" pitchFamily="34" charset="0"/>
              <a:buChar char="•"/>
              <a:defRPr/>
            </a:pPr>
            <a:endParaRPr lang="en-US" dirty="0" smtClean="0">
              <a:solidFill>
                <a:schemeClr val="tx1">
                  <a:lumMod val="65000"/>
                  <a:lumOff val="35000"/>
                </a:schemeClr>
              </a:solidFill>
              <a:ea typeface="+mn-ea"/>
            </a:endParaRPr>
          </a:p>
          <a:p>
            <a:pPr marL="0" indent="0" algn="r">
              <a:buFont typeface="Arial" pitchFamily="34" charset="0"/>
              <a:buNone/>
              <a:defRPr/>
            </a:pPr>
            <a:r>
              <a:rPr lang="en-US" dirty="0" smtClean="0">
                <a:solidFill>
                  <a:schemeClr val="tx1">
                    <a:lumMod val="65000"/>
                    <a:lumOff val="35000"/>
                  </a:schemeClr>
                </a:solidFill>
                <a:ea typeface="+mn-ea"/>
              </a:rPr>
              <a:t>August 2012</a:t>
            </a:r>
          </a:p>
        </p:txBody>
      </p:sp>
      <p:sp>
        <p:nvSpPr>
          <p:cNvPr id="13316"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6C0FD9E7-D677-4D6C-A03B-3E61576648C6}" type="slidenum">
              <a:rPr lang="en-US" smtClean="0">
                <a:solidFill>
                  <a:srgbClr val="000000"/>
                </a:solidFill>
                <a:latin typeface="Calibri" pitchFamily="34" charset="0"/>
              </a:rPr>
              <a:pPr eaLnBrk="1" hangingPunct="1">
                <a:lnSpc>
                  <a:spcPct val="90000"/>
                </a:lnSpc>
              </a:pPr>
              <a:t>24</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312710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xfrm>
            <a:off x="1219200" y="1752600"/>
            <a:ext cx="6629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8263" indent="0">
              <a:buFont typeface="Arial" charset="0"/>
              <a:buNone/>
            </a:pPr>
            <a:r>
              <a:rPr lang="en-US" sz="2800" smtClean="0">
                <a:ea typeface="ＭＳ Ｐゴシック" pitchFamily="34" charset="-128"/>
              </a:rPr>
              <a:t>PARCC is designed to </a:t>
            </a:r>
            <a:r>
              <a:rPr lang="en-US" sz="2800" i="1" smtClean="0">
                <a:ea typeface="ＭＳ Ｐゴシック" pitchFamily="34" charset="-128"/>
              </a:rPr>
              <a:t>reward quality instruction aligned to the Standards, </a:t>
            </a:r>
            <a:r>
              <a:rPr lang="en-US" sz="2800" smtClean="0">
                <a:ea typeface="ＭＳ Ｐゴシック" pitchFamily="34" charset="-128"/>
              </a:rPr>
              <a:t>so the assessment is worthy of preparation rather than a distraction from good work.</a:t>
            </a:r>
          </a:p>
          <a:p>
            <a:pPr marL="68263" indent="0" algn="ctr">
              <a:buFont typeface="Arial" charset="0"/>
              <a:buNone/>
            </a:pPr>
            <a:endParaRPr lang="en-US" sz="3600" smtClean="0">
              <a:ea typeface="ＭＳ Ｐゴシック" pitchFamily="34" charset="-128"/>
            </a:endParaRPr>
          </a:p>
        </p:txBody>
      </p:sp>
      <p:sp>
        <p:nvSpPr>
          <p:cNvPr id="1638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mtClean="0">
                <a:ea typeface="ＭＳ Ｐゴシック" pitchFamily="34" charset="-128"/>
              </a:rPr>
              <a:t>PARCC</a:t>
            </a:r>
            <a:r>
              <a:rPr lang="en-US" altLang="en-US" smtClean="0">
                <a:ea typeface="ＭＳ Ｐゴシック" pitchFamily="34" charset="-128"/>
              </a:rPr>
              <a:t>’</a:t>
            </a:r>
            <a:r>
              <a:rPr lang="en-US" smtClean="0">
                <a:ea typeface="ＭＳ Ｐゴシック" pitchFamily="34" charset="-128"/>
              </a:rPr>
              <a:t>s Fundamental Advance</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DE7798-ED67-4827-8540-E5191567CD6C}" type="slidenum">
              <a:rPr lang="en-US" smtClean="0">
                <a:solidFill>
                  <a:prstClr val="black"/>
                </a:solidFill>
                <a:latin typeface="Calibri" pitchFamily="34" charset="0"/>
              </a:rPr>
              <a:pPr eaLnBrk="1" hangingPunct="1"/>
              <a:t>25</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305966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25463" indent="-457200">
              <a:lnSpc>
                <a:spcPct val="110000"/>
              </a:lnSpc>
            </a:pPr>
            <a:r>
              <a:rPr lang="en-US" sz="2000" b="1" smtClean="0">
                <a:ea typeface="ＭＳ Ｐゴシック" pitchFamily="34" charset="-128"/>
              </a:rPr>
              <a:t>Texts Worth Reading</a:t>
            </a:r>
            <a:r>
              <a:rPr lang="en-US" sz="2000" smtClean="0">
                <a:ea typeface="ＭＳ Ｐゴシック" pitchFamily="34" charset="-128"/>
              </a:rPr>
              <a:t>: The assessments will use authentic texts worthy of study instead of artificially produced or commissioned passages</a:t>
            </a:r>
            <a:r>
              <a:rPr lang="en-US" altLang="ja-JP" sz="2000" smtClean="0">
                <a:ea typeface="ＭＳ Ｐゴシック" pitchFamily="34" charset="-128"/>
              </a:rPr>
              <a:t>. </a:t>
            </a:r>
          </a:p>
          <a:p>
            <a:pPr marL="525463" indent="-457200">
              <a:lnSpc>
                <a:spcPct val="110000"/>
              </a:lnSpc>
            </a:pPr>
            <a:r>
              <a:rPr lang="en-US" sz="2000" b="1" smtClean="0">
                <a:ea typeface="ＭＳ Ｐゴシック" pitchFamily="34" charset="-128"/>
              </a:rPr>
              <a:t>Questions Worth Answering</a:t>
            </a:r>
            <a:r>
              <a:rPr lang="en-US" sz="2000" smtClean="0">
                <a:ea typeface="ＭＳ Ｐゴシック" pitchFamily="34" charset="-128"/>
              </a:rPr>
              <a:t>: Sequences of questions that draw students into deeper encounters with texts will be the norm (as in an excellent classroom), rather than sets of random questions of varying quality.</a:t>
            </a:r>
            <a:endParaRPr lang="en-US" smtClean="0">
              <a:ea typeface="ＭＳ Ｐゴシック" pitchFamily="34" charset="-128"/>
            </a:endParaRPr>
          </a:p>
          <a:p>
            <a:pPr marL="525463" indent="-457200">
              <a:lnSpc>
                <a:spcPct val="110000"/>
              </a:lnSpc>
            </a:pPr>
            <a:r>
              <a:rPr lang="en-US" sz="2000" b="1" smtClean="0">
                <a:solidFill>
                  <a:srgbClr val="000000"/>
                </a:solidFill>
                <a:ea typeface="ＭＳ Ｐゴシック" pitchFamily="34" charset="-128"/>
              </a:rPr>
              <a:t>Better Standards Demand Better Questions:</a:t>
            </a:r>
            <a:r>
              <a:rPr lang="en-US" sz="2000" smtClean="0">
                <a:ea typeface="ＭＳ Ｐゴシック" pitchFamily="34" charset="-128"/>
              </a:rPr>
              <a:t> Instead of reusing existing items, PARCC will develop custom items to the Standards.</a:t>
            </a:r>
          </a:p>
          <a:p>
            <a:pPr marL="525463" indent="-457200">
              <a:lnSpc>
                <a:spcPct val="110000"/>
              </a:lnSpc>
            </a:pPr>
            <a:r>
              <a:rPr lang="en-US" sz="2000" b="1" smtClean="0">
                <a:ea typeface="ＭＳ Ｐゴシック" pitchFamily="34" charset="-128"/>
              </a:rPr>
              <a:t>Fidelity to the Standards (now in Teacher</a:t>
            </a:r>
            <a:r>
              <a:rPr lang="en-US" altLang="ja-JP" sz="2000" b="1" smtClean="0">
                <a:ea typeface="ＭＳ Ｐゴシック" pitchFamily="34" charset="-128"/>
              </a:rPr>
              <a:t>s’ hands)</a:t>
            </a:r>
            <a:r>
              <a:rPr lang="en-US" altLang="ja-JP" sz="2000" smtClean="0">
                <a:ea typeface="ＭＳ Ｐゴシック" pitchFamily="34" charset="-128"/>
              </a:rPr>
              <a:t>: PARCC evidences are rooted in the language of the Standards so that expectations remain the same in both instructional and assessment settings.</a:t>
            </a:r>
          </a:p>
          <a:p>
            <a:pPr marL="525463" indent="-457200">
              <a:lnSpc>
                <a:spcPct val="110000"/>
              </a:lnSpc>
              <a:buFont typeface="Arial" charset="0"/>
              <a:buNone/>
            </a:pPr>
            <a:endParaRPr lang="en-US" sz="2000" smtClean="0">
              <a:ea typeface="ＭＳ Ｐゴシック" pitchFamily="34" charset="-128"/>
            </a:endParaRPr>
          </a:p>
        </p:txBody>
      </p:sp>
      <p:sp>
        <p:nvSpPr>
          <p:cNvPr id="1741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mtClean="0">
                <a:ea typeface="ＭＳ Ｐゴシック" pitchFamily="34" charset="-128"/>
              </a:rPr>
              <a:t>PARCC</a:t>
            </a:r>
            <a:r>
              <a:rPr lang="en-US" altLang="en-US" smtClean="0">
                <a:ea typeface="ＭＳ Ｐゴシック" pitchFamily="34" charset="-128"/>
              </a:rPr>
              <a:t>’</a:t>
            </a:r>
            <a:r>
              <a:rPr lang="en-US" smtClean="0">
                <a:ea typeface="ＭＳ Ｐゴシック" pitchFamily="34" charset="-128"/>
              </a:rPr>
              <a:t>s Core Commitments to ELA/Literacy Assessment Quality </a:t>
            </a:r>
          </a:p>
        </p:txBody>
      </p:sp>
      <p:sp>
        <p:nvSpPr>
          <p:cNvPr id="174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F9B2DF2-BDF1-42B2-B3FA-47995CB3B720}" type="slidenum">
              <a:rPr lang="en-US" smtClean="0">
                <a:solidFill>
                  <a:prstClr val="black"/>
                </a:solidFill>
                <a:latin typeface="Calibri" pitchFamily="34" charset="0"/>
              </a:rPr>
              <a:pPr eaLnBrk="1" hangingPunct="1"/>
              <a:t>26</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984794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normAutofit/>
          </a:bodyPr>
          <a:lstStyle/>
          <a:p>
            <a:pPr marL="525780" indent="-457200">
              <a:lnSpc>
                <a:spcPct val="110000"/>
              </a:lnSpc>
              <a:buFont typeface="+mj-lt"/>
              <a:buAutoNum type="arabicPeriod"/>
              <a:defRPr/>
            </a:pPr>
            <a:r>
              <a:rPr lang="en-US" b="1" dirty="0">
                <a:ea typeface="+mn-ea"/>
                <a:cs typeface="Century Gothic"/>
              </a:rPr>
              <a:t>Complexity: </a:t>
            </a:r>
            <a:r>
              <a:rPr lang="en-US" dirty="0">
                <a:ea typeface="+mn-ea"/>
                <a:cs typeface="Century Gothic"/>
              </a:rPr>
              <a:t>Regular practice with complex text and its academic </a:t>
            </a:r>
            <a:r>
              <a:rPr lang="en-US" dirty="0" smtClean="0">
                <a:ea typeface="+mn-ea"/>
                <a:cs typeface="Century Gothic"/>
              </a:rPr>
              <a:t>language.</a:t>
            </a:r>
            <a:endParaRPr lang="en-US" dirty="0">
              <a:ea typeface="+mn-ea"/>
              <a:cs typeface="Century Gothic"/>
            </a:endParaRPr>
          </a:p>
          <a:p>
            <a:pPr marL="525780" indent="-457200">
              <a:lnSpc>
                <a:spcPct val="110000"/>
              </a:lnSpc>
              <a:buFont typeface="+mj-lt"/>
              <a:buAutoNum type="arabicPeriod"/>
              <a:defRPr/>
            </a:pPr>
            <a:r>
              <a:rPr lang="en-US" b="1" dirty="0" smtClean="0">
                <a:ea typeface="+mn-ea"/>
                <a:cs typeface="Century Gothic"/>
              </a:rPr>
              <a:t>Evidence: </a:t>
            </a:r>
            <a:r>
              <a:rPr lang="en-US" dirty="0" smtClean="0">
                <a:ea typeface="+mn-ea"/>
                <a:cs typeface="Century Gothic"/>
              </a:rPr>
              <a:t>Reading and writing grounded in evidence</a:t>
            </a:r>
            <a:r>
              <a:rPr lang="en-US" i="1" dirty="0" smtClean="0">
                <a:ea typeface="+mn-ea"/>
                <a:cs typeface="Century Gothic"/>
              </a:rPr>
              <a:t> </a:t>
            </a:r>
            <a:r>
              <a:rPr lang="en-US" dirty="0" smtClean="0">
                <a:ea typeface="+mn-ea"/>
                <a:cs typeface="Century Gothic"/>
              </a:rPr>
              <a:t>from text, literary and informational. </a:t>
            </a:r>
          </a:p>
          <a:p>
            <a:pPr marL="525780" indent="-457200">
              <a:lnSpc>
                <a:spcPct val="110000"/>
              </a:lnSpc>
              <a:buFont typeface="+mj-lt"/>
              <a:buAutoNum type="arabicPeriod"/>
              <a:defRPr/>
            </a:pPr>
            <a:r>
              <a:rPr lang="en-US" b="1" dirty="0">
                <a:ea typeface="+mn-ea"/>
                <a:cs typeface="Century Gothic"/>
              </a:rPr>
              <a:t>Knowledge: </a:t>
            </a:r>
            <a:r>
              <a:rPr lang="en-US" dirty="0">
                <a:ea typeface="+mn-ea"/>
                <a:cs typeface="Century Gothic"/>
              </a:rPr>
              <a:t>Building knowledge through content rich </a:t>
            </a:r>
            <a:r>
              <a:rPr lang="en-US" dirty="0" smtClean="0">
                <a:ea typeface="+mn-ea"/>
                <a:cs typeface="Century Gothic"/>
              </a:rPr>
              <a:t>nonfiction. </a:t>
            </a:r>
            <a:endParaRPr lang="en-US" dirty="0">
              <a:ea typeface="+mn-ea"/>
              <a:cs typeface="Century Gothic"/>
            </a:endParaRPr>
          </a:p>
          <a:p>
            <a:pPr marL="68580" indent="0">
              <a:lnSpc>
                <a:spcPct val="110000"/>
              </a:lnSpc>
              <a:buFont typeface="Arial" pitchFamily="34" charset="0"/>
              <a:buNone/>
              <a:defRPr/>
            </a:pPr>
            <a:endParaRPr lang="en-US" dirty="0" smtClean="0">
              <a:ea typeface="+mn-ea"/>
              <a:cs typeface="Century Gothic"/>
            </a:endParaRPr>
          </a:p>
        </p:txBody>
      </p:sp>
      <p:sp>
        <p:nvSpPr>
          <p:cNvPr id="115714" name="Rectangle 2"/>
          <p:cNvSpPr>
            <a:spLocks noGrp="1" noChangeArrowheads="1"/>
          </p:cNvSpPr>
          <p:nvPr>
            <p:ph type="title"/>
          </p:nvPr>
        </p:nvSpPr>
        <p:spPr/>
        <p:txBody>
          <a:bodyPr>
            <a:noAutofit/>
          </a:bodyPr>
          <a:lstStyle/>
          <a:p>
            <a:pPr>
              <a:defRPr/>
            </a:pPr>
            <a:r>
              <a:rPr lang="en-US" dirty="0" smtClean="0">
                <a:latin typeface="+mn-lt"/>
                <a:ea typeface="+mj-ea"/>
                <a:cs typeface="Century Gothic"/>
              </a:rPr>
              <a:t>What Are the Shifts at the Heart of PARCC Design (and the Standards)?</a:t>
            </a:r>
            <a:endParaRPr lang="en-US" dirty="0">
              <a:latin typeface="+mn-lt"/>
              <a:ea typeface="+mj-ea"/>
              <a:cs typeface="Century Gothic"/>
            </a:endParaRP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F63220-75EF-4D90-8381-3EA520FB35E4}" type="slidenum">
              <a:rPr lang="en-US" smtClean="0">
                <a:solidFill>
                  <a:prstClr val="black"/>
                </a:solidFill>
                <a:latin typeface="Calibri" pitchFamily="34" charset="0"/>
              </a:rPr>
              <a:pPr eaLnBrk="1" hangingPunct="1"/>
              <a:t>27</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457047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mtClean="0">
                <a:ea typeface="ＭＳ Ｐゴシック" pitchFamily="34" charset="-128"/>
              </a:rPr>
              <a:t>The CCSS Shifts Build Toward College and Career Readiness for All Students</a:t>
            </a:r>
          </a:p>
        </p:txBody>
      </p:sp>
      <p:pic>
        <p:nvPicPr>
          <p:cNvPr id="2048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2438400"/>
            <a:ext cx="8086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390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charset="0"/>
              <a:buNone/>
            </a:pPr>
            <a:r>
              <a:rPr lang="en-US" sz="2800" i="1" smtClean="0">
                <a:ea typeface="ＭＳ Ｐゴシック" pitchFamily="34" charset="-128"/>
              </a:rPr>
              <a:t>SO. . .</a:t>
            </a:r>
          </a:p>
          <a:p>
            <a:pPr marL="0" indent="0">
              <a:lnSpc>
                <a:spcPct val="110000"/>
              </a:lnSpc>
              <a:buFont typeface="Arial" charset="0"/>
              <a:buNone/>
            </a:pPr>
            <a:r>
              <a:rPr lang="en-US" sz="2800" smtClean="0">
                <a:ea typeface="ＭＳ Ｐゴシック" pitchFamily="34" charset="-128"/>
              </a:rPr>
              <a:t>Two standards are always in play—whether they be reading or writing items, selected-response or constructed-response items on any one of the four components of PARCC. They are:</a:t>
            </a:r>
          </a:p>
          <a:p>
            <a:pPr lvl="1">
              <a:lnSpc>
                <a:spcPct val="110000"/>
              </a:lnSpc>
            </a:pPr>
            <a:r>
              <a:rPr lang="en-US" sz="2800" smtClean="0">
                <a:ea typeface="ＭＳ Ｐゴシック" pitchFamily="34" charset="-128"/>
              </a:rPr>
              <a:t> Reading Standard One (Use of Evidence) </a:t>
            </a:r>
          </a:p>
          <a:p>
            <a:pPr lvl="1">
              <a:lnSpc>
                <a:spcPct val="110000"/>
              </a:lnSpc>
            </a:pPr>
            <a:r>
              <a:rPr lang="en-US" sz="2800" smtClean="0">
                <a:ea typeface="ＭＳ Ｐゴシック" pitchFamily="34" charset="-128"/>
              </a:rPr>
              <a:t> Reading Standard Ten (Complex Texts)</a:t>
            </a: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Students’ Command of Evidence with Complex Texts is at the Core of Every Part of the Assessment!</a:t>
            </a:r>
            <a:endParaRPr lang="en-US" dirty="0">
              <a:latin typeface="+mn-lt"/>
              <a:ea typeface="+mj-ea"/>
              <a:cs typeface="Century Gothic"/>
            </a:endParaRP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D383498-E3B2-421A-874F-EE06EFE61FF2}" type="slidenum">
              <a:rPr lang="en-US" smtClean="0">
                <a:solidFill>
                  <a:prstClr val="black"/>
                </a:solidFill>
                <a:latin typeface="Calibri" pitchFamily="34" charset="0"/>
              </a:rPr>
              <a:pPr eaLnBrk="1" hangingPunct="1"/>
              <a:t>29</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2241995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7" y="457200"/>
            <a:ext cx="895690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145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vert="horz" wrap="square" lIns="91440" tIns="45720" rIns="91440" bIns="45720" numCol="1" anchor="t" anchorCtr="0" compatLnSpc="1">
            <a:prstTxWarp prst="textNoShape">
              <a:avLst/>
            </a:prstTxWarp>
            <a:normAutofit/>
          </a:bodyPr>
          <a:lstStyle/>
          <a:p>
            <a:pPr marL="0" indent="0">
              <a:lnSpc>
                <a:spcPct val="70000"/>
              </a:lnSpc>
              <a:buFont typeface="Arial" pitchFamily="34" charset="0"/>
              <a:buNone/>
              <a:defRPr/>
            </a:pPr>
            <a:endParaRPr lang="en-US" sz="1000" dirty="0" smtClean="0">
              <a:ea typeface="ＭＳ Ｐゴシック" pitchFamily="34" charset="-128"/>
            </a:endParaRPr>
          </a:p>
          <a:p>
            <a:pPr>
              <a:buFont typeface="Arial" pitchFamily="34" charset="0"/>
              <a:buChar char="•"/>
              <a:defRPr/>
            </a:pPr>
            <a:r>
              <a:rPr lang="en-US" sz="2000" b="1" dirty="0" smtClean="0">
                <a:ea typeface="ＭＳ Ｐゴシック" pitchFamily="34" charset="-128"/>
              </a:rPr>
              <a:t>Evidence-Based Selected Response (EBSR)—</a:t>
            </a:r>
            <a:r>
              <a:rPr lang="en-US" sz="2000" dirty="0" smtClean="0">
                <a:ea typeface="ＭＳ Ｐゴシック" pitchFamily="34" charset="-128"/>
              </a:rPr>
              <a:t>Combines a traditional selected-response question with a second selected-response question that asks students to show evidence from the text that supports the answer they provided to the first question. Underscores the importance of Reading Anchor Standard 1 for implementation of the CCSS.</a:t>
            </a:r>
          </a:p>
          <a:p>
            <a:pPr>
              <a:buFont typeface="Arial" pitchFamily="34" charset="0"/>
              <a:buChar char="•"/>
              <a:defRPr/>
            </a:pPr>
            <a:r>
              <a:rPr lang="en-US" sz="2000" b="1" dirty="0" smtClean="0">
                <a:ea typeface="ＭＳ Ｐゴシック" pitchFamily="34" charset="-128"/>
              </a:rPr>
              <a:t>Technology-Enhanced Constructed Response (TECR)—</a:t>
            </a:r>
            <a:r>
              <a:rPr lang="en-US" sz="2000" dirty="0" smtClean="0">
                <a:ea typeface="ＭＳ Ｐゴシック" pitchFamily="34" charset="-128"/>
              </a:rPr>
              <a:t>Uses technology to capture student comprehension of texts in authentic ways that have been difficult to score by machine for large scale assessments (e.g., drag and drop, cut and paste, shade text, move items to show relationships). </a:t>
            </a:r>
          </a:p>
          <a:p>
            <a:pPr>
              <a:buFont typeface="Arial" pitchFamily="34" charset="0"/>
              <a:buChar char="•"/>
              <a:defRPr/>
            </a:pPr>
            <a:r>
              <a:rPr lang="en-US" sz="2000" b="1" dirty="0" smtClean="0">
                <a:ea typeface="ＭＳ Ｐゴシック" pitchFamily="34" charset="-128"/>
              </a:rPr>
              <a:t>Range of Prose Constructed Responses (PCR)—</a:t>
            </a:r>
            <a:r>
              <a:rPr lang="en-US" sz="2000" dirty="0" smtClean="0">
                <a:ea typeface="ＭＳ Ｐゴシック" pitchFamily="34" charset="-128"/>
              </a:rPr>
              <a:t>Elicits evidence that students have understood a text or texts they have read and can communicate that understanding well both in terms of written expression and knowledge of language and conventions. There are four of these items of varying types on each annual performance-based assessment.</a:t>
            </a:r>
          </a:p>
        </p:txBody>
      </p:sp>
      <p:sp>
        <p:nvSpPr>
          <p:cNvPr id="2765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mtClean="0">
                <a:ea typeface="ＭＳ Ｐゴシック" pitchFamily="34" charset="-128"/>
              </a:rPr>
              <a:t>Three Innovative Item Types That Showcase Students</a:t>
            </a:r>
            <a:r>
              <a:rPr lang="ja-JP" altLang="en-US" smtClean="0">
                <a:ea typeface="ＭＳ Ｐゴシック" pitchFamily="34" charset="-128"/>
              </a:rPr>
              <a:t>’</a:t>
            </a:r>
            <a:r>
              <a:rPr lang="en-US" altLang="ja-JP" smtClean="0">
                <a:ea typeface="ＭＳ Ｐゴシック" pitchFamily="34" charset="-128"/>
              </a:rPr>
              <a:t> Command of Evidence with Complex Texts</a:t>
            </a:r>
            <a:endParaRPr lang="en-US" smtClean="0">
              <a:ea typeface="ＭＳ Ｐゴシック" pitchFamily="34" charset="-128"/>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DF12CE-77B9-4BA5-B4F4-213FEE1173C8}" type="slidenum">
              <a:rPr lang="en-US" smtClean="0">
                <a:solidFill>
                  <a:prstClr val="black"/>
                </a:solidFill>
                <a:latin typeface="Calibri" pitchFamily="34" charset="0"/>
              </a:rPr>
              <a:pPr eaLnBrk="1" hangingPunct="1"/>
              <a:t>30</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1908115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spcBef>
                <a:spcPct val="0"/>
              </a:spcBef>
              <a:spcAft>
                <a:spcPts val="1000"/>
              </a:spcAft>
              <a:buFont typeface="Arial" charset="0"/>
              <a:buNone/>
            </a:pPr>
            <a:r>
              <a:rPr lang="en-US" smtClean="0">
                <a:ea typeface="ＭＳ Ｐゴシック" pitchFamily="34" charset="-128"/>
              </a:rPr>
              <a:t> </a:t>
            </a:r>
          </a:p>
          <a:p>
            <a:pPr marL="0" indent="0">
              <a:lnSpc>
                <a:spcPct val="115000"/>
              </a:lnSpc>
              <a:spcBef>
                <a:spcPct val="0"/>
              </a:spcBef>
              <a:spcAft>
                <a:spcPts val="1000"/>
              </a:spcAft>
              <a:buFont typeface="Arial" charset="0"/>
              <a:buNone/>
            </a:pPr>
            <a:endParaRPr lang="en-US" smtClean="0">
              <a:ea typeface="MS Mincho" pitchFamily="49" charset="-128"/>
            </a:endParaRPr>
          </a:p>
        </p:txBody>
      </p:sp>
      <p:sp>
        <p:nvSpPr>
          <p:cNvPr id="2" name="Title 1"/>
          <p:cNvSpPr>
            <a:spLocks noGrp="1"/>
          </p:cNvSpPr>
          <p:nvPr>
            <p:ph type="title"/>
          </p:nvPr>
        </p:nvSpPr>
        <p:spPr/>
        <p:txBody>
          <a:bodyPr>
            <a:normAutofit/>
          </a:bodyPr>
          <a:lstStyle/>
          <a:p>
            <a:pPr>
              <a:defRPr/>
            </a:pPr>
            <a:r>
              <a:rPr lang="en-US" dirty="0" smtClean="0">
                <a:latin typeface="+mn-lt"/>
                <a:ea typeface="+mj-ea"/>
                <a:cs typeface="Century Gothic"/>
              </a:rPr>
              <a:t>PARCC Summative Assessment</a:t>
            </a:r>
            <a:br>
              <a:rPr lang="en-US" dirty="0" smtClean="0">
                <a:latin typeface="+mn-lt"/>
                <a:ea typeface="+mj-ea"/>
                <a:cs typeface="Century Gothic"/>
              </a:rPr>
            </a:br>
            <a:r>
              <a:rPr lang="en-US" dirty="0" smtClean="0">
                <a:latin typeface="+mn-lt"/>
                <a:ea typeface="+mj-ea"/>
                <a:cs typeface="Century Gothic"/>
              </a:rPr>
              <a:t> with EBSR, TECR, and PCR Items</a:t>
            </a:r>
            <a:endParaRPr lang="en-US" dirty="0">
              <a:latin typeface="+mn-lt"/>
              <a:ea typeface="+mj-ea"/>
              <a:cs typeface="Century Gothic"/>
            </a:endParaRP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1A1F2D8-1750-4B99-90FD-B3ADF2C31CCB}" type="slidenum">
              <a:rPr lang="en-US" smtClean="0">
                <a:solidFill>
                  <a:prstClr val="black"/>
                </a:solidFill>
                <a:latin typeface="Calibri" pitchFamily="34" charset="0"/>
              </a:rPr>
              <a:pPr eaLnBrk="1" hangingPunct="1"/>
              <a:t>31</a:t>
            </a:fld>
            <a:endParaRPr lang="en-US" smtClean="0">
              <a:solidFill>
                <a:prstClr val="black"/>
              </a:solidFill>
              <a:latin typeface="Calibri" pitchFamily="34" charset="0"/>
            </a:endParaRPr>
          </a:p>
        </p:txBody>
      </p:sp>
      <p:pic>
        <p:nvPicPr>
          <p:cNvPr id="28677" name="Picture 6" descr="C:\Users\bhain\AppData\Local\Microsoft\Windows\Temporary Internet Files\Content.IE5\MLFGY16G\Sni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85925"/>
            <a:ext cx="7772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659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charset="0"/>
              <a:buNone/>
            </a:pPr>
            <a:r>
              <a:rPr lang="en-US" smtClean="0">
                <a:ea typeface="ＭＳ Ｐゴシック" pitchFamily="34" charset="-128"/>
              </a:rPr>
              <a:t>On the following pages there is one Evidence-Based Selected-Response Item, one Technology Enhanced Constructed-Response Item, and one Prose Constructed Response Item that challenge students</a:t>
            </a:r>
            <a:r>
              <a:rPr lang="ja-JP" altLang="en-US" smtClean="0">
                <a:ea typeface="ＭＳ Ｐゴシック" pitchFamily="34" charset="-128"/>
              </a:rPr>
              <a:t>’</a:t>
            </a:r>
            <a:r>
              <a:rPr lang="en-US" altLang="ja-JP" smtClean="0">
                <a:ea typeface="ＭＳ Ｐゴシック" pitchFamily="34" charset="-128"/>
              </a:rPr>
              <a:t> command of evidence with complex texts.</a:t>
            </a:r>
            <a:endParaRPr lang="en-US" smtClean="0">
              <a:ea typeface="ＭＳ Ｐゴシック" pitchFamily="34" charset="-128"/>
            </a:endParaRPr>
          </a:p>
        </p:txBody>
      </p:sp>
      <p:sp>
        <p:nvSpPr>
          <p:cNvPr id="2" name="Title 1"/>
          <p:cNvSpPr>
            <a:spLocks noGrp="1"/>
          </p:cNvSpPr>
          <p:nvPr>
            <p:ph type="title"/>
          </p:nvPr>
        </p:nvSpPr>
        <p:spPr/>
        <p:txBody>
          <a:bodyPr>
            <a:normAutofit/>
          </a:bodyPr>
          <a:lstStyle/>
          <a:p>
            <a:pPr>
              <a:defRPr/>
            </a:pPr>
            <a:r>
              <a:rPr lang="en-US" dirty="0" smtClean="0">
                <a:latin typeface="+mn-lt"/>
                <a:ea typeface="+mj-ea"/>
                <a:cs typeface="Century Gothic"/>
              </a:rPr>
              <a:t>Questions Worth Answering?</a:t>
            </a:r>
            <a:endParaRPr lang="en-US" dirty="0">
              <a:latin typeface="+mn-lt"/>
              <a:ea typeface="+mj-ea"/>
              <a:cs typeface="Century Gothic"/>
            </a:endParaRPr>
          </a:p>
        </p:txBody>
      </p:sp>
      <p:sp>
        <p:nvSpPr>
          <p:cNvPr id="532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2ACE665-0104-4421-9460-3BE3A9E2B7E4}" type="slidenum">
              <a:rPr lang="en-US" smtClean="0">
                <a:solidFill>
                  <a:prstClr val="black"/>
                </a:solidFill>
                <a:latin typeface="Calibri" pitchFamily="34" charset="0"/>
              </a:rPr>
              <a:pPr eaLnBrk="1" hangingPunct="1"/>
              <a:t>32</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4133833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smtClean="0">
                <a:ea typeface="ＭＳ Ｐゴシック" pitchFamily="34" charset="-128"/>
              </a:rPr>
              <a:t>In the passage, the author developed a strong character named Miyax. Think about Miyax and the details the author used to create that character. The passage ends with Miyax waiting for the black wolf to look at her.</a:t>
            </a:r>
            <a:r>
              <a:rPr lang="en-US" altLang="ja-JP" smtClean="0">
                <a:ea typeface="ＭＳ Ｐゴシック" pitchFamily="34" charset="-128"/>
              </a:rPr>
              <a:t> </a:t>
            </a:r>
          </a:p>
          <a:p>
            <a:pPr marL="0" indent="0">
              <a:buFont typeface="Arial" charset="0"/>
              <a:buNone/>
            </a:pPr>
            <a:endParaRPr lang="en-US" sz="800" smtClean="0">
              <a:ea typeface="ＭＳ Ｐゴシック" pitchFamily="34" charset="-128"/>
            </a:endParaRPr>
          </a:p>
          <a:p>
            <a:pPr marL="0" indent="0">
              <a:buFont typeface="Arial" charset="0"/>
              <a:buNone/>
            </a:pPr>
            <a:r>
              <a:rPr lang="en-US" smtClean="0">
                <a:ea typeface="ＭＳ Ｐゴシック" pitchFamily="34" charset="-128"/>
              </a:rPr>
              <a:t>Write an original story to continue where the passage ended.  In your story, be sure to use what you have learned about the character Miyax as you tell what happens to her next.</a:t>
            </a: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Prose Constructed-Response Item</a:t>
            </a:r>
            <a:endParaRPr lang="en-US" dirty="0">
              <a:latin typeface="+mn-lt"/>
              <a:ea typeface="+mj-ea"/>
              <a:cs typeface="Century Gothic"/>
            </a:endParaRPr>
          </a:p>
        </p:txBody>
      </p:sp>
      <p:sp>
        <p:nvSpPr>
          <p:cNvPr id="54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E105A78-39A0-4AF9-BF5C-4B59D01689DC}" type="slidenum">
              <a:rPr lang="en-US" smtClean="0">
                <a:solidFill>
                  <a:prstClr val="black"/>
                </a:solidFill>
                <a:latin typeface="Calibri" pitchFamily="34" charset="0"/>
              </a:rPr>
              <a:pPr eaLnBrk="1" hangingPunct="1"/>
              <a:t>33</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160343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buFont typeface="Arial" charset="0"/>
              <a:buNone/>
              <a:defRPr/>
            </a:pPr>
            <a:r>
              <a:rPr lang="en-US" sz="1900" dirty="0" smtClean="0">
                <a:ea typeface="ＭＳ Ｐゴシック" pitchFamily="34" charset="-128"/>
              </a:rPr>
              <a:t>Part A</a:t>
            </a:r>
          </a:p>
          <a:p>
            <a:pPr marL="0" indent="0">
              <a:lnSpc>
                <a:spcPct val="90000"/>
              </a:lnSpc>
              <a:buFont typeface="Arial" charset="0"/>
              <a:buNone/>
              <a:defRPr/>
            </a:pPr>
            <a:r>
              <a:rPr lang="en-US" sz="1900" dirty="0" smtClean="0">
                <a:ea typeface="ＭＳ Ｐゴシック" pitchFamily="34" charset="-128"/>
              </a:rPr>
              <a:t>What does the word </a:t>
            </a:r>
            <a:r>
              <a:rPr lang="ja-JP" altLang="en-US" sz="1900" dirty="0" smtClean="0">
                <a:ea typeface="ＭＳ Ｐゴシック" pitchFamily="34" charset="-128"/>
              </a:rPr>
              <a:t>“</a:t>
            </a:r>
            <a:r>
              <a:rPr lang="en-US" altLang="ja-JP" sz="1900" dirty="0" smtClean="0">
                <a:ea typeface="ＭＳ Ｐゴシック" pitchFamily="34" charset="-128"/>
              </a:rPr>
              <a:t>regal</a:t>
            </a:r>
            <a:r>
              <a:rPr lang="ja-JP" altLang="en-US" sz="1900" dirty="0" smtClean="0">
                <a:ea typeface="ＭＳ Ｐゴシック" pitchFamily="34" charset="-128"/>
              </a:rPr>
              <a:t>”</a:t>
            </a:r>
            <a:r>
              <a:rPr lang="en-US" altLang="ja-JP" sz="1900" dirty="0" smtClean="0">
                <a:ea typeface="ＭＳ Ｐゴシック" pitchFamily="34" charset="-128"/>
              </a:rPr>
              <a:t> mean as it is used in the passage?</a:t>
            </a:r>
          </a:p>
          <a:p>
            <a:pPr marL="457200" indent="-457200">
              <a:lnSpc>
                <a:spcPct val="90000"/>
              </a:lnSpc>
              <a:buFont typeface="+mj-lt"/>
              <a:buAutoNum type="alphaLcPeriod"/>
              <a:defRPr/>
            </a:pPr>
            <a:r>
              <a:rPr lang="en-US" sz="1900" dirty="0" smtClean="0">
                <a:ea typeface="ＭＳ Ｐゴシック" pitchFamily="34" charset="-128"/>
              </a:rPr>
              <a:t>generous</a:t>
            </a:r>
          </a:p>
          <a:p>
            <a:pPr marL="457200" indent="-457200">
              <a:lnSpc>
                <a:spcPct val="90000"/>
              </a:lnSpc>
              <a:buFont typeface="+mj-lt"/>
              <a:buAutoNum type="alphaLcPeriod"/>
              <a:defRPr/>
            </a:pPr>
            <a:r>
              <a:rPr lang="en-US" sz="1900" dirty="0" smtClean="0">
                <a:ea typeface="ＭＳ Ｐゴシック" pitchFamily="34" charset="-128"/>
              </a:rPr>
              <a:t>threatening</a:t>
            </a:r>
          </a:p>
          <a:p>
            <a:pPr marL="457200" indent="-457200">
              <a:lnSpc>
                <a:spcPct val="90000"/>
              </a:lnSpc>
              <a:buFont typeface="+mj-lt"/>
              <a:buAutoNum type="alphaLcPeriod"/>
              <a:defRPr/>
            </a:pPr>
            <a:r>
              <a:rPr lang="en-US" sz="1900" dirty="0" smtClean="0">
                <a:ea typeface="ＭＳ Ｐゴシック" pitchFamily="34" charset="-128"/>
              </a:rPr>
              <a:t>kingly*</a:t>
            </a:r>
          </a:p>
          <a:p>
            <a:pPr marL="457200" indent="-457200">
              <a:lnSpc>
                <a:spcPct val="90000"/>
              </a:lnSpc>
              <a:buFont typeface="+mj-lt"/>
              <a:buAutoNum type="alphaLcPeriod"/>
              <a:defRPr/>
            </a:pPr>
            <a:r>
              <a:rPr lang="en-US" sz="1900" dirty="0" smtClean="0">
                <a:ea typeface="ＭＳ Ｐゴシック" pitchFamily="34" charset="-128"/>
              </a:rPr>
              <a:t>uninterested</a:t>
            </a:r>
          </a:p>
          <a:p>
            <a:pPr marL="0" indent="0">
              <a:lnSpc>
                <a:spcPct val="90000"/>
              </a:lnSpc>
              <a:buFont typeface="Arial" charset="0"/>
              <a:buNone/>
              <a:defRPr/>
            </a:pPr>
            <a:endParaRPr lang="en-US" sz="1900" dirty="0" smtClean="0">
              <a:ea typeface="ＭＳ Ｐゴシック" pitchFamily="34" charset="-128"/>
            </a:endParaRPr>
          </a:p>
          <a:p>
            <a:pPr marL="0" indent="0">
              <a:lnSpc>
                <a:spcPct val="90000"/>
              </a:lnSpc>
              <a:buFont typeface="Arial" charset="0"/>
              <a:buNone/>
              <a:defRPr/>
            </a:pPr>
            <a:r>
              <a:rPr lang="en-US" sz="1900" dirty="0" smtClean="0">
                <a:ea typeface="ＭＳ Ｐゴシック" pitchFamily="34" charset="-128"/>
              </a:rPr>
              <a:t>Part B</a:t>
            </a:r>
          </a:p>
          <a:p>
            <a:pPr marL="0" indent="0">
              <a:lnSpc>
                <a:spcPct val="90000"/>
              </a:lnSpc>
              <a:buFont typeface="Arial" charset="0"/>
              <a:buNone/>
              <a:defRPr/>
            </a:pPr>
            <a:r>
              <a:rPr lang="en-US" sz="1900" dirty="0" smtClean="0">
                <a:ea typeface="ＭＳ Ｐゴシック" pitchFamily="34" charset="-128"/>
              </a:rPr>
              <a:t>Which of the phrases from the passage best helps the reader understand the meaning of </a:t>
            </a:r>
            <a:r>
              <a:rPr lang="ja-JP" altLang="en-US" sz="1900" dirty="0" smtClean="0">
                <a:ea typeface="ＭＳ Ｐゴシック" pitchFamily="34" charset="-128"/>
              </a:rPr>
              <a:t>“</a:t>
            </a:r>
            <a:r>
              <a:rPr lang="en-US" altLang="ja-JP" sz="1900" dirty="0" smtClean="0">
                <a:ea typeface="ＭＳ Ｐゴシック" pitchFamily="34" charset="-128"/>
              </a:rPr>
              <a:t>regal?</a:t>
            </a:r>
            <a:r>
              <a:rPr lang="ja-JP" altLang="en-US" sz="1900" dirty="0" smtClean="0">
                <a:ea typeface="ＭＳ Ｐゴシック" pitchFamily="34" charset="-128"/>
              </a:rPr>
              <a:t>”</a:t>
            </a:r>
            <a:endParaRPr lang="en-US" altLang="ja-JP" sz="1900" dirty="0" smtClean="0">
              <a:ea typeface="ＭＳ Ｐゴシック" pitchFamily="34" charset="-128"/>
            </a:endParaRPr>
          </a:p>
          <a:p>
            <a:pPr marL="457200" indent="-457200">
              <a:lnSpc>
                <a:spcPct val="90000"/>
              </a:lnSpc>
              <a:buFont typeface="+mj-lt"/>
              <a:buAutoNum type="alphaLcPeriod"/>
              <a:defRPr/>
            </a:pPr>
            <a:r>
              <a:rPr lang="ja-JP" altLang="en-US" sz="1900" dirty="0" smtClean="0">
                <a:ea typeface="ＭＳ Ｐゴシック" pitchFamily="34" charset="-128"/>
              </a:rPr>
              <a:t>“</a:t>
            </a:r>
            <a:r>
              <a:rPr lang="en-US" altLang="ja-JP" sz="1900" dirty="0" smtClean="0">
                <a:ea typeface="ＭＳ Ｐゴシック" pitchFamily="34" charset="-128"/>
              </a:rPr>
              <a:t>wagging </a:t>
            </a:r>
            <a:r>
              <a:rPr lang="en-US" altLang="ja-JP" sz="1900" smtClean="0">
                <a:ea typeface="ＭＳ Ｐゴシック" pitchFamily="34" charset="-128"/>
              </a:rPr>
              <a:t>their tails </a:t>
            </a:r>
            <a:r>
              <a:rPr lang="en-US" altLang="ja-JP" sz="1900" dirty="0" smtClean="0">
                <a:ea typeface="ＭＳ Ｐゴシック" pitchFamily="34" charset="-128"/>
              </a:rPr>
              <a:t>as they awoke</a:t>
            </a:r>
            <a:r>
              <a:rPr lang="ja-JP" altLang="en-US" sz="1900" dirty="0" smtClean="0">
                <a:ea typeface="ＭＳ Ｐゴシック" pitchFamily="34" charset="-128"/>
              </a:rPr>
              <a:t>”</a:t>
            </a:r>
            <a:endParaRPr lang="en-US" altLang="ja-JP" sz="1900" dirty="0" smtClean="0">
              <a:ea typeface="ＭＳ Ｐゴシック" pitchFamily="34" charset="-128"/>
            </a:endParaRPr>
          </a:p>
          <a:p>
            <a:pPr marL="457200" indent="-457200">
              <a:lnSpc>
                <a:spcPct val="90000"/>
              </a:lnSpc>
              <a:buFont typeface="+mj-lt"/>
              <a:buAutoNum type="alphaLcPeriod"/>
              <a:defRPr/>
            </a:pPr>
            <a:r>
              <a:rPr lang="ja-JP" altLang="en-US" sz="1900" dirty="0" smtClean="0">
                <a:ea typeface="ＭＳ Ｐゴシック" pitchFamily="34" charset="-128"/>
              </a:rPr>
              <a:t>“</a:t>
            </a:r>
            <a:r>
              <a:rPr lang="en-US" altLang="ja-JP" sz="1900" dirty="0" smtClean="0">
                <a:ea typeface="ＭＳ Ｐゴシック" pitchFamily="34" charset="-128"/>
              </a:rPr>
              <a:t>the wolves, who were shy</a:t>
            </a:r>
            <a:r>
              <a:rPr lang="ja-JP" altLang="en-US" sz="1900" dirty="0" smtClean="0">
                <a:ea typeface="ＭＳ Ｐゴシック" pitchFamily="34" charset="-128"/>
              </a:rPr>
              <a:t>”</a:t>
            </a:r>
            <a:endParaRPr lang="en-US" altLang="ja-JP" sz="1900" dirty="0" smtClean="0">
              <a:ea typeface="ＭＳ Ｐゴシック" pitchFamily="34" charset="-128"/>
            </a:endParaRPr>
          </a:p>
          <a:p>
            <a:pPr marL="457200" indent="-457200">
              <a:lnSpc>
                <a:spcPct val="90000"/>
              </a:lnSpc>
              <a:buFont typeface="+mj-lt"/>
              <a:buAutoNum type="alphaLcPeriod"/>
              <a:defRPr/>
            </a:pPr>
            <a:r>
              <a:rPr lang="ja-JP" altLang="en-US" sz="1900" dirty="0" smtClean="0">
                <a:ea typeface="ＭＳ Ｐゴシック" pitchFamily="34" charset="-128"/>
              </a:rPr>
              <a:t>“</a:t>
            </a:r>
            <a:r>
              <a:rPr lang="en-US" altLang="ja-JP" sz="1900" dirty="0" smtClean="0">
                <a:ea typeface="ＭＳ Ｐゴシック" pitchFamily="34" charset="-128"/>
              </a:rPr>
              <a:t>their sounds and movements expressed goodwill</a:t>
            </a:r>
            <a:r>
              <a:rPr lang="ja-JP" altLang="en-US" sz="1900" dirty="0" smtClean="0">
                <a:ea typeface="ＭＳ Ｐゴシック" pitchFamily="34" charset="-128"/>
              </a:rPr>
              <a:t>”</a:t>
            </a:r>
            <a:endParaRPr lang="en-US" altLang="ja-JP" sz="1900" dirty="0" smtClean="0">
              <a:ea typeface="ＭＳ Ｐゴシック" pitchFamily="34" charset="-128"/>
            </a:endParaRPr>
          </a:p>
          <a:p>
            <a:pPr marL="457200" indent="-457200">
              <a:lnSpc>
                <a:spcPct val="90000"/>
              </a:lnSpc>
              <a:buFont typeface="+mj-lt"/>
              <a:buAutoNum type="alphaLcPeriod"/>
              <a:defRPr/>
            </a:pPr>
            <a:r>
              <a:rPr lang="ja-JP" altLang="en-US" sz="1900" dirty="0" smtClean="0">
                <a:ea typeface="ＭＳ Ｐゴシック" pitchFamily="34" charset="-128"/>
              </a:rPr>
              <a:t>“</a:t>
            </a:r>
            <a:r>
              <a:rPr lang="en-US" altLang="ja-JP" sz="1900" dirty="0" smtClean="0">
                <a:ea typeface="ＭＳ Ｐゴシック" pitchFamily="34" charset="-128"/>
              </a:rPr>
              <a:t>with his head high and his chest out</a:t>
            </a:r>
            <a:r>
              <a:rPr lang="ja-JP" altLang="en-US" sz="1900" dirty="0" smtClean="0">
                <a:ea typeface="ＭＳ Ｐゴシック" pitchFamily="34" charset="-128"/>
              </a:rPr>
              <a:t>”</a:t>
            </a:r>
            <a:r>
              <a:rPr lang="en-US" altLang="ja-JP" sz="1900" dirty="0" smtClean="0">
                <a:ea typeface="ＭＳ Ｐゴシック" pitchFamily="34" charset="-128"/>
              </a:rPr>
              <a:t>*</a:t>
            </a:r>
            <a:endParaRPr lang="en-US" sz="1900" dirty="0" smtClean="0">
              <a:ea typeface="ＭＳ Ｐゴシック" pitchFamily="34" charset="-128"/>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Evidence-Based Selected-Response Item #1</a:t>
            </a:r>
            <a:endParaRPr lang="en-US" dirty="0">
              <a:latin typeface="+mn-lt"/>
              <a:ea typeface="+mj-ea"/>
              <a:cs typeface="Century Gothic"/>
            </a:endParaRP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93CF3B-684F-4C42-8A1F-F90A5B1D070D}" type="slidenum">
              <a:rPr lang="en-US" smtClean="0">
                <a:solidFill>
                  <a:prstClr val="black"/>
                </a:solidFill>
                <a:latin typeface="Calibri" pitchFamily="34" charset="0"/>
              </a:rPr>
              <a:pPr eaLnBrk="1" hangingPunct="1"/>
              <a:t>34</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3176934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bwMode="auto">
          <a:xfrm>
            <a:off x="457200" y="1798638"/>
            <a:ext cx="82296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buFont typeface="Arial" charset="0"/>
              <a:buNone/>
              <a:defRPr/>
            </a:pPr>
            <a:r>
              <a:rPr lang="en-US" sz="1700" b="1" dirty="0" smtClean="0">
                <a:ea typeface="ＭＳ Ｐゴシック" pitchFamily="34" charset="-128"/>
              </a:rPr>
              <a:t>Part A</a:t>
            </a:r>
          </a:p>
          <a:p>
            <a:pPr marL="0" indent="0">
              <a:lnSpc>
                <a:spcPct val="90000"/>
              </a:lnSpc>
              <a:buFont typeface="Arial" charset="0"/>
              <a:buNone/>
              <a:defRPr/>
            </a:pPr>
            <a:r>
              <a:rPr lang="en-US" sz="1700" dirty="0" smtClean="0">
                <a:ea typeface="ＭＳ Ｐゴシック" pitchFamily="34" charset="-128"/>
              </a:rPr>
              <a:t>Based on the passage from </a:t>
            </a:r>
            <a:r>
              <a:rPr lang="en-US" sz="1700" i="1" dirty="0" smtClean="0">
                <a:ea typeface="ＭＳ Ｐゴシック" pitchFamily="34" charset="-128"/>
              </a:rPr>
              <a:t>Julie of the Wolves</a:t>
            </a:r>
            <a:r>
              <a:rPr lang="en-US" sz="1700" dirty="0" smtClean="0">
                <a:ea typeface="ＭＳ Ｐゴシック" pitchFamily="34" charset="-128"/>
              </a:rPr>
              <a:t>, how does </a:t>
            </a:r>
            <a:r>
              <a:rPr lang="en-US" sz="1700" dirty="0" err="1" smtClean="0">
                <a:ea typeface="ＭＳ Ｐゴシック" pitchFamily="34" charset="-128"/>
              </a:rPr>
              <a:t>Miyax</a:t>
            </a:r>
            <a:r>
              <a:rPr lang="en-US" sz="1700" dirty="0" smtClean="0">
                <a:ea typeface="ＭＳ Ｐゴシック" pitchFamily="34" charset="-128"/>
              </a:rPr>
              <a:t> feel about her father?</a:t>
            </a:r>
          </a:p>
          <a:p>
            <a:pPr>
              <a:lnSpc>
                <a:spcPct val="90000"/>
              </a:lnSpc>
              <a:buFont typeface="+mj-lt"/>
              <a:buAutoNum type="alphaLcPeriod"/>
              <a:defRPr/>
            </a:pPr>
            <a:r>
              <a:rPr lang="en-US" sz="1700" dirty="0" smtClean="0">
                <a:ea typeface="ＭＳ Ｐゴシック" pitchFamily="34" charset="-128"/>
              </a:rPr>
              <a:t>She is angry that he left her alone.</a:t>
            </a:r>
          </a:p>
          <a:p>
            <a:pPr>
              <a:lnSpc>
                <a:spcPct val="90000"/>
              </a:lnSpc>
              <a:buFont typeface="+mj-lt"/>
              <a:buAutoNum type="alphaLcPeriod"/>
              <a:defRPr/>
            </a:pPr>
            <a:r>
              <a:rPr lang="en-US" sz="1700" dirty="0" smtClean="0">
                <a:ea typeface="ＭＳ Ｐゴシック" pitchFamily="34" charset="-128"/>
              </a:rPr>
              <a:t>She blames him for her difficult childhood.</a:t>
            </a:r>
          </a:p>
          <a:p>
            <a:pPr>
              <a:lnSpc>
                <a:spcPct val="90000"/>
              </a:lnSpc>
              <a:buFont typeface="+mj-lt"/>
              <a:buAutoNum type="alphaLcPeriod"/>
              <a:defRPr/>
            </a:pPr>
            <a:r>
              <a:rPr lang="en-US" sz="1700" dirty="0" smtClean="0">
                <a:ea typeface="ＭＳ Ｐゴシック" pitchFamily="34" charset="-128"/>
              </a:rPr>
              <a:t>She appreciates him for his knowledge of nature.*</a:t>
            </a:r>
          </a:p>
          <a:p>
            <a:pPr>
              <a:lnSpc>
                <a:spcPct val="90000"/>
              </a:lnSpc>
              <a:buFont typeface="+mj-lt"/>
              <a:buAutoNum type="alphaLcPeriod"/>
              <a:defRPr/>
            </a:pPr>
            <a:r>
              <a:rPr lang="en-US" sz="1700" dirty="0" smtClean="0">
                <a:ea typeface="ＭＳ Ｐゴシック" pitchFamily="34" charset="-128"/>
              </a:rPr>
              <a:t>She is grateful that he planned out her future.</a:t>
            </a:r>
          </a:p>
          <a:p>
            <a:pPr marL="0" indent="0">
              <a:lnSpc>
                <a:spcPct val="90000"/>
              </a:lnSpc>
              <a:buFont typeface="Arial" charset="0"/>
              <a:buNone/>
              <a:defRPr/>
            </a:pPr>
            <a:endParaRPr lang="en-US" sz="1700" dirty="0" smtClean="0">
              <a:ea typeface="ＭＳ Ｐゴシック" pitchFamily="34" charset="-128"/>
            </a:endParaRPr>
          </a:p>
          <a:p>
            <a:pPr marL="0" indent="0">
              <a:lnSpc>
                <a:spcPct val="90000"/>
              </a:lnSpc>
              <a:buFont typeface="Arial" charset="0"/>
              <a:buNone/>
              <a:defRPr/>
            </a:pPr>
            <a:r>
              <a:rPr lang="en-US" sz="1700" b="1" dirty="0" smtClean="0">
                <a:ea typeface="ＭＳ Ｐゴシック" pitchFamily="34" charset="-128"/>
              </a:rPr>
              <a:t>Part B</a:t>
            </a:r>
          </a:p>
          <a:p>
            <a:pPr marL="0" indent="0">
              <a:lnSpc>
                <a:spcPct val="90000"/>
              </a:lnSpc>
              <a:buFont typeface="Arial" charset="0"/>
              <a:buNone/>
              <a:defRPr/>
            </a:pPr>
            <a:r>
              <a:rPr lang="en-US" sz="1700" dirty="0" smtClean="0">
                <a:ea typeface="ＭＳ Ｐゴシック" pitchFamily="34" charset="-128"/>
              </a:rPr>
              <a:t>Which sentence from the passage best shows </a:t>
            </a:r>
            <a:r>
              <a:rPr lang="en-US" sz="1700" dirty="0" err="1" smtClean="0">
                <a:ea typeface="ＭＳ Ｐゴシック" pitchFamily="34" charset="-128"/>
              </a:rPr>
              <a:t>Miyax</a:t>
            </a:r>
            <a:r>
              <a:rPr lang="ja-JP" altLang="en-US" sz="1700" dirty="0" smtClean="0">
                <a:ea typeface="ＭＳ Ｐゴシック" pitchFamily="34" charset="-128"/>
              </a:rPr>
              <a:t>’</a:t>
            </a:r>
            <a:r>
              <a:rPr lang="en-US" altLang="ja-JP" sz="1700" dirty="0" smtClean="0">
                <a:ea typeface="ＭＳ Ｐゴシック" pitchFamily="34" charset="-128"/>
              </a:rPr>
              <a:t>s feelings for her father?</a:t>
            </a:r>
          </a:p>
          <a:p>
            <a:pPr>
              <a:lnSpc>
                <a:spcPct val="90000"/>
              </a:lnSpc>
              <a:buFont typeface="+mj-lt"/>
              <a:buAutoNum type="alphaLcPeriod"/>
              <a:defRPr/>
            </a:pPr>
            <a:r>
              <a:rPr lang="ja-JP" altLang="en-US" sz="1700" dirty="0" smtClean="0">
                <a:ea typeface="ＭＳ Ｐゴシック" pitchFamily="34" charset="-128"/>
              </a:rPr>
              <a:t>“</a:t>
            </a:r>
            <a:r>
              <a:rPr lang="en-US" altLang="ja-JP" sz="1700" dirty="0" smtClean="0">
                <a:ea typeface="ＭＳ Ｐゴシック" pitchFamily="34" charset="-128"/>
              </a:rPr>
              <a:t>She had been lost without food for many sleeps on the North Slope of Alaska.</a:t>
            </a:r>
            <a:r>
              <a:rPr lang="ja-JP" altLang="en-US" sz="1700" dirty="0" smtClean="0">
                <a:ea typeface="ＭＳ Ｐゴシック" pitchFamily="34" charset="-128"/>
              </a:rPr>
              <a:t>”</a:t>
            </a:r>
            <a:endParaRPr lang="en-US" altLang="ja-JP" sz="1700" dirty="0" smtClean="0">
              <a:ea typeface="ＭＳ Ｐゴシック" pitchFamily="34" charset="-128"/>
            </a:endParaRPr>
          </a:p>
          <a:p>
            <a:pPr>
              <a:lnSpc>
                <a:spcPct val="90000"/>
              </a:lnSpc>
              <a:buFont typeface="+mj-lt"/>
              <a:buAutoNum type="alphaLcPeriod"/>
              <a:defRPr/>
            </a:pPr>
            <a:r>
              <a:rPr lang="ja-JP" altLang="en-US" sz="1700" dirty="0" smtClean="0">
                <a:ea typeface="ＭＳ Ｐゴシック" pitchFamily="34" charset="-128"/>
              </a:rPr>
              <a:t>“</a:t>
            </a:r>
            <a:r>
              <a:rPr lang="en-US" altLang="ja-JP" sz="1700" dirty="0" smtClean="0">
                <a:ea typeface="ＭＳ Ｐゴシック" pitchFamily="34" charset="-128"/>
              </a:rPr>
              <a:t>This could be done she knew, for her father, an Eskimo hunter, had done so.</a:t>
            </a:r>
            <a:r>
              <a:rPr lang="ja-JP" altLang="en-US" sz="1700" dirty="0" smtClean="0">
                <a:ea typeface="ＭＳ Ｐゴシック" pitchFamily="34" charset="-128"/>
              </a:rPr>
              <a:t>”</a:t>
            </a:r>
            <a:r>
              <a:rPr lang="en-US" altLang="ja-JP" sz="1700" dirty="0" smtClean="0">
                <a:ea typeface="ＭＳ Ｐゴシック" pitchFamily="34" charset="-128"/>
              </a:rPr>
              <a:t>*</a:t>
            </a:r>
          </a:p>
          <a:p>
            <a:pPr>
              <a:lnSpc>
                <a:spcPct val="90000"/>
              </a:lnSpc>
              <a:buFont typeface="+mj-lt"/>
              <a:buAutoNum type="alphaLcPeriod"/>
              <a:defRPr/>
            </a:pPr>
            <a:r>
              <a:rPr lang="ja-JP" altLang="en-US" sz="1700" dirty="0" smtClean="0">
                <a:ea typeface="ＭＳ Ｐゴシック" pitchFamily="34" charset="-128"/>
              </a:rPr>
              <a:t>“</a:t>
            </a:r>
            <a:r>
              <a:rPr lang="en-US" altLang="ja-JP" sz="1700" dirty="0" smtClean="0">
                <a:ea typeface="ＭＳ Ｐゴシック" pitchFamily="34" charset="-128"/>
              </a:rPr>
              <a:t>Unfortunately, </a:t>
            </a:r>
            <a:r>
              <a:rPr lang="en-US" altLang="ja-JP" sz="1700" dirty="0" err="1" smtClean="0">
                <a:ea typeface="ＭＳ Ｐゴシック" pitchFamily="34" charset="-128"/>
              </a:rPr>
              <a:t>Miyax</a:t>
            </a:r>
            <a:r>
              <a:rPr lang="ja-JP" altLang="en-US" sz="1700" dirty="0" smtClean="0">
                <a:ea typeface="ＭＳ Ｐゴシック" pitchFamily="34" charset="-128"/>
              </a:rPr>
              <a:t>’</a:t>
            </a:r>
            <a:r>
              <a:rPr lang="en-US" altLang="ja-JP" sz="1700" dirty="0" smtClean="0">
                <a:ea typeface="ＭＳ Ｐゴシック" pitchFamily="34" charset="-128"/>
              </a:rPr>
              <a:t>s father never explained to her how he had told the wolf of his needs.</a:t>
            </a:r>
            <a:r>
              <a:rPr lang="ja-JP" altLang="en-US" sz="1700" dirty="0" smtClean="0">
                <a:ea typeface="ＭＳ Ｐゴシック" pitchFamily="34" charset="-128"/>
              </a:rPr>
              <a:t>”</a:t>
            </a:r>
            <a:endParaRPr lang="en-US" altLang="ja-JP" sz="1700" dirty="0" smtClean="0">
              <a:ea typeface="ＭＳ Ｐゴシック" pitchFamily="34" charset="-128"/>
            </a:endParaRPr>
          </a:p>
          <a:p>
            <a:pPr>
              <a:lnSpc>
                <a:spcPct val="90000"/>
              </a:lnSpc>
              <a:buFont typeface="+mj-lt"/>
              <a:buAutoNum type="alphaLcPeriod"/>
              <a:defRPr/>
            </a:pPr>
            <a:r>
              <a:rPr lang="ja-JP" altLang="en-US" sz="1700" dirty="0" smtClean="0">
                <a:ea typeface="ＭＳ Ｐゴシック" pitchFamily="34" charset="-128"/>
              </a:rPr>
              <a:t>“</a:t>
            </a:r>
            <a:r>
              <a:rPr lang="en-US" altLang="ja-JP" sz="1700" dirty="0" smtClean="0">
                <a:ea typeface="ＭＳ Ｐゴシック" pitchFamily="34" charset="-128"/>
              </a:rPr>
              <a:t>And not long afterward he paddled his kayak into the Bering Sea to hunt for seal, and he never returned.</a:t>
            </a:r>
            <a:r>
              <a:rPr lang="ja-JP" altLang="en-US" sz="1700" dirty="0" smtClean="0">
                <a:ea typeface="ＭＳ Ｐゴシック" pitchFamily="34" charset="-128"/>
              </a:rPr>
              <a:t>”</a:t>
            </a:r>
            <a:endParaRPr lang="en-US" sz="1700" dirty="0" smtClean="0">
              <a:ea typeface="ＭＳ Ｐゴシック" pitchFamily="34" charset="-128"/>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Evidence-Based Selected-Response Item #2</a:t>
            </a:r>
            <a:endParaRPr lang="en-US" dirty="0">
              <a:latin typeface="+mn-lt"/>
              <a:ea typeface="+mj-ea"/>
              <a:cs typeface="Century Gothic"/>
            </a:endParaRPr>
          </a:p>
        </p:txBody>
      </p:sp>
      <p:sp>
        <p:nvSpPr>
          <p:cNvPr id="583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705888E-730B-46DC-B94A-870F9F03202E}" type="slidenum">
              <a:rPr lang="en-US" smtClean="0">
                <a:solidFill>
                  <a:prstClr val="black"/>
                </a:solidFill>
                <a:latin typeface="Calibri" pitchFamily="34" charset="0"/>
              </a:rPr>
              <a:pPr eaLnBrk="1" hangingPunct="1"/>
              <a:t>35</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3789619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305800" cy="4953000"/>
          </a:xfrm>
        </p:spPr>
        <p:txBody>
          <a:bodyPr>
            <a:normAutofit/>
          </a:bodyPr>
          <a:lstStyle/>
          <a:p>
            <a:pPr marL="0" indent="0">
              <a:buFont typeface="Arial" pitchFamily="34" charset="0"/>
              <a:buNone/>
              <a:defRPr/>
            </a:pPr>
            <a:r>
              <a:rPr lang="en-US" sz="1400" b="1" dirty="0" smtClean="0">
                <a:ea typeface="+mn-ea"/>
                <a:cs typeface="Century Gothic"/>
              </a:rPr>
              <a:t>Part A</a:t>
            </a:r>
          </a:p>
          <a:p>
            <a:pPr marL="0" indent="0">
              <a:buFont typeface="Arial" pitchFamily="34" charset="0"/>
              <a:buNone/>
              <a:defRPr/>
            </a:pPr>
            <a:r>
              <a:rPr lang="en-US" sz="1400" dirty="0" smtClean="0">
                <a:ea typeface="+mn-ea"/>
                <a:cs typeface="Century Gothic"/>
              </a:rPr>
              <a:t>Choose </a:t>
            </a:r>
            <a:r>
              <a:rPr lang="en-US" sz="1400" dirty="0">
                <a:ea typeface="+mn-ea"/>
                <a:cs typeface="Century Gothic"/>
              </a:rPr>
              <a:t>one word that describes </a:t>
            </a:r>
            <a:r>
              <a:rPr lang="en-US" sz="1400" dirty="0" err="1">
                <a:ea typeface="+mn-ea"/>
                <a:cs typeface="Century Gothic"/>
              </a:rPr>
              <a:t>Miyax</a:t>
            </a:r>
            <a:r>
              <a:rPr lang="en-US" sz="1400" dirty="0">
                <a:ea typeface="+mn-ea"/>
                <a:cs typeface="Century Gothic"/>
              </a:rPr>
              <a:t> based on evidence from the text</a:t>
            </a:r>
            <a:r>
              <a:rPr lang="en-US" sz="1400" dirty="0" smtClean="0">
                <a:ea typeface="+mn-ea"/>
                <a:cs typeface="Century Gothic"/>
              </a:rPr>
              <a:t>.  There is more than one correct choice listed below.</a:t>
            </a:r>
          </a:p>
          <a:p>
            <a:pPr marL="514350" indent="-514350">
              <a:buFont typeface="+mj-lt"/>
              <a:buAutoNum type="alphaUcPeriod"/>
              <a:defRPr/>
            </a:pPr>
            <a:r>
              <a:rPr lang="en-US" sz="1400" dirty="0" smtClean="0">
                <a:ea typeface="+mn-ea"/>
                <a:cs typeface="Century Gothic"/>
              </a:rPr>
              <a:t>reckless</a:t>
            </a:r>
          </a:p>
          <a:p>
            <a:pPr marL="514350" indent="-514350">
              <a:buFont typeface="+mj-lt"/>
              <a:buAutoNum type="alphaUcPeriod"/>
              <a:defRPr/>
            </a:pPr>
            <a:r>
              <a:rPr lang="en-US" sz="1400" dirty="0" smtClean="0">
                <a:ea typeface="+mn-ea"/>
                <a:cs typeface="Century Gothic"/>
              </a:rPr>
              <a:t>lively</a:t>
            </a:r>
          </a:p>
          <a:p>
            <a:pPr marL="514350" indent="-514350">
              <a:buFont typeface="+mj-lt"/>
              <a:buAutoNum type="alphaUcPeriod"/>
              <a:defRPr/>
            </a:pPr>
            <a:r>
              <a:rPr lang="en-US" sz="1400" dirty="0" smtClean="0">
                <a:ea typeface="+mn-ea"/>
                <a:cs typeface="Century Gothic"/>
              </a:rPr>
              <a:t>imaginative*</a:t>
            </a:r>
          </a:p>
          <a:p>
            <a:pPr marL="514350" indent="-514350">
              <a:buFont typeface="+mj-lt"/>
              <a:buAutoNum type="alphaUcPeriod"/>
              <a:defRPr/>
            </a:pPr>
            <a:r>
              <a:rPr lang="en-US" sz="1400" dirty="0" smtClean="0">
                <a:ea typeface="+mn-ea"/>
                <a:cs typeface="Century Gothic"/>
              </a:rPr>
              <a:t>observant*</a:t>
            </a:r>
          </a:p>
          <a:p>
            <a:pPr marL="514350" indent="-514350">
              <a:buFont typeface="+mj-lt"/>
              <a:buAutoNum type="alphaUcPeriod"/>
              <a:defRPr/>
            </a:pPr>
            <a:r>
              <a:rPr lang="en-US" sz="1400" dirty="0" smtClean="0">
                <a:ea typeface="+mn-ea"/>
                <a:cs typeface="Century Gothic"/>
              </a:rPr>
              <a:t>impatient</a:t>
            </a:r>
          </a:p>
          <a:p>
            <a:pPr marL="514350" indent="-514350">
              <a:buFont typeface="+mj-lt"/>
              <a:buAutoNum type="alphaUcPeriod"/>
              <a:defRPr/>
            </a:pPr>
            <a:r>
              <a:rPr lang="en-US" sz="1400" dirty="0" smtClean="0">
                <a:ea typeface="+mn-ea"/>
                <a:cs typeface="Century Gothic"/>
              </a:rPr>
              <a:t>confident</a:t>
            </a:r>
          </a:p>
          <a:p>
            <a:pPr marL="0" indent="0">
              <a:buFont typeface="Arial" pitchFamily="34" charset="0"/>
              <a:buNone/>
              <a:defRPr/>
            </a:pPr>
            <a:r>
              <a:rPr lang="en-US" sz="1400" b="1" dirty="0" smtClean="0">
                <a:ea typeface="+mn-ea"/>
                <a:cs typeface="Century Gothic"/>
              </a:rPr>
              <a:t>Part B</a:t>
            </a:r>
          </a:p>
          <a:p>
            <a:pPr marL="0" indent="0">
              <a:buFont typeface="Arial" pitchFamily="34" charset="0"/>
              <a:buNone/>
              <a:defRPr/>
            </a:pPr>
            <a:r>
              <a:rPr lang="en-US" sz="1400" dirty="0" smtClean="0">
                <a:ea typeface="+mn-ea"/>
                <a:cs typeface="Century Gothic"/>
              </a:rPr>
              <a:t>Find a sentence in the passage with details that support your response to Part A.  Click on that sentence and drag and drop it into the box below.</a:t>
            </a:r>
          </a:p>
          <a:p>
            <a:pPr marL="0" indent="0">
              <a:buFont typeface="Arial" pitchFamily="34" charset="0"/>
              <a:buNone/>
              <a:defRPr/>
            </a:pPr>
            <a:endParaRPr lang="en-US" sz="1400" dirty="0">
              <a:ea typeface="+mn-ea"/>
            </a:endParaRPr>
          </a:p>
          <a:p>
            <a:pPr marL="0" indent="0">
              <a:buFont typeface="Arial" pitchFamily="34" charset="0"/>
              <a:buNone/>
              <a:defRPr/>
            </a:pPr>
            <a:endParaRPr lang="en-US" sz="1400" dirty="0" smtClean="0">
              <a:ea typeface="+mn-ea"/>
            </a:endParaRPr>
          </a:p>
          <a:p>
            <a:pPr marL="0" indent="0">
              <a:buFont typeface="Arial" pitchFamily="34" charset="0"/>
              <a:buNone/>
              <a:defRPr/>
            </a:pPr>
            <a:r>
              <a:rPr lang="en-US" sz="1400" b="1" dirty="0" smtClean="0">
                <a:ea typeface="+mn-ea"/>
                <a:cs typeface="Century Gothic"/>
              </a:rPr>
              <a:t>Part C</a:t>
            </a:r>
          </a:p>
          <a:p>
            <a:pPr marL="0" indent="0">
              <a:buFont typeface="Arial" pitchFamily="34" charset="0"/>
              <a:buNone/>
              <a:defRPr/>
            </a:pPr>
            <a:r>
              <a:rPr lang="en-US" sz="1400" dirty="0" smtClean="0">
                <a:ea typeface="+mn-ea"/>
                <a:cs typeface="Century Gothic"/>
              </a:rPr>
              <a:t>Find a second sentence in the passage with details that support your response to Part A.  Click on that sentence and drag and drop it into the box below.</a:t>
            </a:r>
          </a:p>
          <a:p>
            <a:pPr marL="0" indent="0">
              <a:buFont typeface="Arial" pitchFamily="34" charset="0"/>
              <a:buNone/>
              <a:defRPr/>
            </a:pPr>
            <a:endParaRPr lang="en-US" sz="1400" dirty="0" smtClean="0">
              <a:ea typeface="+mn-ea"/>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Technology-Enhanced Selected-Response Item</a:t>
            </a:r>
            <a:endParaRPr lang="en-US" dirty="0">
              <a:latin typeface="+mn-lt"/>
              <a:ea typeface="+mj-ea"/>
              <a:cs typeface="Century Gothic"/>
            </a:endParaRPr>
          </a:p>
        </p:txBody>
      </p:sp>
      <p:sp>
        <p:nvSpPr>
          <p:cNvPr id="6042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4CF12E3-07CC-4E4D-A302-3547B4707280}" type="slidenum">
              <a:rPr lang="en-US" smtClean="0">
                <a:solidFill>
                  <a:prstClr val="black"/>
                </a:solidFill>
                <a:latin typeface="Calibri" pitchFamily="34" charset="0"/>
              </a:rPr>
              <a:pPr eaLnBrk="1" hangingPunct="1"/>
              <a:t>36</a:t>
            </a:fld>
            <a:endParaRPr lang="en-US" smtClean="0">
              <a:solidFill>
                <a:prstClr val="black"/>
              </a:solidFill>
              <a:latin typeface="Calibri" pitchFamily="34" charset="0"/>
            </a:endParaRPr>
          </a:p>
        </p:txBody>
      </p:sp>
      <p:graphicFrame>
        <p:nvGraphicFramePr>
          <p:cNvPr id="4" name="Table 3"/>
          <p:cNvGraphicFramePr>
            <a:graphicFrameLocks noGrp="1"/>
          </p:cNvGraphicFramePr>
          <p:nvPr/>
        </p:nvGraphicFramePr>
        <p:xfrm>
          <a:off x="1106488" y="4800600"/>
          <a:ext cx="5029200" cy="457200"/>
        </p:xfrm>
        <a:graphic>
          <a:graphicData uri="http://schemas.openxmlformats.org/drawingml/2006/table">
            <a:tbl>
              <a:tblPr firstRow="1" bandRow="1">
                <a:tableStyleId>{5C22544A-7EE6-4342-B048-85BDC9FD1C3A}</a:tableStyleId>
              </a:tblPr>
              <a:tblGrid>
                <a:gridCol w="5029200"/>
              </a:tblGrid>
              <a:tr h="457200">
                <a:tc>
                  <a:txBody>
                    <a:bodyPr/>
                    <a:lstStyle/>
                    <a:p>
                      <a:endParaRPr lang="en-US" dirty="0"/>
                    </a:p>
                  </a:txBody>
                  <a:tcPr/>
                </a:tc>
              </a:tr>
            </a:tbl>
          </a:graphicData>
        </a:graphic>
      </p:graphicFrame>
      <p:pic>
        <p:nvPicPr>
          <p:cNvPr id="46091" name="Picture 2"/>
          <p:cNvPicPr>
            <a:picLocks noChangeAspect="1" noChangeArrowheads="1"/>
          </p:cNvPicPr>
          <p:nvPr/>
        </p:nvPicPr>
        <p:blipFill>
          <a:blip r:embed="rId3"/>
          <a:srcRect/>
          <a:stretch>
            <a:fillRect/>
          </a:stretch>
        </p:blipFill>
        <p:spPr bwMode="auto">
          <a:xfrm>
            <a:off x="1066800" y="6172200"/>
            <a:ext cx="541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29544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normAutofit/>
          </a:bodyPr>
          <a:lstStyle/>
          <a:p>
            <a:pPr marL="525780" indent="-457200">
              <a:lnSpc>
                <a:spcPct val="110000"/>
              </a:lnSpc>
              <a:buFont typeface="Wingdings" pitchFamily="2" charset="2"/>
              <a:buChar char="§"/>
            </a:pPr>
            <a:r>
              <a:rPr lang="en-US" sz="2000" b="1" dirty="0" smtClean="0">
                <a:cs typeface="Century Gothic"/>
              </a:rPr>
              <a:t>Focus</a:t>
            </a:r>
            <a:r>
              <a:rPr lang="en-US" sz="2000" b="1" dirty="0">
                <a:cs typeface="Century Gothic"/>
              </a:rPr>
              <a:t>: </a:t>
            </a:r>
            <a:r>
              <a:rPr lang="en-US" sz="2000" dirty="0" smtClean="0">
                <a:cs typeface="Century Gothic"/>
              </a:rPr>
              <a:t>PARCC </a:t>
            </a:r>
            <a:r>
              <a:rPr lang="en-US" sz="2000" dirty="0">
                <a:cs typeface="Century Gothic"/>
              </a:rPr>
              <a:t>assessments will focus </a:t>
            </a:r>
            <a:r>
              <a:rPr lang="en-US" sz="2000" dirty="0" smtClean="0">
                <a:cs typeface="Century Gothic"/>
              </a:rPr>
              <a:t>strongly on where the Standards focus.  Students will have more time to master concepts at a deeper level.</a:t>
            </a:r>
          </a:p>
          <a:p>
            <a:pPr marL="525780" indent="-457200">
              <a:lnSpc>
                <a:spcPct val="110000"/>
              </a:lnSpc>
              <a:buFont typeface="Wingdings" pitchFamily="2" charset="2"/>
              <a:buChar char="§"/>
            </a:pPr>
            <a:r>
              <a:rPr lang="en-US" sz="2000" b="1" dirty="0" smtClean="0"/>
              <a:t>Problems </a:t>
            </a:r>
            <a:r>
              <a:rPr lang="en-US" sz="2000" b="1" dirty="0"/>
              <a:t>worth doing</a:t>
            </a:r>
            <a:r>
              <a:rPr lang="en-US" sz="2000" dirty="0"/>
              <a:t>: Multi-step problems, conceptual questions, applications, and substantial procedures will be common, as in an excellent classroom</a:t>
            </a:r>
            <a:r>
              <a:rPr lang="en-US" sz="2000" dirty="0" smtClean="0"/>
              <a:t>.</a:t>
            </a:r>
          </a:p>
          <a:p>
            <a:pPr marL="509588" indent="-457200">
              <a:lnSpc>
                <a:spcPct val="110000"/>
              </a:lnSpc>
              <a:buFont typeface="Wingdings" pitchFamily="2" charset="2"/>
              <a:buChar char="§"/>
            </a:pPr>
            <a:r>
              <a:rPr lang="en-US" sz="2000" b="1" dirty="0" smtClean="0">
                <a:solidFill>
                  <a:srgbClr val="000000"/>
                </a:solidFill>
                <a:cs typeface="Century Gothic"/>
              </a:rPr>
              <a:t>Better </a:t>
            </a:r>
            <a:r>
              <a:rPr lang="en-US" sz="2000" b="1" dirty="0">
                <a:solidFill>
                  <a:srgbClr val="000000"/>
                </a:solidFill>
                <a:cs typeface="Century Gothic"/>
              </a:rPr>
              <a:t>Standards Demand Better Questions:</a:t>
            </a:r>
            <a:r>
              <a:rPr lang="en-US" sz="2000" dirty="0">
                <a:cs typeface="Century Gothic"/>
              </a:rPr>
              <a:t> Instead of reusing existing items, PARCC will develop custom items to the </a:t>
            </a:r>
            <a:r>
              <a:rPr lang="en-US" sz="2000" dirty="0" smtClean="0">
                <a:cs typeface="Century Gothic"/>
              </a:rPr>
              <a:t>Standards.</a:t>
            </a:r>
          </a:p>
          <a:p>
            <a:pPr marL="509588" indent="-457200">
              <a:lnSpc>
                <a:spcPct val="110000"/>
              </a:lnSpc>
              <a:buFont typeface="Wingdings" pitchFamily="2" charset="2"/>
              <a:buChar char="§"/>
            </a:pPr>
            <a:r>
              <a:rPr lang="en-US" sz="2000" b="1" dirty="0" smtClean="0">
                <a:cs typeface="Century Gothic"/>
              </a:rPr>
              <a:t>Fidelity </a:t>
            </a:r>
            <a:r>
              <a:rPr lang="en-US" sz="2000" b="1" dirty="0">
                <a:cs typeface="Century Gothic"/>
              </a:rPr>
              <a:t>to the Standards (now in Teacher’s hands</a:t>
            </a:r>
            <a:r>
              <a:rPr lang="en-US" sz="2000" b="1" dirty="0" smtClean="0">
                <a:cs typeface="Century Gothic"/>
              </a:rPr>
              <a:t>)</a:t>
            </a:r>
            <a:r>
              <a:rPr lang="en-US" sz="2000" dirty="0" smtClean="0">
                <a:cs typeface="Century Gothic"/>
              </a:rPr>
              <a:t>: PARCC </a:t>
            </a:r>
            <a:r>
              <a:rPr lang="en-US" sz="2000" dirty="0">
                <a:cs typeface="Century Gothic"/>
              </a:rPr>
              <a:t>evidences are rooted in the language of the </a:t>
            </a:r>
            <a:r>
              <a:rPr lang="en-US" sz="2000" dirty="0" smtClean="0">
                <a:cs typeface="Century Gothic"/>
              </a:rPr>
              <a:t>Standards so that expectations remain the same in both instructional and assessment settings.</a:t>
            </a:r>
          </a:p>
          <a:p>
            <a:pPr marL="68580" lvl="0" indent="0">
              <a:lnSpc>
                <a:spcPct val="110000"/>
              </a:lnSpc>
              <a:buNone/>
            </a:pPr>
            <a:endParaRPr lang="en-US" sz="2000" dirty="0">
              <a:solidFill>
                <a:schemeClr val="tx1"/>
              </a:solidFill>
              <a:cs typeface="Century Gothic"/>
            </a:endParaRPr>
          </a:p>
        </p:txBody>
      </p:sp>
      <p:sp>
        <p:nvSpPr>
          <p:cNvPr id="115714" name="Rectangle 2"/>
          <p:cNvSpPr>
            <a:spLocks noGrp="1" noChangeArrowheads="1"/>
          </p:cNvSpPr>
          <p:nvPr>
            <p:ph type="title"/>
          </p:nvPr>
        </p:nvSpPr>
        <p:spPr/>
        <p:txBody>
          <a:bodyPr>
            <a:noAutofit/>
          </a:bodyPr>
          <a:lstStyle/>
          <a:p>
            <a:r>
              <a:rPr lang="en-US" dirty="0" smtClean="0">
                <a:cs typeface="Century Gothic"/>
              </a:rPr>
              <a:t>PARCC’s Core Commitments to Mathematics Assessment Quality </a:t>
            </a:r>
            <a:endParaRPr lang="en-US" dirty="0"/>
          </a:p>
        </p:txBody>
      </p:sp>
      <p:sp>
        <p:nvSpPr>
          <p:cNvPr id="2" name="Slide Number Placeholder 1"/>
          <p:cNvSpPr>
            <a:spLocks noGrp="1"/>
          </p:cNvSpPr>
          <p:nvPr>
            <p:ph type="sldNum" sz="quarter" idx="10"/>
          </p:nvPr>
        </p:nvSpPr>
        <p:spPr/>
        <p:txBody>
          <a:bodyPr>
            <a:normAutofit/>
          </a:bodyPr>
          <a:lstStyle/>
          <a:p>
            <a:fld id="{DC3274BA-29A2-4A0E-9EE5-05E318F99E58}"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35327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Shifts </a:t>
            </a:r>
            <a:r>
              <a:rPr lang="en-US" dirty="0" smtClean="0"/>
              <a:t>in the Math Standards at </a:t>
            </a:r>
            <a:r>
              <a:rPr lang="en-US" dirty="0"/>
              <a:t>the Heart of PARCC </a:t>
            </a:r>
            <a:r>
              <a:rPr lang="en-US" dirty="0" smtClean="0"/>
              <a:t>Design?</a:t>
            </a:r>
            <a:endParaRPr lang="en-US" dirty="0"/>
          </a:p>
        </p:txBody>
      </p:sp>
      <p:sp>
        <p:nvSpPr>
          <p:cNvPr id="3" name="Text Placeholder 2"/>
          <p:cNvSpPr>
            <a:spLocks noGrp="1"/>
          </p:cNvSpPr>
          <p:nvPr>
            <p:ph type="body" sz="quarter" idx="13"/>
          </p:nvPr>
        </p:nvSpPr>
        <p:spPr/>
        <p:txBody>
          <a:bodyPr/>
          <a:lstStyle/>
          <a:p>
            <a:pPr marL="525780" indent="-457200">
              <a:lnSpc>
                <a:spcPct val="110000"/>
              </a:lnSpc>
              <a:buFont typeface="+mj-lt"/>
              <a:buAutoNum type="arabicPeriod"/>
            </a:pPr>
            <a:r>
              <a:rPr lang="en-US" sz="2800" b="1" dirty="0" smtClean="0"/>
              <a:t>Focus:  </a:t>
            </a:r>
            <a:r>
              <a:rPr lang="en-US" sz="2800" dirty="0" smtClean="0"/>
              <a:t>The PARCC Assessment will focus strongly where the Standards focus</a:t>
            </a:r>
          </a:p>
          <a:p>
            <a:pPr marL="525780" indent="-457200">
              <a:lnSpc>
                <a:spcPct val="110000"/>
              </a:lnSpc>
              <a:buFont typeface="+mj-lt"/>
              <a:buAutoNum type="arabicPeriod"/>
            </a:pPr>
            <a:r>
              <a:rPr lang="en-US" sz="2800" b="1" dirty="0" smtClean="0"/>
              <a:t>Coherence</a:t>
            </a:r>
            <a:r>
              <a:rPr lang="en-US" sz="2800" dirty="0" smtClean="0"/>
              <a:t>: Think across grades and link to major topics within grades</a:t>
            </a:r>
          </a:p>
          <a:p>
            <a:pPr marL="525780" indent="-457200">
              <a:lnSpc>
                <a:spcPct val="110000"/>
              </a:lnSpc>
              <a:buFont typeface="+mj-lt"/>
              <a:buAutoNum type="arabicPeriod"/>
            </a:pPr>
            <a:r>
              <a:rPr lang="en-US" sz="2800" b="1" dirty="0" smtClean="0"/>
              <a:t>Rigor</a:t>
            </a:r>
            <a:r>
              <a:rPr lang="en-US" sz="2800" dirty="0" smtClean="0"/>
              <a:t>: In major topics, pursue conceptual understanding, procedural skill and fluency, and application.</a:t>
            </a:r>
            <a:endParaRPr lang="en-US" sz="2800" dirty="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38</a:t>
            </a:fld>
            <a:endParaRPr lang="en-US"/>
          </a:p>
        </p:txBody>
      </p:sp>
    </p:spTree>
    <p:extLst>
      <p:ext uri="{BB962C8B-B14F-4D97-AF65-F5344CB8AC3E}">
        <p14:creationId xmlns:p14="http://schemas.microsoft.com/office/powerpoint/2010/main" val="91069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a:lnSpc>
                <a:spcPct val="110000"/>
              </a:lnSpc>
            </a:pPr>
            <a:r>
              <a:rPr lang="en-US" dirty="0" smtClean="0"/>
              <a:t>Advances in Assessment </a:t>
            </a:r>
            <a:r>
              <a:rPr lang="en-US" dirty="0"/>
              <a:t>D</a:t>
            </a:r>
            <a:r>
              <a:rPr lang="en-US" dirty="0" smtClean="0"/>
              <a:t>emanded by the Shifts</a:t>
            </a:r>
            <a:endParaRPr lang="en-US" dirty="0"/>
          </a:p>
        </p:txBody>
      </p:sp>
      <p:sp>
        <p:nvSpPr>
          <p:cNvPr id="3" name="Text Placeholder 2"/>
          <p:cNvSpPr>
            <a:spLocks noGrp="1"/>
          </p:cNvSpPr>
          <p:nvPr>
            <p:ph type="body" sz="quarter" idx="13"/>
          </p:nvPr>
        </p:nvSpPr>
        <p:spPr/>
        <p:txBody>
          <a:bodyPr/>
          <a:lstStyle/>
          <a:p>
            <a:pPr marL="68580" indent="0">
              <a:lnSpc>
                <a:spcPct val="110000"/>
              </a:lnSpc>
              <a:buNone/>
            </a:pPr>
            <a:r>
              <a:rPr lang="en-US" sz="2800" b="1" dirty="0">
                <a:solidFill>
                  <a:srgbClr val="7030A0"/>
                </a:solidFill>
              </a:rPr>
              <a:t>Shift #</a:t>
            </a:r>
            <a:r>
              <a:rPr lang="en-US" sz="2800" b="1" dirty="0" smtClean="0">
                <a:solidFill>
                  <a:srgbClr val="7030A0"/>
                </a:solidFill>
              </a:rPr>
              <a:t>1 </a:t>
            </a:r>
            <a:r>
              <a:rPr lang="en-US" sz="2800" dirty="0" smtClean="0">
                <a:solidFill>
                  <a:srgbClr val="7030A0"/>
                </a:solidFill>
              </a:rPr>
              <a:t>–</a:t>
            </a:r>
            <a:r>
              <a:rPr lang="en-US" sz="2800" b="1" dirty="0" smtClean="0">
                <a:solidFill>
                  <a:srgbClr val="7030A0"/>
                </a:solidFill>
              </a:rPr>
              <a:t> Focus: </a:t>
            </a:r>
            <a:r>
              <a:rPr lang="en-US" sz="2800" dirty="0" smtClean="0">
                <a:solidFill>
                  <a:srgbClr val="7030A0"/>
                </a:solidFill>
              </a:rPr>
              <a:t>The PARCC assessments will </a:t>
            </a:r>
            <a:r>
              <a:rPr lang="en-US" sz="2800" b="1" dirty="0" smtClean="0">
                <a:solidFill>
                  <a:srgbClr val="7030A0"/>
                </a:solidFill>
              </a:rPr>
              <a:t>focus</a:t>
            </a:r>
            <a:r>
              <a:rPr lang="en-US" sz="2800" dirty="0" smtClean="0">
                <a:solidFill>
                  <a:srgbClr val="7030A0"/>
                </a:solidFill>
              </a:rPr>
              <a:t> </a:t>
            </a:r>
            <a:r>
              <a:rPr lang="en-US" sz="2800" dirty="0">
                <a:solidFill>
                  <a:srgbClr val="7030A0"/>
                </a:solidFill>
              </a:rPr>
              <a:t>strongly where the Standards </a:t>
            </a:r>
            <a:r>
              <a:rPr lang="en-US" sz="2800" dirty="0" smtClean="0">
                <a:solidFill>
                  <a:srgbClr val="7030A0"/>
                </a:solidFill>
              </a:rPr>
              <a:t>focus</a:t>
            </a:r>
          </a:p>
          <a:p>
            <a:pPr marL="525780" indent="0">
              <a:lnSpc>
                <a:spcPct val="110000"/>
              </a:lnSpc>
              <a:buNone/>
            </a:pPr>
            <a:r>
              <a:rPr lang="en-US" sz="2800" b="1" dirty="0" smtClean="0">
                <a:solidFill>
                  <a:srgbClr val="7030A0"/>
                </a:solidFill>
              </a:rPr>
              <a:t>Advance</a:t>
            </a:r>
            <a:r>
              <a:rPr lang="en-US" sz="2800" dirty="0" smtClean="0">
                <a:solidFill>
                  <a:srgbClr val="7030A0"/>
                </a:solidFill>
              </a:rPr>
              <a:t>:</a:t>
            </a:r>
            <a:r>
              <a:rPr lang="en-US" sz="2800" dirty="0" smtClean="0"/>
              <a:t> PARCC assessments will focus strongly where the Standards focus (70% or more on the major work in grades 3-8). </a:t>
            </a:r>
          </a:p>
          <a:p>
            <a:pPr marL="868680">
              <a:lnSpc>
                <a:spcPct val="110000"/>
              </a:lnSpc>
              <a:buClr>
                <a:schemeClr val="accent4">
                  <a:lumMod val="75000"/>
                </a:schemeClr>
              </a:buClr>
              <a:buFont typeface="Wingdings" pitchFamily="2" charset="2"/>
              <a:buChar char="§"/>
            </a:pPr>
            <a:r>
              <a:rPr lang="en-US" sz="2400" dirty="0" smtClean="0"/>
              <a:t>Focus allows for a variety of problem types to get at concept in multiple ways.</a:t>
            </a:r>
          </a:p>
          <a:p>
            <a:pPr marL="868680">
              <a:lnSpc>
                <a:spcPct val="110000"/>
              </a:lnSpc>
              <a:buClr>
                <a:schemeClr val="accent4">
                  <a:lumMod val="75000"/>
                </a:schemeClr>
              </a:buClr>
              <a:buFont typeface="Wingdings" pitchFamily="2" charset="2"/>
              <a:buChar char="§"/>
            </a:pPr>
            <a:r>
              <a:rPr lang="en-US" sz="2400" dirty="0">
                <a:cs typeface="Century Gothic"/>
              </a:rPr>
              <a:t>Students will have more time to master concepts at a deeper level.</a:t>
            </a:r>
            <a:endParaRPr lang="en-US" sz="2400" dirty="0" smtClean="0"/>
          </a:p>
          <a:p>
            <a:pPr marL="868680">
              <a:lnSpc>
                <a:spcPct val="110000"/>
              </a:lnSpc>
              <a:buClr>
                <a:schemeClr val="accent4">
                  <a:lumMod val="75000"/>
                </a:schemeClr>
              </a:buClr>
              <a:buFont typeface="Wingdings" pitchFamily="2" charset="2"/>
              <a:buChar char="§"/>
            </a:pPr>
            <a:endParaRPr lang="en-US" sz="2400" dirty="0" smtClean="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39</a:t>
            </a:fld>
            <a:endParaRPr lang="en-US"/>
          </a:p>
        </p:txBody>
      </p:sp>
    </p:spTree>
    <p:extLst>
      <p:ext uri="{BB962C8B-B14F-4D97-AF65-F5344CB8AC3E}">
        <p14:creationId xmlns:p14="http://schemas.microsoft.com/office/powerpoint/2010/main" val="1589122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1" y="533400"/>
            <a:ext cx="921230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479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a:lnSpc>
                <a:spcPct val="110000"/>
              </a:lnSpc>
            </a:pPr>
            <a:r>
              <a:rPr lang="en-US" dirty="0"/>
              <a:t>Advances in </a:t>
            </a:r>
            <a:r>
              <a:rPr lang="en-US" dirty="0" smtClean="0"/>
              <a:t>Assessment </a:t>
            </a:r>
            <a:r>
              <a:rPr lang="en-US" dirty="0"/>
              <a:t>D</a:t>
            </a:r>
            <a:r>
              <a:rPr lang="en-US" dirty="0" smtClean="0"/>
              <a:t>emanded </a:t>
            </a:r>
            <a:r>
              <a:rPr lang="en-US" dirty="0"/>
              <a:t>by the </a:t>
            </a:r>
            <a:r>
              <a:rPr lang="en-US" dirty="0" smtClean="0"/>
              <a:t>Shifts</a:t>
            </a:r>
            <a:endParaRPr lang="en-US" dirty="0"/>
          </a:p>
        </p:txBody>
      </p:sp>
      <p:sp>
        <p:nvSpPr>
          <p:cNvPr id="3" name="Text Placeholder 2"/>
          <p:cNvSpPr>
            <a:spLocks noGrp="1"/>
          </p:cNvSpPr>
          <p:nvPr>
            <p:ph type="body" sz="quarter" idx="13"/>
          </p:nvPr>
        </p:nvSpPr>
        <p:spPr/>
        <p:txBody>
          <a:bodyPr/>
          <a:lstStyle/>
          <a:p>
            <a:pPr marL="68580" indent="0">
              <a:lnSpc>
                <a:spcPct val="110000"/>
              </a:lnSpc>
              <a:buNone/>
            </a:pPr>
            <a:r>
              <a:rPr lang="en-US" sz="2800" b="1" dirty="0">
                <a:solidFill>
                  <a:srgbClr val="7030A0"/>
                </a:solidFill>
              </a:rPr>
              <a:t>Shift </a:t>
            </a:r>
            <a:r>
              <a:rPr lang="en-US" sz="2800" b="1" dirty="0" smtClean="0">
                <a:solidFill>
                  <a:srgbClr val="7030A0"/>
                </a:solidFill>
              </a:rPr>
              <a:t>#2</a:t>
            </a:r>
            <a:r>
              <a:rPr lang="en-US" sz="2800" dirty="0">
                <a:solidFill>
                  <a:srgbClr val="7030A0"/>
                </a:solidFill>
              </a:rPr>
              <a:t> </a:t>
            </a:r>
            <a:r>
              <a:rPr lang="en-US" sz="2800" dirty="0" smtClean="0">
                <a:solidFill>
                  <a:srgbClr val="7030A0"/>
                </a:solidFill>
              </a:rPr>
              <a:t>- </a:t>
            </a:r>
            <a:r>
              <a:rPr lang="en-US" sz="2800" b="1" dirty="0" smtClean="0">
                <a:solidFill>
                  <a:srgbClr val="7030A0"/>
                </a:solidFill>
              </a:rPr>
              <a:t>Coherence: Think</a:t>
            </a:r>
            <a:r>
              <a:rPr lang="en-US" sz="2800" dirty="0" smtClean="0">
                <a:solidFill>
                  <a:srgbClr val="7030A0"/>
                </a:solidFill>
              </a:rPr>
              <a:t> across grades, and </a:t>
            </a:r>
            <a:r>
              <a:rPr lang="en-US" sz="2800" b="1" dirty="0" smtClean="0">
                <a:solidFill>
                  <a:srgbClr val="7030A0"/>
                </a:solidFill>
              </a:rPr>
              <a:t>link</a:t>
            </a:r>
            <a:r>
              <a:rPr lang="en-US" sz="2800" dirty="0" smtClean="0">
                <a:solidFill>
                  <a:srgbClr val="7030A0"/>
                </a:solidFill>
              </a:rPr>
              <a:t> to major topics within grades</a:t>
            </a:r>
            <a:endParaRPr lang="en-US" sz="2800" dirty="0"/>
          </a:p>
          <a:p>
            <a:pPr marL="514350" lvl="0" indent="0">
              <a:buNone/>
            </a:pPr>
            <a:r>
              <a:rPr lang="en-US" sz="2800" b="1" dirty="0" smtClean="0">
                <a:solidFill>
                  <a:srgbClr val="7030A0"/>
                </a:solidFill>
              </a:rPr>
              <a:t>Advance</a:t>
            </a:r>
            <a:r>
              <a:rPr lang="en-US" sz="2800" dirty="0" smtClean="0">
                <a:solidFill>
                  <a:srgbClr val="7030A0"/>
                </a:solidFill>
              </a:rPr>
              <a:t>: </a:t>
            </a:r>
            <a:r>
              <a:rPr lang="en-US" sz="2800" dirty="0" smtClean="0"/>
              <a:t>The assessment design is informed by multi-grade progressions in the Standards and the </a:t>
            </a:r>
            <a:r>
              <a:rPr lang="en-US" sz="2800" i="1" dirty="0" smtClean="0"/>
              <a:t>Model Content Frameworks</a:t>
            </a:r>
            <a:r>
              <a:rPr lang="en-US" sz="2800" dirty="0" smtClean="0"/>
              <a:t>.</a:t>
            </a:r>
            <a:endParaRPr lang="en-US" sz="2800" dirty="0"/>
          </a:p>
          <a:p>
            <a:pPr marL="857250">
              <a:buClr>
                <a:schemeClr val="accent4">
                  <a:lumMod val="75000"/>
                </a:schemeClr>
              </a:buClr>
              <a:buFont typeface="Wingdings" pitchFamily="2" charset="2"/>
              <a:buChar char="§"/>
            </a:pPr>
            <a:r>
              <a:rPr lang="en-US" sz="2400" dirty="0" smtClean="0"/>
              <a:t>Key beginnings are stressed (e.g., ratio concepts in grade 6), as are key endpoints and takeaway skills (e.g., fluency with the multiplication table in grade 3).</a:t>
            </a:r>
            <a:endParaRPr lang="en-US" sz="2800" dirty="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40</a:t>
            </a:fld>
            <a:endParaRPr lang="en-US"/>
          </a:p>
        </p:txBody>
      </p:sp>
    </p:spTree>
    <p:extLst>
      <p:ext uri="{BB962C8B-B14F-4D97-AF65-F5344CB8AC3E}">
        <p14:creationId xmlns:p14="http://schemas.microsoft.com/office/powerpoint/2010/main" val="1123935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a:lnSpc>
                <a:spcPct val="110000"/>
              </a:lnSpc>
            </a:pPr>
            <a:r>
              <a:rPr lang="en-US" dirty="0"/>
              <a:t>Advances in </a:t>
            </a:r>
            <a:r>
              <a:rPr lang="en-US" dirty="0" smtClean="0"/>
              <a:t>Assessment </a:t>
            </a:r>
            <a:r>
              <a:rPr lang="en-US" dirty="0"/>
              <a:t>D</a:t>
            </a:r>
            <a:r>
              <a:rPr lang="en-US" dirty="0" smtClean="0"/>
              <a:t>emanded </a:t>
            </a:r>
            <a:r>
              <a:rPr lang="en-US" dirty="0"/>
              <a:t>by the </a:t>
            </a:r>
            <a:r>
              <a:rPr lang="en-US" dirty="0" smtClean="0"/>
              <a:t>Shifts</a:t>
            </a:r>
            <a:endParaRPr lang="en-US" dirty="0"/>
          </a:p>
        </p:txBody>
      </p:sp>
      <p:sp>
        <p:nvSpPr>
          <p:cNvPr id="3" name="Text Placeholder 2"/>
          <p:cNvSpPr>
            <a:spLocks noGrp="1"/>
          </p:cNvSpPr>
          <p:nvPr>
            <p:ph type="body" sz="quarter" idx="13"/>
          </p:nvPr>
        </p:nvSpPr>
        <p:spPr/>
        <p:txBody>
          <a:bodyPr/>
          <a:lstStyle/>
          <a:p>
            <a:pPr marL="68580" indent="0">
              <a:lnSpc>
                <a:spcPct val="110000"/>
              </a:lnSpc>
              <a:buNone/>
            </a:pPr>
            <a:r>
              <a:rPr lang="en-US" sz="2800" b="1" dirty="0">
                <a:solidFill>
                  <a:srgbClr val="7030A0"/>
                </a:solidFill>
              </a:rPr>
              <a:t>Shift #</a:t>
            </a:r>
            <a:r>
              <a:rPr lang="en-US" sz="2800" b="1" dirty="0" smtClean="0">
                <a:solidFill>
                  <a:srgbClr val="7030A0"/>
                </a:solidFill>
              </a:rPr>
              <a:t>2</a:t>
            </a:r>
            <a:r>
              <a:rPr lang="en-US" sz="2800" dirty="0" smtClean="0">
                <a:solidFill>
                  <a:srgbClr val="7030A0"/>
                </a:solidFill>
              </a:rPr>
              <a:t> - </a:t>
            </a:r>
            <a:r>
              <a:rPr lang="en-US" sz="2800" b="1" dirty="0">
                <a:solidFill>
                  <a:srgbClr val="7030A0"/>
                </a:solidFill>
              </a:rPr>
              <a:t>Coherence: Think</a:t>
            </a:r>
            <a:r>
              <a:rPr lang="en-US" sz="2800" dirty="0">
                <a:solidFill>
                  <a:srgbClr val="7030A0"/>
                </a:solidFill>
              </a:rPr>
              <a:t> across grades, and </a:t>
            </a:r>
            <a:r>
              <a:rPr lang="en-US" sz="2800" b="1" dirty="0">
                <a:solidFill>
                  <a:srgbClr val="7030A0"/>
                </a:solidFill>
              </a:rPr>
              <a:t>link</a:t>
            </a:r>
            <a:r>
              <a:rPr lang="en-US" sz="2800" dirty="0">
                <a:solidFill>
                  <a:srgbClr val="7030A0"/>
                </a:solidFill>
              </a:rPr>
              <a:t> to major topics within grades</a:t>
            </a:r>
            <a:endParaRPr lang="en-US" sz="2800" dirty="0"/>
          </a:p>
          <a:p>
            <a:pPr marL="514350" lvl="0" indent="0">
              <a:buNone/>
            </a:pPr>
            <a:r>
              <a:rPr lang="en-US" sz="2800" b="1" dirty="0" smtClean="0">
                <a:solidFill>
                  <a:srgbClr val="7030A0"/>
                </a:solidFill>
              </a:rPr>
              <a:t>Advance</a:t>
            </a:r>
            <a:r>
              <a:rPr lang="en-US" sz="2800" dirty="0" smtClean="0">
                <a:solidFill>
                  <a:srgbClr val="7030A0"/>
                </a:solidFill>
              </a:rPr>
              <a:t>: </a:t>
            </a:r>
            <a:r>
              <a:rPr lang="en-US" sz="2800" dirty="0" smtClean="0"/>
              <a:t>Integrative tasks draw on multiple standards to ensure students are making important connections.</a:t>
            </a:r>
          </a:p>
          <a:p>
            <a:pPr marL="857250" lvl="0">
              <a:buClr>
                <a:schemeClr val="accent4">
                  <a:lumMod val="75000"/>
                </a:schemeClr>
              </a:buClr>
              <a:buFont typeface="Wingdings" pitchFamily="2" charset="2"/>
              <a:buChar char="§"/>
            </a:pPr>
            <a:r>
              <a:rPr lang="en-US" sz="2400" dirty="0" smtClean="0"/>
              <a:t>The Standards are not treated as a checklist.</a:t>
            </a:r>
            <a:endParaRPr lang="en-US" sz="2800" dirty="0"/>
          </a:p>
          <a:p>
            <a:pPr marL="68580" indent="0">
              <a:lnSpc>
                <a:spcPct val="110000"/>
              </a:lnSpc>
              <a:buNone/>
            </a:pPr>
            <a:endParaRPr lang="en-US" sz="2800" dirty="0"/>
          </a:p>
          <a:p>
            <a:pPr marL="68580" indent="0">
              <a:lnSpc>
                <a:spcPct val="110000"/>
              </a:lnSpc>
              <a:buNone/>
            </a:pPr>
            <a:endParaRPr lang="en-US" sz="2800" b="1" dirty="0" smtClean="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41</a:t>
            </a:fld>
            <a:endParaRPr lang="en-US"/>
          </a:p>
        </p:txBody>
      </p:sp>
    </p:spTree>
    <p:extLst>
      <p:ext uri="{BB962C8B-B14F-4D97-AF65-F5344CB8AC3E}">
        <p14:creationId xmlns:p14="http://schemas.microsoft.com/office/powerpoint/2010/main" val="395876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580">
              <a:lnSpc>
                <a:spcPct val="110000"/>
              </a:lnSpc>
            </a:pPr>
            <a:r>
              <a:rPr lang="en-US" dirty="0"/>
              <a:t>Advances in assessment demanded by the shifts</a:t>
            </a:r>
          </a:p>
        </p:txBody>
      </p:sp>
      <p:sp>
        <p:nvSpPr>
          <p:cNvPr id="3" name="Text Placeholder 2"/>
          <p:cNvSpPr>
            <a:spLocks noGrp="1"/>
          </p:cNvSpPr>
          <p:nvPr>
            <p:ph type="body" sz="quarter" idx="13"/>
          </p:nvPr>
        </p:nvSpPr>
        <p:spPr/>
        <p:txBody>
          <a:bodyPr/>
          <a:lstStyle/>
          <a:p>
            <a:pPr marL="68580" indent="0">
              <a:lnSpc>
                <a:spcPct val="110000"/>
              </a:lnSpc>
              <a:buNone/>
            </a:pPr>
            <a:r>
              <a:rPr lang="en-US" sz="2800" b="1" dirty="0">
                <a:solidFill>
                  <a:srgbClr val="7030A0"/>
                </a:solidFill>
              </a:rPr>
              <a:t>Shift </a:t>
            </a:r>
            <a:r>
              <a:rPr lang="en-US" sz="2800" b="1" dirty="0" smtClean="0">
                <a:solidFill>
                  <a:srgbClr val="7030A0"/>
                </a:solidFill>
              </a:rPr>
              <a:t>#3</a:t>
            </a:r>
            <a:r>
              <a:rPr lang="en-US" sz="2800" dirty="0">
                <a:solidFill>
                  <a:srgbClr val="7030A0"/>
                </a:solidFill>
              </a:rPr>
              <a:t> </a:t>
            </a:r>
            <a:r>
              <a:rPr lang="en-US" sz="2800" dirty="0" smtClean="0">
                <a:solidFill>
                  <a:srgbClr val="7030A0"/>
                </a:solidFill>
              </a:rPr>
              <a:t>- </a:t>
            </a:r>
            <a:r>
              <a:rPr lang="en-US" sz="2800" b="1" dirty="0" smtClean="0">
                <a:solidFill>
                  <a:srgbClr val="7030A0"/>
                </a:solidFill>
              </a:rPr>
              <a:t>Rigor: </a:t>
            </a:r>
            <a:r>
              <a:rPr lang="en-US" sz="2800" dirty="0" smtClean="0">
                <a:solidFill>
                  <a:srgbClr val="7030A0"/>
                </a:solidFill>
              </a:rPr>
              <a:t>In major topics, pursue</a:t>
            </a:r>
            <a:r>
              <a:rPr lang="en-US" sz="2800" b="1" dirty="0" smtClean="0">
                <a:solidFill>
                  <a:srgbClr val="7030A0"/>
                </a:solidFill>
              </a:rPr>
              <a:t> conceptual understanding, </a:t>
            </a:r>
            <a:r>
              <a:rPr lang="en-US" sz="2800" dirty="0" smtClean="0">
                <a:solidFill>
                  <a:srgbClr val="7030A0"/>
                </a:solidFill>
              </a:rPr>
              <a:t>procedural skill and </a:t>
            </a:r>
            <a:r>
              <a:rPr lang="en-US" sz="2800" b="1" dirty="0" smtClean="0">
                <a:solidFill>
                  <a:srgbClr val="7030A0"/>
                </a:solidFill>
              </a:rPr>
              <a:t>fluency</a:t>
            </a:r>
            <a:r>
              <a:rPr lang="en-US" sz="2800" dirty="0" smtClean="0">
                <a:solidFill>
                  <a:srgbClr val="7030A0"/>
                </a:solidFill>
              </a:rPr>
              <a:t>, and </a:t>
            </a:r>
            <a:r>
              <a:rPr lang="en-US" sz="2800" b="1" dirty="0" smtClean="0">
                <a:solidFill>
                  <a:srgbClr val="7030A0"/>
                </a:solidFill>
              </a:rPr>
              <a:t>application</a:t>
            </a:r>
            <a:endParaRPr lang="en-US" sz="2800" dirty="0" smtClean="0">
              <a:solidFill>
                <a:srgbClr val="7030A0"/>
              </a:solidFill>
            </a:endParaRPr>
          </a:p>
          <a:p>
            <a:pPr marL="530352" indent="0">
              <a:lnSpc>
                <a:spcPct val="110000"/>
              </a:lnSpc>
              <a:buNone/>
            </a:pPr>
            <a:r>
              <a:rPr lang="en-US" sz="2800" b="1" dirty="0" smtClean="0">
                <a:solidFill>
                  <a:srgbClr val="7030A0"/>
                </a:solidFill>
              </a:rPr>
              <a:t>Advance</a:t>
            </a:r>
            <a:r>
              <a:rPr lang="en-US" sz="2800" dirty="0" smtClean="0">
                <a:solidFill>
                  <a:srgbClr val="7030A0"/>
                </a:solidFill>
              </a:rPr>
              <a:t>: </a:t>
            </a:r>
            <a:r>
              <a:rPr lang="en-US" sz="2800" dirty="0" smtClean="0"/>
              <a:t>PARCC assessments will reach the rigor in the Standards through innovations in technology and item design…</a:t>
            </a:r>
            <a:endParaRPr lang="en-US" sz="2800" dirty="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42</a:t>
            </a:fld>
            <a:endParaRPr lang="en-US"/>
          </a:p>
        </p:txBody>
      </p:sp>
    </p:spTree>
    <p:extLst>
      <p:ext uri="{BB962C8B-B14F-4D97-AF65-F5344CB8AC3E}">
        <p14:creationId xmlns:p14="http://schemas.microsoft.com/office/powerpoint/2010/main" val="3605409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Sample Items Illustrating the Advances in Assessment</a:t>
            </a:r>
            <a:endParaRPr lang="en-US" dirty="0"/>
          </a:p>
        </p:txBody>
      </p:sp>
      <p:sp>
        <p:nvSpPr>
          <p:cNvPr id="3" name="Text Placeholder 2"/>
          <p:cNvSpPr>
            <a:spLocks noGrp="1"/>
          </p:cNvSpPr>
          <p:nvPr>
            <p:ph type="body" sz="quarter" idx="13"/>
          </p:nvPr>
        </p:nvSpPr>
        <p:spPr/>
        <p:txBody>
          <a:bodyPr/>
          <a:lstStyle/>
          <a:p>
            <a:pPr marL="68580" indent="0">
              <a:lnSpc>
                <a:spcPct val="110000"/>
              </a:lnSpc>
              <a:buNone/>
            </a:pPr>
            <a:r>
              <a:rPr lang="en-US" sz="2800" dirty="0" smtClean="0"/>
              <a:t>The next section of this presentation is comprised of sample items that illustrate some of the advances called for by the three shifts. </a:t>
            </a:r>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43</a:t>
            </a:fld>
            <a:endParaRPr lang="en-US"/>
          </a:p>
        </p:txBody>
      </p:sp>
    </p:spTree>
    <p:extLst>
      <p:ext uri="{BB962C8B-B14F-4D97-AF65-F5344CB8AC3E}">
        <p14:creationId xmlns:p14="http://schemas.microsoft.com/office/powerpoint/2010/main" val="331622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Overview of Mathematics Task Types</a:t>
            </a:r>
            <a:endParaRPr lang="en-US" dirty="0"/>
          </a:p>
        </p:txBody>
      </p:sp>
      <p:sp>
        <p:nvSpPr>
          <p:cNvPr id="3" name="Text Placeholder 2"/>
          <p:cNvSpPr>
            <a:spLocks noGrp="1"/>
          </p:cNvSpPr>
          <p:nvPr>
            <p:ph type="body" sz="quarter" idx="13"/>
          </p:nvPr>
        </p:nvSpPr>
        <p:spPr>
          <a:xfrm>
            <a:off x="143296" y="1616120"/>
            <a:ext cx="8877874" cy="3810000"/>
          </a:xfrm>
        </p:spPr>
        <p:txBody>
          <a:bodyPr/>
          <a:lstStyle/>
          <a:p>
            <a:pPr marL="68580" indent="0">
              <a:lnSpc>
                <a:spcPct val="110000"/>
              </a:lnSpc>
              <a:buNone/>
            </a:pPr>
            <a:r>
              <a:rPr lang="en-US" sz="2500" dirty="0" smtClean="0"/>
              <a:t>PARCC mathematics assessments will include three types of tasks. </a:t>
            </a:r>
            <a:endParaRPr lang="en-US" sz="2500" dirty="0"/>
          </a:p>
        </p:txBody>
      </p:sp>
      <p:sp>
        <p:nvSpPr>
          <p:cNvPr id="4" name="Slide Number Placeholder 3"/>
          <p:cNvSpPr>
            <a:spLocks noGrp="1"/>
          </p:cNvSpPr>
          <p:nvPr>
            <p:ph type="sldNum" sz="quarter" idx="12"/>
          </p:nvPr>
        </p:nvSpPr>
        <p:spPr/>
        <p:txBody>
          <a:bodyPr>
            <a:normAutofit lnSpcReduction="10000"/>
          </a:bodyPr>
          <a:lstStyle/>
          <a:p>
            <a:pPr>
              <a:defRPr/>
            </a:pPr>
            <a:fld id="{8B1FB4F6-53D1-4649-B6D3-57C1A85B2B3E}" type="slidenum">
              <a:rPr lang="en-US" smtClean="0"/>
              <a:pPr>
                <a:defRPr/>
              </a:pPr>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41192440"/>
              </p:ext>
            </p:extLst>
          </p:nvPr>
        </p:nvGraphicFramePr>
        <p:xfrm>
          <a:off x="245660" y="2275896"/>
          <a:ext cx="8575343" cy="4267200"/>
        </p:xfrm>
        <a:graphic>
          <a:graphicData uri="http://schemas.openxmlformats.org/drawingml/2006/table">
            <a:tbl>
              <a:tblPr firstRow="1" bandRow="1">
                <a:tableStyleId>{17292A2E-F333-43FB-9621-5CBBE7FDCDCB}</a:tableStyleId>
              </a:tblPr>
              <a:tblGrid>
                <a:gridCol w="2047164"/>
                <a:gridCol w="6528179"/>
              </a:tblGrid>
              <a:tr h="262579">
                <a:tc>
                  <a:txBody>
                    <a:bodyPr/>
                    <a:lstStyle/>
                    <a:p>
                      <a:r>
                        <a:rPr lang="en-US" sz="1600" dirty="0" smtClean="0"/>
                        <a:t>Task</a:t>
                      </a:r>
                      <a:r>
                        <a:rPr lang="en-US" sz="1600" baseline="0" dirty="0" smtClean="0"/>
                        <a:t> Type</a:t>
                      </a:r>
                      <a:endParaRPr lang="en-US" sz="1600" b="1" dirty="0"/>
                    </a:p>
                  </a:txBody>
                  <a:tcPr/>
                </a:tc>
                <a:tc>
                  <a:txBody>
                    <a:bodyPr/>
                    <a:lstStyle/>
                    <a:p>
                      <a:r>
                        <a:rPr lang="en-US" sz="1600" dirty="0" smtClean="0"/>
                        <a:t>Description of Task Type</a:t>
                      </a:r>
                      <a:endParaRPr lang="en-US" sz="1600" b="1" dirty="0"/>
                    </a:p>
                  </a:txBody>
                  <a:tcPr/>
                </a:tc>
              </a:tr>
              <a:tr h="822107">
                <a:tc>
                  <a:txBody>
                    <a:bodyPr/>
                    <a:lstStyle/>
                    <a:p>
                      <a:r>
                        <a:rPr lang="en-US" sz="1600" b="1" baseline="0" dirty="0" smtClean="0"/>
                        <a:t>I. Tasks assessing </a:t>
                      </a:r>
                      <a:r>
                        <a:rPr lang="en-US" sz="1600" b="1" i="1" baseline="0" dirty="0" smtClean="0"/>
                        <a:t>concepts, skills and procedures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Balance of conceptual understanding, fluency, and application</a:t>
                      </a:r>
                    </a:p>
                    <a:p>
                      <a:pPr marL="285750" indent="-285750">
                        <a:buFont typeface="Arial" pitchFamily="34" charset="0"/>
                        <a:buChar char="•"/>
                      </a:pPr>
                      <a:r>
                        <a:rPr lang="en-US" sz="1600" baseline="0" dirty="0" smtClean="0"/>
                        <a:t>Can involve any or all mathematical practice standards</a:t>
                      </a:r>
                    </a:p>
                    <a:p>
                      <a:pPr marL="285750" indent="-285750">
                        <a:buFont typeface="Arial" pitchFamily="34" charset="0"/>
                        <a:buChar char="•"/>
                      </a:pPr>
                      <a:r>
                        <a:rPr lang="en-US" sz="1600" dirty="0" smtClean="0"/>
                        <a:t>Machine scorable including innovative,</a:t>
                      </a:r>
                      <a:r>
                        <a:rPr lang="en-US" sz="1600" baseline="0" dirty="0" smtClean="0"/>
                        <a:t> computer-based formats</a:t>
                      </a:r>
                    </a:p>
                    <a:p>
                      <a:pPr marL="285750" indent="-285750">
                        <a:buFont typeface="Arial" pitchFamily="34" charset="0"/>
                        <a:buChar char="•"/>
                      </a:pPr>
                      <a:r>
                        <a:rPr lang="en-US" sz="1600" baseline="0" dirty="0" smtClean="0"/>
                        <a:t>Will appear on the End of Year and Performance Based Assessment components</a:t>
                      </a:r>
                      <a:endParaRPr lang="en-US" sz="1600" dirty="0"/>
                    </a:p>
                  </a:txBody>
                  <a:tcPr/>
                </a:tc>
              </a:tr>
              <a:tr h="822107">
                <a:tc>
                  <a:txBody>
                    <a:bodyPr/>
                    <a:lstStyle/>
                    <a:p>
                      <a:r>
                        <a:rPr lang="en-US" sz="1600" b="1" dirty="0" smtClean="0"/>
                        <a:t>II. Tasks </a:t>
                      </a:r>
                      <a:r>
                        <a:rPr lang="en-US" sz="1600" b="1" baseline="0" dirty="0" smtClean="0"/>
                        <a:t>assessing </a:t>
                      </a:r>
                      <a:r>
                        <a:rPr lang="en-US" sz="1600" b="1" i="1" baseline="0" dirty="0" smtClean="0"/>
                        <a:t>expressing mathematical reasoning </a:t>
                      </a:r>
                    </a:p>
                  </a:txBody>
                  <a:tcPr/>
                </a:tc>
                <a:tc>
                  <a:txBody>
                    <a:bodyPr/>
                    <a:lstStyle/>
                    <a:p>
                      <a:pPr marL="285750" indent="-285750">
                        <a:buFont typeface="Arial" pitchFamily="34" charset="0"/>
                        <a:buChar char="•"/>
                      </a:pPr>
                      <a:r>
                        <a:rPr lang="en-US" sz="1600" dirty="0" smtClean="0"/>
                        <a:t>Each task calls for written arguments</a:t>
                      </a:r>
                      <a:r>
                        <a:rPr lang="en-US" sz="1600" baseline="0" dirty="0" smtClean="0"/>
                        <a:t> / justifications, critique of reasoning, or precision in mathematical statements (MP.3, 6).</a:t>
                      </a:r>
                    </a:p>
                    <a:p>
                      <a:pPr marL="285750" indent="-285750">
                        <a:buFont typeface="Arial" pitchFamily="34" charset="0"/>
                        <a:buChar char="•"/>
                      </a:pPr>
                      <a:r>
                        <a:rPr lang="en-US" sz="1600" baseline="0" dirty="0" smtClean="0"/>
                        <a:t>Can involve other mathematical practice standards</a:t>
                      </a:r>
                    </a:p>
                    <a:p>
                      <a:pPr marL="285750" indent="-285750">
                        <a:buFont typeface="Arial" pitchFamily="34" charset="0"/>
                        <a:buChar char="•"/>
                      </a:pPr>
                      <a:r>
                        <a:rPr lang="en-US" sz="1600" baseline="0" dirty="0" smtClean="0"/>
                        <a:t>May include a mix of machine scored and hand scored responses</a:t>
                      </a:r>
                    </a:p>
                    <a:p>
                      <a:pPr marL="285750" indent="-285750">
                        <a:buFont typeface="Arial" pitchFamily="34" charset="0"/>
                        <a:buChar char="•"/>
                      </a:pPr>
                      <a:r>
                        <a:rPr lang="en-US" sz="1600" baseline="0" dirty="0" smtClean="0"/>
                        <a:t>Included on the Performance Based Assessment component</a:t>
                      </a:r>
                    </a:p>
                  </a:txBody>
                  <a:tcPr/>
                </a:tc>
              </a:tr>
              <a:tr h="822107">
                <a:tc>
                  <a:txBody>
                    <a:bodyPr/>
                    <a:lstStyle/>
                    <a:p>
                      <a:r>
                        <a:rPr lang="en-US" sz="1600" b="1" dirty="0" smtClean="0"/>
                        <a:t>III. Tasks assessing </a:t>
                      </a:r>
                      <a:r>
                        <a:rPr lang="en-US" sz="1600" b="1" i="1" dirty="0" smtClean="0"/>
                        <a:t>modeling</a:t>
                      </a:r>
                      <a:r>
                        <a:rPr lang="en-US" sz="1600" b="1" i="1" baseline="0" dirty="0" smtClean="0"/>
                        <a:t> / applications </a:t>
                      </a:r>
                    </a:p>
                  </a:txBody>
                  <a:tcPr/>
                </a:tc>
                <a:tc>
                  <a:txBody>
                    <a:bodyPr/>
                    <a:lstStyle/>
                    <a:p>
                      <a:pPr marL="285750" indent="-285750">
                        <a:buFont typeface="Arial" pitchFamily="34" charset="0"/>
                        <a:buChar char="•"/>
                      </a:pPr>
                      <a:r>
                        <a:rPr lang="en-US" sz="1600" dirty="0" smtClean="0"/>
                        <a:t>Each task calls for modeling/application</a:t>
                      </a:r>
                      <a:r>
                        <a:rPr lang="en-US" sz="1600" baseline="0" dirty="0" smtClean="0"/>
                        <a:t> in a real-world context or scenario (MP.4)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Can involve other mathematical practice standards.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May include a mix of machine scored and hand scored responses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Included on the Performance Based Assessment component</a:t>
                      </a:r>
                    </a:p>
                  </a:txBody>
                  <a:tcPr/>
                </a:tc>
              </a:tr>
            </a:tbl>
          </a:graphicData>
        </a:graphic>
      </p:graphicFrame>
      <p:sp>
        <p:nvSpPr>
          <p:cNvPr id="6" name="TextBox 5"/>
          <p:cNvSpPr txBox="1"/>
          <p:nvPr/>
        </p:nvSpPr>
        <p:spPr>
          <a:xfrm>
            <a:off x="609602" y="6569078"/>
            <a:ext cx="8211401" cy="261610"/>
          </a:xfrm>
          <a:prstGeom prst="rect">
            <a:avLst/>
          </a:prstGeom>
          <a:noFill/>
        </p:spPr>
        <p:txBody>
          <a:bodyPr wrap="square" rtlCol="0">
            <a:spAutoFit/>
          </a:bodyPr>
          <a:lstStyle/>
          <a:p>
            <a:pPr defTabSz="457200"/>
            <a:r>
              <a:rPr lang="en-US" sz="1050" dirty="0">
                <a:solidFill>
                  <a:prstClr val="black"/>
                </a:solidFill>
              </a:rPr>
              <a:t>F</a:t>
            </a:r>
            <a:r>
              <a:rPr lang="en-US" sz="1050" dirty="0" smtClean="0">
                <a:solidFill>
                  <a:prstClr val="black"/>
                </a:solidFill>
              </a:rPr>
              <a:t>or more information see PARCC Item Development ITN Appendix D.  </a:t>
            </a:r>
            <a:endParaRPr lang="en-US" sz="1050" dirty="0">
              <a:solidFill>
                <a:prstClr val="black"/>
              </a:solidFill>
            </a:endParaRPr>
          </a:p>
        </p:txBody>
      </p:sp>
    </p:spTree>
    <p:extLst>
      <p:ext uri="{BB962C8B-B14F-4D97-AF65-F5344CB8AC3E}">
        <p14:creationId xmlns:p14="http://schemas.microsoft.com/office/powerpoint/2010/main" val="1412416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7 Illustrative Sample Item</a:t>
            </a:r>
            <a:endParaRPr lang="en-US" dirty="0"/>
          </a:p>
        </p:txBody>
      </p:sp>
      <p:sp>
        <p:nvSpPr>
          <p:cNvPr id="3" name="Slide Number Placeholder 2"/>
          <p:cNvSpPr>
            <a:spLocks noGrp="1"/>
          </p:cNvSpPr>
          <p:nvPr>
            <p:ph type="sldNum" sz="quarter" idx="12"/>
          </p:nvPr>
        </p:nvSpPr>
        <p:spPr/>
        <p:txBody>
          <a:bodyPr>
            <a:normAutofit lnSpcReduction="10000"/>
          </a:bodyPr>
          <a:lstStyle/>
          <a:p>
            <a:pPr>
              <a:defRPr/>
            </a:pPr>
            <a:fld id="{8B1FB4F6-53D1-4649-B6D3-57C1A85B2B3E}" type="slidenum">
              <a:rPr lang="en-US" smtClean="0"/>
              <a:pPr>
                <a:defRPr/>
              </a:pPr>
              <a:t>45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2" y="1935382"/>
            <a:ext cx="8090045" cy="449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402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Illustrative Sample Item</a:t>
            </a:r>
            <a:endParaRPr lang="en-US" dirty="0"/>
          </a:p>
        </p:txBody>
      </p:sp>
      <p:sp>
        <p:nvSpPr>
          <p:cNvPr id="3" name="Slide Number Placeholder 2"/>
          <p:cNvSpPr>
            <a:spLocks noGrp="1"/>
          </p:cNvSpPr>
          <p:nvPr>
            <p:ph type="sldNum" sz="quarter" idx="12"/>
          </p:nvPr>
        </p:nvSpPr>
        <p:spPr/>
        <p:txBody>
          <a:bodyPr>
            <a:normAutofit lnSpcReduction="10000"/>
          </a:bodyPr>
          <a:lstStyle/>
          <a:p>
            <a:pPr>
              <a:defRPr/>
            </a:pPr>
            <a:fld id="{8B1FB4F6-53D1-4649-B6D3-57C1A85B2B3E}" type="slidenum">
              <a:rPr lang="en-US" smtClean="0"/>
              <a:pPr>
                <a:defRPr/>
              </a:pPr>
              <a:t>46</a:t>
            </a:fld>
            <a:endParaRPr lang="en-US"/>
          </a:p>
        </p:txBody>
      </p:sp>
      <p:sp>
        <p:nvSpPr>
          <p:cNvPr id="4" name="Text Placeholder 3"/>
          <p:cNvSpPr>
            <a:spLocks noGrp="1"/>
          </p:cNvSpPr>
          <p:nvPr>
            <p:ph type="body" sz="quarter" idx="13"/>
          </p:nvPr>
        </p:nvSpPr>
        <p:spPr>
          <a:xfrm>
            <a:off x="457200" y="1752600"/>
            <a:ext cx="8382000" cy="581167"/>
          </a:xfrm>
        </p:spPr>
        <p:txBody>
          <a:bodyPr/>
          <a:lstStyle/>
          <a:p>
            <a:pPr marL="0" indent="0" algn="ctr">
              <a:buNone/>
            </a:pPr>
            <a:r>
              <a:rPr lang="en-US" sz="2800" dirty="0" smtClean="0"/>
              <a:t>Seeing </a:t>
            </a:r>
            <a:r>
              <a:rPr lang="en-US" sz="2800" dirty="0"/>
              <a:t>Structure in a Quadratic Equation</a:t>
            </a:r>
          </a:p>
          <a:p>
            <a:pPr algn="ct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1282" y="2443175"/>
            <a:ext cx="5261433" cy="3548192"/>
          </a:xfrm>
          <a:prstGeom prst="rect">
            <a:avLst/>
          </a:prstGeom>
          <a:noFill/>
          <a:ln>
            <a:noFill/>
          </a:ln>
          <a:effectLst/>
          <a:extLst/>
        </p:spPr>
      </p:pic>
    </p:spTree>
    <p:extLst>
      <p:ext uri="{BB962C8B-B14F-4D97-AF65-F5344CB8AC3E}">
        <p14:creationId xmlns:p14="http://schemas.microsoft.com/office/powerpoint/2010/main" val="293663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Aligns to the Standards and Reflects Good Practice</a:t>
            </a:r>
            <a:endParaRPr lang="en-US" dirty="0"/>
          </a:p>
        </p:txBody>
      </p:sp>
      <p:sp>
        <p:nvSpPr>
          <p:cNvPr id="3" name="Slide Number Placeholder 2"/>
          <p:cNvSpPr>
            <a:spLocks noGrp="1"/>
          </p:cNvSpPr>
          <p:nvPr>
            <p:ph type="sldNum" sz="quarter" idx="12"/>
          </p:nvPr>
        </p:nvSpPr>
        <p:spPr/>
        <p:txBody>
          <a:bodyPr>
            <a:normAutofit lnSpcReduction="10000"/>
          </a:bodyPr>
          <a:lstStyle/>
          <a:p>
            <a:pPr>
              <a:defRPr/>
            </a:pPr>
            <a:fld id="{8B1FB4F6-53D1-4649-B6D3-57C1A85B2B3E}" type="slidenum">
              <a:rPr lang="en-US" smtClean="0"/>
              <a:pPr>
                <a:defRPr/>
              </a:pPr>
              <a:t>47</a:t>
            </a:fld>
            <a:endParaRPr lang="en-US"/>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3"/>
              </p:nvPr>
            </p:nvSpPr>
            <p:spPr/>
            <p:txBody>
              <a:bodyPr/>
              <a:lstStyle/>
              <a:p>
                <a:pPr marL="0" indent="0">
                  <a:buNone/>
                </a:pPr>
                <a:r>
                  <a:rPr lang="en-US" sz="2000" b="1" dirty="0" smtClean="0"/>
                  <a:t>High School Illustrative </a:t>
                </a:r>
                <a:r>
                  <a:rPr lang="en-US" sz="2000" b="1" dirty="0"/>
                  <a:t>Item Key Features and Assessment Advances</a:t>
                </a:r>
              </a:p>
              <a:p>
                <a:pPr marL="0" indent="0">
                  <a:buNone/>
                </a:pPr>
                <a:r>
                  <a:rPr lang="en-US" sz="1800" dirty="0"/>
                  <a:t>The given equation is quadratic equation with two solutions. The task does not clue the student that the equation is quadratic or that it has two solutions; students must recognize the nature of the equation from its structure. Notice that the terms 6x – 4 and 3x – 2 differ only by an overall factor of two. So the given equation has the structure</a:t>
                </a:r>
              </a:p>
              <a:p>
                <a:pPr marL="0" indent="0">
                  <a:buNone/>
                </a:pPr>
                <a14:m>
                  <m:oMathPara xmlns:m="http://schemas.openxmlformats.org/officeDocument/2006/math">
                    <m:oMathParaPr>
                      <m:jc m:val="centerGroup"/>
                    </m:oMathParaPr>
                    <m:oMath xmlns:m="http://schemas.openxmlformats.org/officeDocument/2006/math">
                      <m:sSup>
                        <m:sSupPr>
                          <m:ctrlPr>
                            <a:rPr lang="en-US" sz="1800" i="1">
                              <a:latin typeface="Cambria Math"/>
                            </a:rPr>
                          </m:ctrlPr>
                        </m:sSupPr>
                        <m:e>
                          <m:r>
                            <a:rPr lang="en-US" sz="1800" i="1">
                              <a:latin typeface="Cambria Math"/>
                            </a:rPr>
                            <m:t>𝑄</m:t>
                          </m:r>
                        </m:e>
                        <m:sup>
                          <m:r>
                            <a:rPr lang="en-US" sz="1800" i="1">
                              <a:latin typeface="Cambria Math"/>
                            </a:rPr>
                            <m:t>2</m:t>
                          </m:r>
                        </m:sup>
                      </m:sSup>
                      <m:r>
                        <a:rPr lang="en-US" sz="1800" i="1">
                          <a:latin typeface="Cambria Math"/>
                        </a:rPr>
                        <m:t>=2</m:t>
                      </m:r>
                      <m:r>
                        <a:rPr lang="en-US" sz="1800" i="1">
                          <a:latin typeface="Cambria Math"/>
                        </a:rPr>
                        <m:t>𝑄</m:t>
                      </m:r>
                    </m:oMath>
                  </m:oMathPara>
                </a14:m>
                <a:endParaRPr lang="en-US" sz="1800" dirty="0"/>
              </a:p>
              <a:p>
                <a:pPr marL="0" indent="0">
                  <a:buNone/>
                </a:pPr>
                <a:r>
                  <a:rPr lang="en-US" sz="1800" dirty="0" smtClean="0"/>
                  <a:t>where </a:t>
                </a:r>
                <a:r>
                  <a:rPr lang="en-US" sz="1800" i="1" dirty="0"/>
                  <a:t>Q</a:t>
                </a:r>
                <a:r>
                  <a:rPr lang="en-US" sz="1800" dirty="0"/>
                  <a:t> is 3</a:t>
                </a:r>
                <a:r>
                  <a:rPr lang="en-US" sz="1800" i="1" dirty="0"/>
                  <a:t>x</a:t>
                </a:r>
                <a:r>
                  <a:rPr lang="en-US" sz="1800" dirty="0"/>
                  <a:t> – 2. The equation </a:t>
                </a:r>
                <a:r>
                  <a:rPr lang="en-US" sz="1800" i="1" dirty="0"/>
                  <a:t>Q</a:t>
                </a:r>
                <a:r>
                  <a:rPr lang="en-US" sz="1800" baseline="30000" dirty="0"/>
                  <a:t>2</a:t>
                </a:r>
                <a:r>
                  <a:rPr lang="en-US" sz="1800" dirty="0"/>
                  <a:t> - 2</a:t>
                </a:r>
                <a:r>
                  <a:rPr lang="en-US" sz="1800" i="1" dirty="0"/>
                  <a:t>Q</a:t>
                </a:r>
                <a:r>
                  <a:rPr lang="en-US" sz="1800" dirty="0"/>
                  <a:t> is easily solved by factoring as </a:t>
                </a:r>
                <a:r>
                  <a:rPr lang="en-US" sz="1800" i="1" dirty="0"/>
                  <a:t>Q</a:t>
                </a:r>
                <a:r>
                  <a:rPr lang="en-US" sz="1800" dirty="0"/>
                  <a:t>(</a:t>
                </a:r>
                <a:r>
                  <a:rPr lang="en-US" sz="1800" i="1" dirty="0"/>
                  <a:t>Q</a:t>
                </a:r>
                <a:r>
                  <a:rPr lang="en-US" sz="1800" dirty="0"/>
                  <a:t>-2) = 0, hence </a:t>
                </a:r>
                <a:r>
                  <a:rPr lang="en-US" sz="1800" i="1" dirty="0"/>
                  <a:t>Q</a:t>
                </a:r>
                <a:r>
                  <a:rPr lang="en-US" sz="1800" dirty="0"/>
                  <a:t> = 0 or </a:t>
                </a:r>
                <a:r>
                  <a:rPr lang="en-US" sz="1800" i="1" dirty="0"/>
                  <a:t>Q</a:t>
                </a:r>
                <a:r>
                  <a:rPr lang="en-US" sz="1800" dirty="0"/>
                  <a:t> = 2. Remembering that </a:t>
                </a:r>
                <a:r>
                  <a:rPr lang="en-US" sz="1800" i="1" dirty="0"/>
                  <a:t>Q</a:t>
                </a:r>
                <a:r>
                  <a:rPr lang="en-US" sz="1800" dirty="0"/>
                  <a:t> is 3x – 2, we have</a:t>
                </a:r>
                <a:endParaRPr lang="en-US" sz="1800" dirty="0" smtClean="0"/>
              </a:p>
              <a:p>
                <a:pPr marL="0" indent="0" algn="ctr">
                  <a:buNone/>
                </a:pPr>
                <a14:m>
                  <m:oMath xmlns:m="http://schemas.openxmlformats.org/officeDocument/2006/math">
                    <m:r>
                      <a:rPr lang="en-US" sz="1800" i="1">
                        <a:latin typeface="Cambria Math"/>
                      </a:rPr>
                      <m:t>3</m:t>
                    </m:r>
                    <m:r>
                      <a:rPr lang="en-US" sz="1800" i="1">
                        <a:latin typeface="Cambria Math"/>
                      </a:rPr>
                      <m:t>𝑥</m:t>
                    </m:r>
                    <m:r>
                      <a:rPr lang="en-US" sz="1800" i="1">
                        <a:latin typeface="Cambria Math"/>
                      </a:rPr>
                      <m:t>−2=0   </m:t>
                    </m:r>
                    <m:r>
                      <m:rPr>
                        <m:sty m:val="p"/>
                      </m:rPr>
                      <a:rPr lang="en-US" sz="1800">
                        <a:latin typeface="Cambria Math"/>
                      </a:rPr>
                      <m:t>or</m:t>
                    </m:r>
                    <m:r>
                      <a:rPr lang="en-US" sz="1800" i="1">
                        <a:latin typeface="Cambria Math"/>
                      </a:rPr>
                      <m:t>   3</m:t>
                    </m:r>
                    <m:r>
                      <a:rPr lang="en-US" sz="1800" i="1">
                        <a:latin typeface="Cambria Math"/>
                      </a:rPr>
                      <m:t>𝑥</m:t>
                    </m:r>
                    <m:r>
                      <a:rPr lang="en-US" sz="1800" i="1">
                        <a:latin typeface="Cambria Math"/>
                      </a:rPr>
                      <m:t>−2=2</m:t>
                    </m:r>
                  </m:oMath>
                </a14:m>
                <a:r>
                  <a:rPr lang="en-US" sz="1800" dirty="0"/>
                  <a:t>.</a:t>
                </a:r>
              </a:p>
              <a:p>
                <a:pPr marL="0" indent="0">
                  <a:buNone/>
                </a:pPr>
                <a:r>
                  <a:rPr lang="en-US" sz="1800" dirty="0"/>
                  <a:t>These two equations yield the solutions </a:t>
                </a:r>
                <a14:m>
                  <m:oMath xmlns:m="http://schemas.openxmlformats.org/officeDocument/2006/math">
                    <m:box>
                      <m:boxPr>
                        <m:ctrlPr>
                          <a:rPr lang="en-US" sz="1800" i="1">
                            <a:latin typeface="Cambria Math"/>
                          </a:rPr>
                        </m:ctrlPr>
                      </m:boxPr>
                      <m:e>
                        <m:argPr>
                          <m:argSz m:val="-1"/>
                        </m:argPr>
                        <m:f>
                          <m:fPr>
                            <m:ctrlPr>
                              <a:rPr lang="en-US" sz="1800" i="1">
                                <a:latin typeface="Cambria Math"/>
                              </a:rPr>
                            </m:ctrlPr>
                          </m:fPr>
                          <m:num>
                            <m:r>
                              <a:rPr lang="en-US" sz="1800" i="1">
                                <a:latin typeface="Cambria Math"/>
                              </a:rPr>
                              <m:t>2</m:t>
                            </m:r>
                          </m:num>
                          <m:den>
                            <m:r>
                              <a:rPr lang="en-US" sz="1800" i="1">
                                <a:latin typeface="Cambria Math"/>
                              </a:rPr>
                              <m:t>3</m:t>
                            </m:r>
                          </m:den>
                        </m:f>
                      </m:e>
                    </m:box>
                  </m:oMath>
                </a14:m>
                <a:r>
                  <a:rPr lang="en-US" sz="1800" dirty="0"/>
                  <a:t> and </a:t>
                </a:r>
                <a14:m>
                  <m:oMath xmlns:m="http://schemas.openxmlformats.org/officeDocument/2006/math">
                    <m:box>
                      <m:boxPr>
                        <m:ctrlPr>
                          <a:rPr lang="en-US" sz="1800" i="1">
                            <a:latin typeface="Cambria Math"/>
                          </a:rPr>
                        </m:ctrlPr>
                      </m:boxPr>
                      <m:e>
                        <m:argPr>
                          <m:argSz m:val="-1"/>
                        </m:argPr>
                        <m:f>
                          <m:fPr>
                            <m:ctrlPr>
                              <a:rPr lang="en-US" sz="1800" i="1">
                                <a:latin typeface="Cambria Math"/>
                              </a:rPr>
                            </m:ctrlPr>
                          </m:fPr>
                          <m:num>
                            <m:r>
                              <a:rPr lang="en-US" sz="1800" i="1">
                                <a:latin typeface="Cambria Math"/>
                              </a:rPr>
                              <m:t>4</m:t>
                            </m:r>
                          </m:num>
                          <m:den>
                            <m:r>
                              <a:rPr lang="en-US" sz="1800" i="1">
                                <a:latin typeface="Cambria Math"/>
                              </a:rPr>
                              <m:t>3</m:t>
                            </m:r>
                          </m:den>
                        </m:f>
                      </m:e>
                    </m:box>
                  </m:oMath>
                </a14:m>
                <a:r>
                  <a:rPr lang="en-US" sz="1800" dirty="0"/>
                  <a:t>. </a:t>
                </a:r>
              </a:p>
              <a:p>
                <a:pPr marL="0" indent="0">
                  <a:buNone/>
                </a:pPr>
                <a:endParaRPr lang="en-US" sz="1800" dirty="0" smtClean="0"/>
              </a:p>
              <a:p>
                <a:pPr marL="0" indent="0">
                  <a:buNone/>
                </a:pPr>
                <a:r>
                  <a:rPr lang="en-US" sz="1800" dirty="0" smtClean="0"/>
                  <a:t>Unlike </a:t>
                </a:r>
                <a:r>
                  <a:rPr lang="en-US" sz="1800" dirty="0"/>
                  <a:t>traditional multiple-choice tests, the technology in this task prevents guessing and working backwards. The format somewhat resembles the Japanese University Entrance Examinations format (see innovations in ITN Appendix F). A further enhancement is that the item format does not immediately indicate the number of solutions.</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3"/>
              </p:nvPr>
            </p:nvSpPr>
            <p:spPr>
              <a:blipFill rotWithShape="1">
                <a:blip r:embed="rId2"/>
                <a:stretch>
                  <a:fillRect l="-800" t="-960" r="-1091" b="-31200"/>
                </a:stretch>
              </a:blipFill>
            </p:spPr>
            <p:txBody>
              <a:bodyPr/>
              <a:lstStyle/>
              <a:p>
                <a:r>
                  <a:rPr lang="en-US">
                    <a:noFill/>
                  </a:rPr>
                  <a:t> </a:t>
                </a:r>
              </a:p>
            </p:txBody>
          </p:sp>
        </mc:Fallback>
      </mc:AlternateContent>
    </p:spTree>
    <p:extLst>
      <p:ext uri="{BB962C8B-B14F-4D97-AF65-F5344CB8AC3E}">
        <p14:creationId xmlns:p14="http://schemas.microsoft.com/office/powerpoint/2010/main" val="2725064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Take-</a:t>
            </a:r>
            <a:r>
              <a:rPr lang="en-US" dirty="0" err="1" smtClean="0"/>
              <a:t>Aways</a:t>
            </a:r>
            <a:endParaRPr lang="en-US" dirty="0"/>
          </a:p>
        </p:txBody>
      </p:sp>
      <p:sp>
        <p:nvSpPr>
          <p:cNvPr id="3" name="Text Placeholder 2"/>
          <p:cNvSpPr>
            <a:spLocks noGrp="1"/>
          </p:cNvSpPr>
          <p:nvPr>
            <p:ph type="body" idx="1"/>
          </p:nvPr>
        </p:nvSpPr>
        <p:spPr/>
        <p:txBody>
          <a:bodyPr/>
          <a:lstStyle/>
          <a:p>
            <a:r>
              <a:rPr lang="en-US" dirty="0" smtClean="0"/>
              <a:t>Two Things to Tell Teachers</a:t>
            </a:r>
            <a:endParaRPr lang="en-US" dirty="0"/>
          </a:p>
        </p:txBody>
      </p:sp>
      <p:sp>
        <p:nvSpPr>
          <p:cNvPr id="5" name="Text Placeholder 4"/>
          <p:cNvSpPr>
            <a:spLocks noGrp="1"/>
          </p:cNvSpPr>
          <p:nvPr>
            <p:ph type="body" sz="quarter" idx="3"/>
          </p:nvPr>
        </p:nvSpPr>
        <p:spPr/>
        <p:txBody>
          <a:bodyPr/>
          <a:lstStyle/>
          <a:p>
            <a:r>
              <a:rPr lang="en-US" dirty="0" smtClean="0"/>
              <a:t>Two Things to Start to Plan</a:t>
            </a:r>
            <a:endParaRPr lang="en-US" dirty="0"/>
          </a:p>
        </p:txBody>
      </p:sp>
      <p:pic>
        <p:nvPicPr>
          <p:cNvPr id="13315" name="Picture 3" descr="C:\Users\tgray\AppData\Local\Microsoft\Windows\Temporary Internet Files\Content.IE5\V1360177\MP9004022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14600"/>
            <a:ext cx="2088746" cy="3131591"/>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tgray\AppData\Local\Microsoft\Windows\Temporary Internet Files\Content.IE5\Y44YH9T5\MP9003995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78448"/>
            <a:ext cx="255969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7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 y="381001"/>
            <a:ext cx="916531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56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381002"/>
            <a:ext cx="9199416" cy="60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3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2" y="457200"/>
            <a:ext cx="893195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792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1" y="457200"/>
            <a:ext cx="894869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96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6" y="381000"/>
            <a:ext cx="917815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18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2560</Words>
  <Application>Microsoft Office PowerPoint</Application>
  <PresentationFormat>On-screen Show (4:3)</PresentationFormat>
  <Paragraphs>255</Paragraphs>
  <Slides>48</Slides>
  <Notes>14</Notes>
  <HiddenSlides>0</HiddenSlides>
  <MMClips>0</MMClips>
  <ScaleCrop>false</ScaleCrop>
  <HeadingPairs>
    <vt:vector size="4" baseType="variant">
      <vt:variant>
        <vt:lpstr>Theme</vt:lpstr>
      </vt:variant>
      <vt:variant>
        <vt:i4>28</vt:i4>
      </vt:variant>
      <vt:variant>
        <vt:lpstr>Slide Titles</vt:lpstr>
      </vt:variant>
      <vt:variant>
        <vt:i4>48</vt:i4>
      </vt:variant>
    </vt:vector>
  </HeadingPairs>
  <TitlesOfParts>
    <vt:vector size="76" baseType="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Frameworks for ELA: Consider the graphic itself, the text in the graphic, the implications of each of these for instructional design and shifts in instructional strategies.  </vt:lpstr>
      <vt:lpstr>Reading Complex Texts</vt:lpstr>
      <vt:lpstr>Writing About Texts</vt:lpstr>
      <vt:lpstr>Research Project</vt:lpstr>
      <vt:lpstr>Narrative Writing</vt:lpstr>
      <vt:lpstr>Standards that underpin the frameworks</vt:lpstr>
      <vt:lpstr>PowerPoint Presentation</vt:lpstr>
      <vt:lpstr>PowerPoint Presentation</vt:lpstr>
      <vt:lpstr>PowerPoint Presentation</vt:lpstr>
      <vt:lpstr>Claims Driving Design: Mathematics</vt:lpstr>
      <vt:lpstr>Practices              Content</vt:lpstr>
      <vt:lpstr>Big Idea!!</vt:lpstr>
      <vt:lpstr>Standards for Mathematical Practice</vt:lpstr>
      <vt:lpstr>PowerPoint Presentation</vt:lpstr>
      <vt:lpstr>Sample Questions: PARCC Assessment</vt:lpstr>
      <vt:lpstr>PARCC’s Fundamental Advance</vt:lpstr>
      <vt:lpstr>PARCC’s Core Commitments to ELA/Literacy Assessment Quality </vt:lpstr>
      <vt:lpstr>What Are the Shifts at the Heart of PARCC Design (and the Standards)?</vt:lpstr>
      <vt:lpstr>The CCSS Shifts Build Toward College and Career Readiness for All Students</vt:lpstr>
      <vt:lpstr>Students’ Command of Evidence with Complex Texts is at the Core of Every Part of the Assessment!</vt:lpstr>
      <vt:lpstr>Three Innovative Item Types That Showcase Students’ Command of Evidence with Complex Texts</vt:lpstr>
      <vt:lpstr>PARCC Summative Assessment  with EBSR, TECR, and PCR Items</vt:lpstr>
      <vt:lpstr>Questions Worth Answering?</vt:lpstr>
      <vt:lpstr>Grade 6 Prose Constructed-Response Item</vt:lpstr>
      <vt:lpstr>Grade 6 Evidence-Based Selected-Response Item #1</vt:lpstr>
      <vt:lpstr>Grade 6 Evidence-Based Selected-Response Item #2</vt:lpstr>
      <vt:lpstr>Grade 6 Technology-Enhanced Selected-Response Item</vt:lpstr>
      <vt:lpstr>PARCC’s Core Commitments to Mathematics Assessment Quality </vt:lpstr>
      <vt:lpstr>What Are the Shifts in the Math Standards at the Heart of PARCC Design?</vt:lpstr>
      <vt:lpstr>Advances in Assessment Demanded by the Shifts</vt:lpstr>
      <vt:lpstr>Advances in Assessment Demanded by the Shifts</vt:lpstr>
      <vt:lpstr>Advances in Assessment Demanded by the Shifts</vt:lpstr>
      <vt:lpstr>Advances in assessment demanded by the shifts</vt:lpstr>
      <vt:lpstr>Sample Items Illustrating the Advances in Assessment</vt:lpstr>
      <vt:lpstr>Overview of Mathematics Task Types</vt:lpstr>
      <vt:lpstr>Grade 7 Illustrative Sample Item</vt:lpstr>
      <vt:lpstr>High School Illustrative Sample Item</vt:lpstr>
      <vt:lpstr>Aligns to the Standards and Reflects Good Practice</vt:lpstr>
      <vt:lpstr>PARCC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Gray</dc:creator>
  <cp:lastModifiedBy>Theresa Gray</cp:lastModifiedBy>
  <cp:revision>6</cp:revision>
  <cp:lastPrinted>2012-09-25T14:54:39Z</cp:lastPrinted>
  <dcterms:created xsi:type="dcterms:W3CDTF">2012-09-24T14:35:52Z</dcterms:created>
  <dcterms:modified xsi:type="dcterms:W3CDTF">2012-09-25T15:01:23Z</dcterms:modified>
</cp:coreProperties>
</file>