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10"/>
  </p:notesMasterIdLst>
  <p:handoutMasterIdLst>
    <p:handoutMasterId r:id="rId11"/>
  </p:handoutMasterIdLst>
  <p:sldIdLst>
    <p:sldId id="256" r:id="rId3"/>
    <p:sldId id="395" r:id="rId4"/>
    <p:sldId id="397" r:id="rId5"/>
    <p:sldId id="396" r:id="rId6"/>
    <p:sldId id="398" r:id="rId7"/>
    <p:sldId id="399" r:id="rId8"/>
    <p:sldId id="39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B2"/>
    <a:srgbClr val="8F23B3"/>
    <a:srgbClr val="C2C2C2"/>
    <a:srgbClr val="B9F2FF"/>
    <a:srgbClr val="D1F6FF"/>
    <a:srgbClr val="8E9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88" autoAdjust="0"/>
    <p:restoredTop sz="62906" autoAdjust="0"/>
  </p:normalViewPr>
  <p:slideViewPr>
    <p:cSldViewPr>
      <p:cViewPr>
        <p:scale>
          <a:sx n="70" d="100"/>
          <a:sy n="70" d="100"/>
        </p:scale>
        <p:origin x="-58" y="1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77BC68-C460-4B34-AFD7-B9027B0504C7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500616-59A6-425A-A392-A24B6510BD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55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D56283-6016-43A4-96D7-CE16B338513C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B1C21B-5D40-4303-A0FF-A967A5E5C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83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1C21B-5D40-4303-A0FF-A967A5E5CDA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DD233-47F8-4194-BBBC-DA81A0313A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9pPr>
          </a:lstStyle>
          <a:p>
            <a:pPr eaLnBrk="1" hangingPunct="1"/>
            <a:fld id="{900AA798-B518-4A83-AEB0-4727E321B24E}" type="slidenum">
              <a:rPr lang="en-US">
                <a:latin typeface="Calibri" pitchFamily="26" charset="0"/>
              </a:rPr>
              <a:pPr eaLnBrk="1" hangingPunct="1"/>
              <a:t>3</a:t>
            </a:fld>
            <a:endParaRPr lang="en-US">
              <a:latin typeface="Calibri" pitchFamily="2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9pPr>
          </a:lstStyle>
          <a:p>
            <a:pPr eaLnBrk="1" hangingPunct="1"/>
            <a:fld id="{B703AC51-9CE7-417E-883C-C63AFC5B25AB}" type="slidenum">
              <a:rPr lang="en-US">
                <a:latin typeface="Calibri" pitchFamily="26" charset="0"/>
              </a:rPr>
              <a:pPr eaLnBrk="1" hangingPunct="1"/>
              <a:t>4</a:t>
            </a:fld>
            <a:endParaRPr lang="en-US">
              <a:latin typeface="Calibri" pitchFamily="2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9pPr>
          </a:lstStyle>
          <a:p>
            <a:pPr eaLnBrk="1" hangingPunct="1"/>
            <a:fld id="{4D49B4B6-8AC7-4828-B700-9D50DB40C1DF}" type="slidenum">
              <a:rPr lang="en-US">
                <a:latin typeface="Calibri" pitchFamily="26" charset="0"/>
              </a:rPr>
              <a:pPr eaLnBrk="1" hangingPunct="1"/>
              <a:t>5</a:t>
            </a:fld>
            <a:endParaRPr lang="en-US">
              <a:latin typeface="Calibri" pitchFamily="2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9pPr>
          </a:lstStyle>
          <a:p>
            <a:pPr eaLnBrk="1" hangingPunct="1"/>
            <a:fld id="{0FD7483B-3211-41A6-B308-1CE06A39C0B7}" type="slidenum">
              <a:rPr lang="en-US">
                <a:latin typeface="Calibri" pitchFamily="26" charset="0"/>
              </a:rPr>
              <a:pPr eaLnBrk="1" hangingPunct="1"/>
              <a:t>6</a:t>
            </a:fld>
            <a:endParaRPr lang="en-US">
              <a:latin typeface="Calibri" pitchFamily="2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1C21B-5D40-4303-A0FF-A967A5E5CDA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RCC_Header_A2"/>
          <p:cNvPicPr>
            <a:picLocks noChangeAspect="1" noChangeArrowheads="1"/>
          </p:cNvPicPr>
          <p:nvPr userDrawn="1"/>
        </p:nvPicPr>
        <p:blipFill>
          <a:blip r:embed="rId2" cstate="print"/>
          <a:srcRect l="63492" r="5597"/>
          <a:stretch>
            <a:fillRect/>
          </a:stretch>
        </p:blipFill>
        <p:spPr bwMode="auto">
          <a:xfrm>
            <a:off x="0" y="2"/>
            <a:ext cx="2819400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1219200"/>
            <a:ext cx="9144000" cy="152400"/>
          </a:xfrm>
          <a:prstGeom prst="rect">
            <a:avLst/>
          </a:prstGeom>
          <a:solidFill>
            <a:srgbClr val="8F23B3"/>
          </a:solidFill>
          <a:ln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rtlCol="0" anchor="ctr"/>
          <a:lstStyle/>
          <a:p>
            <a:pPr algn="ctr"/>
            <a:endParaRPr lang="en-US" dirty="0">
              <a:solidFill>
                <a:srgbClr val="8F23B3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1447800"/>
            <a:ext cx="9144000" cy="152400"/>
          </a:xfrm>
          <a:prstGeom prst="rect">
            <a:avLst/>
          </a:prstGeom>
          <a:solidFill>
            <a:srgbClr val="0091B2"/>
          </a:solidFill>
          <a:ln>
            <a:solidFill>
              <a:srgbClr val="0091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rtlCol="0" anchor="ctr"/>
          <a:lstStyle/>
          <a:p>
            <a:pPr algn="ctr"/>
            <a:endParaRPr lang="en-US" dirty="0">
              <a:solidFill>
                <a:srgbClr val="8F23B3"/>
              </a:solidFill>
            </a:endParaRPr>
          </a:p>
        </p:txBody>
      </p:sp>
      <p:pic>
        <p:nvPicPr>
          <p:cNvPr id="12" name="Picture 2" descr="PARCC_Header_A2"/>
          <p:cNvPicPr>
            <a:picLocks noChangeAspect="1" noChangeArrowheads="1"/>
          </p:cNvPicPr>
          <p:nvPr userDrawn="1"/>
        </p:nvPicPr>
        <p:blipFill>
          <a:blip r:embed="rId2" cstate="print"/>
          <a:srcRect r="68254"/>
          <a:stretch>
            <a:fillRect/>
          </a:stretch>
        </p:blipFill>
        <p:spPr bwMode="auto">
          <a:xfrm>
            <a:off x="6785429" y="5867400"/>
            <a:ext cx="235857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PARCC_Header_A2"/>
          <p:cNvPicPr>
            <a:picLocks noChangeAspect="1" noChangeArrowheads="1"/>
          </p:cNvPicPr>
          <p:nvPr userDrawn="1"/>
        </p:nvPicPr>
        <p:blipFill>
          <a:blip r:embed="rId2" cstate="print"/>
          <a:srcRect l="29744" r="68254"/>
          <a:stretch>
            <a:fillRect/>
          </a:stretch>
        </p:blipFill>
        <p:spPr bwMode="auto">
          <a:xfrm>
            <a:off x="6858001" y="5867400"/>
            <a:ext cx="14877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" y="6569078"/>
            <a:ext cx="609600" cy="288925"/>
          </a:xfrm>
          <a:prstGeom prst="rect">
            <a:avLst/>
          </a:prstGeom>
        </p:spPr>
        <p:txBody>
          <a:bodyPr wrap="square">
            <a:normAutofit/>
          </a:bodyPr>
          <a:lstStyle>
            <a:lvl1pPr algn="ctr">
              <a:defRPr sz="1400">
                <a:solidFill>
                  <a:sysClr val="windowText" lastClr="000000"/>
                </a:solidFill>
              </a:defRPr>
            </a:lvl1pPr>
          </a:lstStyle>
          <a:p>
            <a:fld id="{CFC53C1E-EA2A-4099-BDC8-9BCDAEB022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rtlCol="0" anchor="ctr"/>
          <a:lstStyle/>
          <a:p>
            <a:pPr algn="ctr"/>
            <a:endParaRPr lang="en-US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752600"/>
            <a:ext cx="8382000" cy="3810000"/>
          </a:xfrm>
          <a:prstGeom prst="rect">
            <a:avLst/>
          </a:prstGeom>
        </p:spPr>
        <p:txBody>
          <a:bodyPr lIns="89879" tIns="44940" rIns="89879" bIns="4494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8F23B3"/>
              </a:buClr>
              <a:defRPr sz="2400"/>
            </a:lvl1pPr>
            <a:lvl2pPr>
              <a:buClr>
                <a:srgbClr val="8F23B3"/>
              </a:buClr>
              <a:defRPr sz="2200"/>
            </a:lvl2pPr>
            <a:lvl3pPr marL="1371600" indent="-457200">
              <a:buClr>
                <a:srgbClr val="8F23B3"/>
              </a:buClr>
              <a:buFont typeface="Courier New" pitchFamily="49" charset="0"/>
              <a:buChar char="o"/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7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24"/>
          <p:cNvSpPr>
            <a:spLocks noGrp="1"/>
          </p:cNvSpPr>
          <p:nvPr>
            <p:ph type="sldNum" sz="quarter" idx="10"/>
          </p:nvPr>
        </p:nvSpPr>
        <p:spPr>
          <a:xfrm>
            <a:off x="2" y="6569078"/>
            <a:ext cx="609600" cy="288925"/>
          </a:xfrm>
        </p:spPr>
        <p:txBody>
          <a:bodyPr/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5B5723D-93F0-4B4C-B2F2-E20AB2C187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676400"/>
            <a:ext cx="8839200" cy="487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2" y="6569078"/>
            <a:ext cx="609600" cy="288925"/>
          </a:xfrm>
          <a:prstGeom prst="rect">
            <a:avLst/>
          </a:prstGeom>
        </p:spPr>
        <p:txBody>
          <a:bodyPr wrap="square" lIns="89879" tIns="44940" rIns="89879" bIns="44940">
            <a:normAutofit/>
          </a:bodyPr>
          <a:lstStyle>
            <a:lvl1pPr algn="ctr">
              <a:defRPr sz="1400">
                <a:solidFill>
                  <a:sysClr val="windowText" lastClr="000000"/>
                </a:solidFill>
              </a:defRPr>
            </a:lvl1pPr>
          </a:lstStyle>
          <a:p>
            <a:fld id="{CFC53C1E-EA2A-4099-BDC8-9BCDAEB022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53C1E-EA2A-4099-BDC8-9BCDAEB022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1AE5D-1A38-475F-BA17-E3443E8EF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0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762000" y="1600200"/>
            <a:ext cx="7467600" cy="4267200"/>
          </a:xfrm>
          <a:prstGeom prst="rect">
            <a:avLst/>
          </a:prstGeom>
        </p:spPr>
        <p:txBody>
          <a:bodyPr lIns="89879" tIns="44940" rIns="89879" bIns="44940"/>
          <a:lstStyle>
            <a:lvl1pPr>
              <a:buNone/>
              <a:defRPr/>
            </a:lvl1pPr>
          </a:lstStyle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" y="6569078"/>
            <a:ext cx="609600" cy="288925"/>
          </a:xfrm>
          <a:prstGeom prst="rect">
            <a:avLst/>
          </a:prstGeom>
        </p:spPr>
        <p:txBody>
          <a:bodyPr wrap="square">
            <a:normAutofit/>
          </a:bodyPr>
          <a:lstStyle>
            <a:lvl1pPr algn="ctr">
              <a:defRPr sz="1400">
                <a:solidFill>
                  <a:sysClr val="windowText" lastClr="000000"/>
                </a:solidFill>
              </a:defRPr>
            </a:lvl1pPr>
          </a:lstStyle>
          <a:p>
            <a:fld id="{CFC53C1E-EA2A-4099-BDC8-9BCDAEB022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rtlCol="0" anchor="ctr"/>
          <a:lstStyle/>
          <a:p>
            <a:pPr algn="ctr"/>
            <a:endParaRPr lang="en-US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2" y="6553200"/>
            <a:ext cx="3810000" cy="304800"/>
          </a:xfrm>
          <a:prstGeom prst="rect">
            <a:avLst/>
          </a:prstGeom>
        </p:spPr>
        <p:txBody>
          <a:bodyPr lIns="89879" tIns="44940" rIns="89879" bIns="44940"/>
          <a:lstStyle>
            <a:lvl1pPr>
              <a:buNone/>
              <a:defRPr sz="1200" b="1" i="1"/>
            </a:lvl1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752600"/>
            <a:ext cx="8382000" cy="3810000"/>
          </a:xfrm>
          <a:prstGeom prst="rect">
            <a:avLst/>
          </a:prstGeom>
        </p:spPr>
        <p:txBody>
          <a:bodyPr lIns="89879" tIns="44940" rIns="89879" bIns="4494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" y="6569078"/>
            <a:ext cx="609600" cy="288925"/>
          </a:xfrm>
          <a:prstGeom prst="rect">
            <a:avLst/>
          </a:prstGeom>
        </p:spPr>
        <p:txBody>
          <a:bodyPr wrap="square">
            <a:normAutofit/>
          </a:bodyPr>
          <a:lstStyle>
            <a:lvl1pPr algn="ctr">
              <a:defRPr sz="1400">
                <a:solidFill>
                  <a:sysClr val="windowText" lastClr="000000"/>
                </a:solidFill>
              </a:defRPr>
            </a:lvl1pPr>
          </a:lstStyle>
          <a:p>
            <a:fld id="{CFC53C1E-EA2A-4099-BDC8-9BCDAEB022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2" y="6553200"/>
            <a:ext cx="3810000" cy="304800"/>
          </a:xfrm>
          <a:prstGeom prst="rect">
            <a:avLst/>
          </a:prstGeom>
        </p:spPr>
        <p:txBody>
          <a:bodyPr lIns="89879" tIns="44940" rIns="89879" bIns="44940"/>
          <a:lstStyle>
            <a:lvl1pPr>
              <a:buNone/>
              <a:defRPr sz="1200" b="1" i="1"/>
            </a:lvl1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7CCC-0789-4342-AA54-2717BDE57D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6"/>
          <p:cNvSpPr txBox="1">
            <a:spLocks/>
          </p:cNvSpPr>
          <p:nvPr userDrawn="1"/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pPr marL="168524" marR="0" lvl="0" indent="0" algn="l" defTabSz="8987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53C1E-EA2A-4099-BDC8-9BCDAEB022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53C1E-EA2A-4099-BDC8-9BCDAEB022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8F23B3"/>
              </a:buClr>
              <a:defRPr sz="2400"/>
            </a:lvl1pPr>
            <a:lvl2pPr>
              <a:buClr>
                <a:srgbClr val="8F23B3"/>
              </a:buClr>
              <a:defRPr sz="2200"/>
            </a:lvl2pPr>
            <a:lvl3pPr marL="1371600" indent="-457200">
              <a:buClr>
                <a:srgbClr val="8F23B3"/>
              </a:buClr>
              <a:buFont typeface="Courier New" pitchFamily="49" charset="0"/>
              <a:buChar char="o"/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7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24"/>
          <p:cNvSpPr>
            <a:spLocks noGrp="1"/>
          </p:cNvSpPr>
          <p:nvPr>
            <p:ph type="sldNum" sz="quarter" idx="10"/>
          </p:nvPr>
        </p:nvSpPr>
        <p:spPr>
          <a:xfrm>
            <a:off x="2" y="6569078"/>
            <a:ext cx="609600" cy="288925"/>
          </a:xfrm>
        </p:spPr>
        <p:txBody>
          <a:bodyPr/>
          <a:lstStyle>
            <a:lvl1pPr algn="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5B5723D-93F0-4B4C-B2F2-E20AB2C187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53C1E-EA2A-4099-BDC8-9BCDAEB022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53C1E-EA2A-4099-BDC8-9BCDAEB022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RCC_Header_A2"/>
          <p:cNvPicPr>
            <a:picLocks noChangeAspect="1" noChangeArrowheads="1"/>
          </p:cNvPicPr>
          <p:nvPr/>
        </p:nvPicPr>
        <p:blipFill>
          <a:blip r:embed="rId11" cstate="print"/>
          <a:srcRect l="63492" r="5597"/>
          <a:stretch>
            <a:fillRect/>
          </a:stretch>
        </p:blipFill>
        <p:spPr bwMode="auto">
          <a:xfrm>
            <a:off x="0" y="2"/>
            <a:ext cx="2819400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1219200"/>
            <a:ext cx="9144000" cy="152400"/>
          </a:xfrm>
          <a:prstGeom prst="rect">
            <a:avLst/>
          </a:prstGeom>
          <a:solidFill>
            <a:srgbClr val="8F23B3"/>
          </a:solidFill>
          <a:ln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rtlCol="0" anchor="ctr"/>
          <a:lstStyle/>
          <a:p>
            <a:pPr algn="ctr"/>
            <a:endParaRPr lang="en-US" dirty="0">
              <a:solidFill>
                <a:srgbClr val="8F23B3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447800"/>
            <a:ext cx="9144000" cy="152400"/>
          </a:xfrm>
          <a:prstGeom prst="rect">
            <a:avLst/>
          </a:prstGeom>
          <a:solidFill>
            <a:srgbClr val="0091B2"/>
          </a:solidFill>
          <a:ln>
            <a:solidFill>
              <a:srgbClr val="0091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rtlCol="0" anchor="ctr"/>
          <a:lstStyle/>
          <a:p>
            <a:pPr algn="ctr"/>
            <a:endParaRPr lang="en-US" dirty="0">
              <a:solidFill>
                <a:srgbClr val="8F23B3"/>
              </a:solidFill>
            </a:endParaRPr>
          </a:p>
        </p:txBody>
      </p:sp>
      <p:pic>
        <p:nvPicPr>
          <p:cNvPr id="7" name="Picture 2" descr="PARCC_Header_A2"/>
          <p:cNvPicPr>
            <a:picLocks noChangeAspect="1" noChangeArrowheads="1"/>
          </p:cNvPicPr>
          <p:nvPr/>
        </p:nvPicPr>
        <p:blipFill>
          <a:blip r:embed="rId11" cstate="print"/>
          <a:srcRect r="68254"/>
          <a:stretch>
            <a:fillRect/>
          </a:stretch>
        </p:blipFill>
        <p:spPr bwMode="auto">
          <a:xfrm>
            <a:off x="6785429" y="5867400"/>
            <a:ext cx="235857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PARCC_Header_A2"/>
          <p:cNvPicPr>
            <a:picLocks noChangeAspect="1" noChangeArrowheads="1"/>
          </p:cNvPicPr>
          <p:nvPr/>
        </p:nvPicPr>
        <p:blipFill>
          <a:blip r:embed="rId11" cstate="print"/>
          <a:srcRect l="29744" r="68254"/>
          <a:stretch>
            <a:fillRect/>
          </a:stretch>
        </p:blipFill>
        <p:spPr bwMode="auto">
          <a:xfrm>
            <a:off x="6858001" y="5867400"/>
            <a:ext cx="14877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2" y="6569078"/>
            <a:ext cx="609600" cy="288925"/>
          </a:xfrm>
          <a:prstGeom prst="rect">
            <a:avLst/>
          </a:prstGeom>
        </p:spPr>
        <p:txBody>
          <a:bodyPr wrap="square" lIns="89879" tIns="44940" rIns="89879" bIns="44940">
            <a:normAutofit/>
          </a:bodyPr>
          <a:lstStyle>
            <a:lvl1pPr algn="ctr">
              <a:defRPr sz="1400">
                <a:solidFill>
                  <a:sysClr val="windowText" lastClr="000000"/>
                </a:solidFill>
              </a:defRPr>
            </a:lvl1pPr>
          </a:lstStyle>
          <a:p>
            <a:fld id="{CFC53C1E-EA2A-4099-BDC8-9BCDAEB022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0" r:id="rId4"/>
    <p:sldLayoutId id="2147483677" r:id="rId5"/>
    <p:sldLayoutId id="2147483680" r:id="rId6"/>
    <p:sldLayoutId id="2147483681" r:id="rId7"/>
    <p:sldLayoutId id="2147483689" r:id="rId8"/>
    <p:sldLayoutId id="2147483693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898796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048" indent="-337048" algn="l" defTabSz="898796" rtl="0" eaLnBrk="1" latinLnBrk="0" hangingPunct="1">
        <a:spcBef>
          <a:spcPct val="20000"/>
        </a:spcBef>
        <a:buClr>
          <a:srgbClr val="8F23B3"/>
        </a:buClr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71" indent="-280874" algn="l" defTabSz="898796" rtl="0" eaLnBrk="1" latinLnBrk="0" hangingPunct="1">
        <a:spcBef>
          <a:spcPct val="20000"/>
        </a:spcBef>
        <a:buClr>
          <a:srgbClr val="8F23B3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494" indent="-224698" algn="l" defTabSz="898796" rtl="0" eaLnBrk="1" latinLnBrk="0" hangingPunct="1">
        <a:spcBef>
          <a:spcPct val="20000"/>
        </a:spcBef>
        <a:buClr>
          <a:srgbClr val="8F23B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72893" indent="-224698" algn="l" defTabSz="898796" rtl="0" eaLnBrk="1" latinLnBrk="0" hangingPunct="1">
        <a:spcBef>
          <a:spcPct val="20000"/>
        </a:spcBef>
        <a:buClr>
          <a:srgbClr val="8F23B3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290" indent="-224698" algn="l" defTabSz="898796" rtl="0" eaLnBrk="1" latinLnBrk="0" hangingPunct="1">
        <a:spcBef>
          <a:spcPct val="20000"/>
        </a:spcBef>
        <a:buClr>
          <a:srgbClr val="8F23B3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1687" indent="-224698" algn="l" defTabSz="8987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1086" indent="-224698" algn="l" defTabSz="8987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0484" indent="-224698" algn="l" defTabSz="8987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19881" indent="-224698" algn="l" defTabSz="8987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8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398" algn="l" defTabSz="898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8796" algn="l" defTabSz="898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193" algn="l" defTabSz="898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7592" algn="l" defTabSz="898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6989" algn="l" defTabSz="898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6388" algn="l" defTabSz="898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5784" algn="l" defTabSz="898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5182" algn="l" defTabSz="898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RCC_Header_A2"/>
          <p:cNvPicPr>
            <a:picLocks noChangeAspect="1" noChangeArrowheads="1"/>
          </p:cNvPicPr>
          <p:nvPr userDrawn="1"/>
        </p:nvPicPr>
        <p:blipFill>
          <a:blip r:embed="rId6" cstate="print"/>
          <a:srcRect l="63492" r="5597"/>
          <a:stretch>
            <a:fillRect/>
          </a:stretch>
        </p:blipFill>
        <p:spPr bwMode="auto">
          <a:xfrm>
            <a:off x="0" y="2"/>
            <a:ext cx="2819400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0" y="1219200"/>
            <a:ext cx="9144000" cy="152400"/>
          </a:xfrm>
          <a:prstGeom prst="rect">
            <a:avLst/>
          </a:prstGeom>
          <a:solidFill>
            <a:srgbClr val="8F23B3"/>
          </a:solidFill>
          <a:ln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rtlCol="0" anchor="ctr"/>
          <a:lstStyle/>
          <a:p>
            <a:pPr algn="ctr"/>
            <a:endParaRPr lang="en-US" dirty="0">
              <a:solidFill>
                <a:srgbClr val="8F23B3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447800"/>
            <a:ext cx="9144000" cy="152400"/>
          </a:xfrm>
          <a:prstGeom prst="rect">
            <a:avLst/>
          </a:prstGeom>
          <a:solidFill>
            <a:srgbClr val="0091B2"/>
          </a:solidFill>
          <a:ln>
            <a:solidFill>
              <a:srgbClr val="0091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rtlCol="0" anchor="ctr"/>
          <a:lstStyle/>
          <a:p>
            <a:pPr algn="ctr"/>
            <a:endParaRPr lang="en-US" dirty="0">
              <a:solidFill>
                <a:srgbClr val="8F23B3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8F23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79" tIns="44940" rIns="89879" bIns="44940"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2" y="6569078"/>
            <a:ext cx="609600" cy="288925"/>
          </a:xfrm>
          <a:prstGeom prst="rect">
            <a:avLst/>
          </a:prstGeom>
        </p:spPr>
        <p:txBody>
          <a:bodyPr wrap="square" lIns="89879" tIns="44940" rIns="89879" bIns="44940">
            <a:normAutofit/>
          </a:bodyPr>
          <a:lstStyle>
            <a:lvl1pPr algn="ctr">
              <a:defRPr sz="1400">
                <a:solidFill>
                  <a:sysClr val="windowText" lastClr="000000"/>
                </a:solidFill>
              </a:defRPr>
            </a:lvl1pPr>
          </a:lstStyle>
          <a:p>
            <a:fld id="{CFC53C1E-EA2A-4099-BDC8-9BCDAEB022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9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2743200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/>
              <a:t>The Partnership for Assessment of Readiness for College and Careers</a:t>
            </a:r>
          </a:p>
          <a:p>
            <a:pPr algn="ctr">
              <a:buNone/>
            </a:pPr>
            <a:endParaRPr lang="en-US" sz="3600" b="1" dirty="0"/>
          </a:p>
          <a:p>
            <a:pPr algn="ctr">
              <a:buNone/>
            </a:pPr>
            <a:r>
              <a:rPr lang="en-US" sz="2200" b="1" dirty="0" smtClean="0"/>
              <a:t>September 13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, 2011</a:t>
            </a:r>
          </a:p>
          <a:p>
            <a:pPr algn="ctr">
              <a:buNone/>
            </a:pPr>
            <a:r>
              <a:rPr lang="en-US" sz="2200" b="1" dirty="0" smtClean="0"/>
              <a:t>Alliance for Excellent Education</a:t>
            </a:r>
          </a:p>
          <a:p>
            <a:pPr algn="ctr">
              <a:buNone/>
            </a:pPr>
            <a:endParaRPr lang="en-US" sz="3600" b="1" dirty="0"/>
          </a:p>
          <a:p>
            <a:pPr algn="ctr">
              <a:buNone/>
            </a:pP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 for Assessment of Readiness for College and Careers (PARCC)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D0246FE-B556-4559-AEB6-D137F425C89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" r="156"/>
          <a:stretch>
            <a:fillRect/>
          </a:stretch>
        </p:blipFill>
        <p:spPr/>
      </p:pic>
      <p:sp>
        <p:nvSpPr>
          <p:cNvPr id="15" name="TextBox 14"/>
          <p:cNvSpPr txBox="1"/>
          <p:nvPr/>
        </p:nvSpPr>
        <p:spPr>
          <a:xfrm>
            <a:off x="3124200" y="6170799"/>
            <a:ext cx="4419600" cy="306201"/>
          </a:xfrm>
          <a:prstGeom prst="rect">
            <a:avLst/>
          </a:prstGeom>
          <a:noFill/>
        </p:spPr>
        <p:txBody>
          <a:bodyPr wrap="square" lIns="89879" tIns="44940" rIns="89879" bIns="44940" rtlCol="0">
            <a:spAutoFit/>
          </a:bodyPr>
          <a:lstStyle/>
          <a:p>
            <a:r>
              <a:rPr lang="en-US" sz="1400" b="1" i="1" dirty="0" smtClean="0"/>
              <a:t>Governing Board States                Participating States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822" y="5210175"/>
            <a:ext cx="1447800" cy="126682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055925" y="2895600"/>
            <a:ext cx="459178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22622" y="5105400"/>
            <a:ext cx="459178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9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1676400"/>
            <a:ext cx="82296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Aft>
                <a:spcPts val="600"/>
              </a:spcAft>
              <a:buFont typeface="Arial" charset="0"/>
              <a:buNone/>
            </a:pPr>
            <a:endParaRPr lang="en-US" sz="1200" dirty="0" smtClean="0"/>
          </a:p>
          <a:p>
            <a:pPr marL="0" indent="0" eaLnBrk="1" hangingPunct="1">
              <a:spcAft>
                <a:spcPts val="600"/>
              </a:spcAft>
              <a:buFont typeface="Calibri" pitchFamily="26" charset="0"/>
              <a:buAutoNum type="arabicPeriod"/>
            </a:pPr>
            <a:r>
              <a:rPr lang="en-US" sz="2800" dirty="0" smtClean="0"/>
              <a:t>Create high-quality assessments </a:t>
            </a:r>
          </a:p>
          <a:p>
            <a:pPr marL="287338" indent="-287338" eaLnBrk="1" hangingPunct="1">
              <a:spcAft>
                <a:spcPts val="600"/>
              </a:spcAft>
              <a:buFont typeface="Calibri" pitchFamily="26" charset="0"/>
              <a:buAutoNum type="arabicPeriod"/>
            </a:pPr>
            <a:r>
              <a:rPr lang="en-US" sz="2800" dirty="0" smtClean="0"/>
              <a:t>Build a pathway to college and career readiness for </a:t>
            </a:r>
            <a:r>
              <a:rPr lang="en-US" sz="2800" b="1" i="1" dirty="0" smtClean="0"/>
              <a:t>all</a:t>
            </a:r>
            <a:r>
              <a:rPr lang="en-US" sz="2800" dirty="0" smtClean="0"/>
              <a:t> students</a:t>
            </a:r>
          </a:p>
          <a:p>
            <a:pPr marL="0" indent="0" eaLnBrk="1" hangingPunct="1">
              <a:spcAft>
                <a:spcPts val="600"/>
              </a:spcAft>
              <a:buFont typeface="Calibri" pitchFamily="26" charset="0"/>
              <a:buAutoNum type="arabicPeriod"/>
            </a:pPr>
            <a:r>
              <a:rPr lang="en-US" sz="2800" dirty="0" smtClean="0"/>
              <a:t>Support educators in the classroom</a:t>
            </a:r>
          </a:p>
          <a:p>
            <a:pPr marL="0" indent="0" eaLnBrk="1" hangingPunct="1">
              <a:spcAft>
                <a:spcPts val="600"/>
              </a:spcAft>
              <a:buFont typeface="Calibri" pitchFamily="26" charset="0"/>
              <a:buAutoNum type="arabicPeriod"/>
            </a:pPr>
            <a:r>
              <a:rPr lang="en-US" sz="2800" dirty="0" smtClean="0"/>
              <a:t>Develop 21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century, technology-based assessments</a:t>
            </a:r>
          </a:p>
          <a:p>
            <a:pPr marL="0" indent="0" eaLnBrk="1" hangingPunct="1">
              <a:spcAft>
                <a:spcPts val="600"/>
              </a:spcAft>
              <a:buFont typeface="Calibri" pitchFamily="26" charset="0"/>
              <a:buAutoNum type="arabicPeriod"/>
            </a:pPr>
            <a:r>
              <a:rPr lang="en-US" sz="2800" dirty="0" smtClean="0"/>
              <a:t>Advance accountability at all levels</a:t>
            </a:r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marL="168275" eaLnBrk="1" hangingPunct="1"/>
            <a:r>
              <a:rPr lang="en-US" dirty="0" smtClean="0"/>
              <a:t>PARCC Goals</a:t>
            </a:r>
          </a:p>
        </p:txBody>
      </p:sp>
    </p:spTree>
    <p:extLst>
      <p:ext uri="{BB962C8B-B14F-4D97-AF65-F5344CB8AC3E}">
        <p14:creationId xmlns:p14="http://schemas.microsoft.com/office/powerpoint/2010/main" val="37165947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marL="168275" eaLnBrk="1" hangingPunct="1"/>
            <a:r>
              <a:rPr lang="en-US" dirty="0" smtClean="0"/>
              <a:t>PARCC Assessment Priorities</a:t>
            </a:r>
          </a:p>
        </p:txBody>
      </p:sp>
      <p:sp>
        <p:nvSpPr>
          <p:cNvPr id="9219" name="Content Placeholder 5"/>
          <p:cNvSpPr>
            <a:spLocks noGrp="1"/>
          </p:cNvSpPr>
          <p:nvPr>
            <p:ph idx="4294967295"/>
          </p:nvPr>
        </p:nvSpPr>
        <p:spPr bwMode="auto">
          <a:xfrm>
            <a:off x="457200" y="1752600"/>
            <a:ext cx="83820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3550" lvl="1" indent="-463550" eaLnBrk="1" hangingPunct="1">
              <a:spcBef>
                <a:spcPts val="600"/>
              </a:spcBef>
              <a:spcAft>
                <a:spcPts val="300"/>
              </a:spcAft>
              <a:buFont typeface="Calibri" pitchFamily="26" charset="0"/>
              <a:buAutoNum type="arabicPeriod"/>
            </a:pPr>
            <a:r>
              <a:rPr lang="en-US" sz="2200" dirty="0" smtClean="0"/>
              <a:t>Determine whether students are </a:t>
            </a:r>
            <a:r>
              <a:rPr lang="en-US" sz="2200" dirty="0" smtClean="0">
                <a:solidFill>
                  <a:srgbClr val="0091B2"/>
                </a:solidFill>
              </a:rPr>
              <a:t>college- and career-ready</a:t>
            </a:r>
            <a:r>
              <a:rPr lang="en-US" sz="2200" i="1" dirty="0" smtClean="0">
                <a:solidFill>
                  <a:srgbClr val="0091B2"/>
                </a:solidFill>
              </a:rPr>
              <a:t> </a:t>
            </a:r>
            <a:r>
              <a:rPr lang="en-US" sz="2200" dirty="0" smtClean="0"/>
              <a:t>or on track </a:t>
            </a:r>
          </a:p>
          <a:p>
            <a:pPr marL="463550" lvl="1" indent="-463550">
              <a:spcBef>
                <a:spcPts val="600"/>
              </a:spcBef>
              <a:spcAft>
                <a:spcPts val="300"/>
              </a:spcAft>
              <a:buFont typeface="Calibri" pitchFamily="26" charset="0"/>
              <a:buAutoNum type="arabicPeriod"/>
            </a:pPr>
            <a:r>
              <a:rPr lang="en-US" sz="2200" dirty="0"/>
              <a:t> </a:t>
            </a:r>
            <a:r>
              <a:rPr lang="en-US" sz="2200" dirty="0">
                <a:solidFill>
                  <a:srgbClr val="0091B2"/>
                </a:solidFill>
              </a:rPr>
              <a:t>Compare performance </a:t>
            </a:r>
            <a:r>
              <a:rPr lang="en-US" sz="2200" dirty="0"/>
              <a:t>across states and internationally</a:t>
            </a:r>
          </a:p>
          <a:p>
            <a:pPr marL="463550" lvl="1" indent="-463550" eaLnBrk="1" hangingPunct="1">
              <a:spcBef>
                <a:spcPts val="600"/>
              </a:spcBef>
              <a:spcAft>
                <a:spcPts val="300"/>
              </a:spcAft>
              <a:buFont typeface="Calibri" pitchFamily="26" charset="0"/>
              <a:buAutoNum type="arabicPeriod"/>
            </a:pPr>
            <a:r>
              <a:rPr lang="en-US" sz="2200" dirty="0" smtClean="0"/>
              <a:t>Assess the </a:t>
            </a:r>
            <a:r>
              <a:rPr lang="en-US" sz="2200" dirty="0" smtClean="0">
                <a:solidFill>
                  <a:srgbClr val="0091B2"/>
                </a:solidFill>
              </a:rPr>
              <a:t>full range of the Common Core Standards</a:t>
            </a:r>
            <a:r>
              <a:rPr lang="en-US" sz="2200" dirty="0" smtClean="0"/>
              <a:t>, including standards that are difficult to measure</a:t>
            </a:r>
          </a:p>
          <a:p>
            <a:pPr marL="463550" lvl="1" indent="-463550" eaLnBrk="1" hangingPunct="1">
              <a:spcBef>
                <a:spcPts val="600"/>
              </a:spcBef>
              <a:spcAft>
                <a:spcPts val="300"/>
              </a:spcAft>
              <a:buFont typeface="Calibri" pitchFamily="26" charset="0"/>
              <a:buAutoNum type="arabicPeriod"/>
            </a:pPr>
            <a:r>
              <a:rPr lang="en-US" sz="2200" dirty="0" smtClean="0"/>
              <a:t>Measure the </a:t>
            </a:r>
            <a:r>
              <a:rPr lang="en-US" sz="2200" dirty="0" smtClean="0">
                <a:solidFill>
                  <a:srgbClr val="0091B2"/>
                </a:solidFill>
              </a:rPr>
              <a:t>full range of student performance</a:t>
            </a:r>
            <a:r>
              <a:rPr lang="en-US" sz="2200" dirty="0" smtClean="0"/>
              <a:t>, including the performance of high and low performing students</a:t>
            </a:r>
          </a:p>
          <a:p>
            <a:pPr marL="463550" lvl="1" indent="-463550" eaLnBrk="1" hangingPunct="1">
              <a:spcBef>
                <a:spcPts val="600"/>
              </a:spcBef>
              <a:spcAft>
                <a:spcPts val="300"/>
              </a:spcAft>
              <a:buFont typeface="Calibri" pitchFamily="26" charset="0"/>
              <a:buAutoNum type="arabicPeriod"/>
            </a:pPr>
            <a:r>
              <a:rPr lang="en-US" sz="2200" dirty="0" smtClean="0"/>
              <a:t>Provide </a:t>
            </a:r>
            <a:r>
              <a:rPr lang="en-US" sz="2200" dirty="0" smtClean="0">
                <a:solidFill>
                  <a:srgbClr val="0091B2"/>
                </a:solidFill>
              </a:rPr>
              <a:t>data </a:t>
            </a:r>
            <a:r>
              <a:rPr lang="en-US" sz="2200" i="1" dirty="0" smtClean="0">
                <a:solidFill>
                  <a:srgbClr val="0091B2"/>
                </a:solidFill>
              </a:rPr>
              <a:t>during</a:t>
            </a:r>
            <a:r>
              <a:rPr lang="en-US" sz="2200" dirty="0" smtClean="0">
                <a:solidFill>
                  <a:srgbClr val="0091B2"/>
                </a:solidFill>
              </a:rPr>
              <a:t> the academic year </a:t>
            </a:r>
            <a:r>
              <a:rPr lang="en-US" sz="2200" dirty="0" smtClean="0"/>
              <a:t>to inform instruction, interventions and professional development</a:t>
            </a:r>
          </a:p>
          <a:p>
            <a:pPr marL="463550" lvl="1" indent="-463550" eaLnBrk="1" hangingPunct="1">
              <a:spcBef>
                <a:spcPts val="600"/>
              </a:spcBef>
              <a:spcAft>
                <a:spcPts val="300"/>
              </a:spcAft>
              <a:buFont typeface="Calibri" pitchFamily="26" charset="0"/>
              <a:buAutoNum type="arabicPeriod"/>
            </a:pPr>
            <a:r>
              <a:rPr lang="en-US" sz="2200" dirty="0" smtClean="0"/>
              <a:t>Provide </a:t>
            </a:r>
            <a:r>
              <a:rPr lang="en-US" sz="2200" dirty="0" smtClean="0">
                <a:solidFill>
                  <a:srgbClr val="0091B2"/>
                </a:solidFill>
              </a:rPr>
              <a:t>data for accountability</a:t>
            </a:r>
            <a:r>
              <a:rPr lang="en-US" sz="2200" dirty="0" smtClean="0"/>
              <a:t>, including measures of growth</a:t>
            </a:r>
          </a:p>
          <a:p>
            <a:pPr marL="463550" lvl="1" indent="-463550" eaLnBrk="1" hangingPunct="1">
              <a:spcBef>
                <a:spcPts val="600"/>
              </a:spcBef>
              <a:spcAft>
                <a:spcPts val="300"/>
              </a:spcAft>
              <a:buFont typeface="Calibri" pitchFamily="26" charset="0"/>
              <a:buAutoNum type="arabicPeriod"/>
            </a:pPr>
            <a:r>
              <a:rPr lang="en-US" sz="2200" dirty="0" smtClean="0"/>
              <a:t>Incorporate </a:t>
            </a:r>
            <a:r>
              <a:rPr lang="en-US" sz="2200" dirty="0" smtClean="0">
                <a:solidFill>
                  <a:srgbClr val="0091B2"/>
                </a:solidFill>
              </a:rPr>
              <a:t>innovative approaches </a:t>
            </a:r>
            <a:r>
              <a:rPr lang="en-US" sz="2200" dirty="0" smtClean="0"/>
              <a:t>throughout the system</a:t>
            </a:r>
          </a:p>
        </p:txBody>
      </p:sp>
    </p:spTree>
    <p:extLst>
      <p:ext uri="{BB962C8B-B14F-4D97-AF65-F5344CB8AC3E}">
        <p14:creationId xmlns:p14="http://schemas.microsoft.com/office/powerpoint/2010/main" val="1226941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 bwMode="auto">
          <a:xfrm>
            <a:off x="228600" y="1752600"/>
            <a:ext cx="86868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The PARCC assessment system will be comprised of </a:t>
            </a:r>
            <a:r>
              <a:rPr lang="en-US" b="1" dirty="0" smtClean="0">
                <a:solidFill>
                  <a:srgbClr val="0091B2"/>
                </a:solidFill>
              </a:rPr>
              <a:t>four components</a:t>
            </a:r>
            <a:r>
              <a:rPr lang="en-US" dirty="0" smtClean="0"/>
              <a:t>. Each component will be computer-delivered and will leverage technology to incorporate innovations.</a:t>
            </a:r>
          </a:p>
          <a:p>
            <a:pPr lvl="2" eaLnBrk="1" hangingPunct="1">
              <a:buFont typeface="Courier New" pitchFamily="26" charset="0"/>
              <a:buChar char="o"/>
            </a:pPr>
            <a:r>
              <a:rPr lang="en-US" sz="2400" dirty="0" smtClean="0"/>
              <a:t>Two </a:t>
            </a:r>
            <a:r>
              <a:rPr lang="en-US" sz="2400" b="1" i="1" dirty="0" smtClean="0"/>
              <a:t>required</a:t>
            </a:r>
            <a:r>
              <a:rPr lang="en-US" sz="2400" dirty="0" smtClean="0"/>
              <a:t> </a:t>
            </a:r>
            <a:r>
              <a:rPr lang="en-US" sz="2400" b="1" i="1" dirty="0" smtClean="0"/>
              <a:t>summative assessment components </a:t>
            </a:r>
          </a:p>
          <a:p>
            <a:pPr lvl="4" eaLnBrk="1" hangingPunct="1"/>
            <a:r>
              <a:rPr lang="en-US" sz="2400" b="1" i="1" dirty="0" smtClean="0">
                <a:solidFill>
                  <a:srgbClr val="0091B2"/>
                </a:solidFill>
              </a:rPr>
              <a:t>Performance-Based Assessment (PBA)</a:t>
            </a:r>
          </a:p>
          <a:p>
            <a:pPr lvl="4" eaLnBrk="1" hangingPunct="1"/>
            <a:r>
              <a:rPr lang="en-US" sz="2400" b="1" i="1" dirty="0" smtClean="0">
                <a:solidFill>
                  <a:srgbClr val="0091B2"/>
                </a:solidFill>
              </a:rPr>
              <a:t>End-of-Year Assessment (EOY)</a:t>
            </a:r>
          </a:p>
          <a:p>
            <a:pPr lvl="2" eaLnBrk="1" hangingPunct="1">
              <a:buFont typeface="Courier New" pitchFamily="26" charset="0"/>
              <a:buChar char="o"/>
            </a:pPr>
            <a:r>
              <a:rPr lang="en-US" sz="2400" dirty="0" smtClean="0"/>
              <a:t>Two </a:t>
            </a:r>
            <a:r>
              <a:rPr lang="en-US" sz="2400" b="1" i="1" dirty="0" smtClean="0"/>
              <a:t>optional</a:t>
            </a:r>
            <a:r>
              <a:rPr lang="en-US" sz="2400" dirty="0" smtClean="0"/>
              <a:t> </a:t>
            </a:r>
            <a:r>
              <a:rPr lang="en-US" sz="2400" b="1" i="1" dirty="0" smtClean="0">
                <a:solidFill>
                  <a:srgbClr val="000000"/>
                </a:solidFill>
              </a:rPr>
              <a:t>formative/diagnostic assessment components</a:t>
            </a:r>
          </a:p>
          <a:p>
            <a:pPr lvl="4" eaLnBrk="1" hangingPunct="1"/>
            <a:r>
              <a:rPr lang="en-US" sz="2400" b="1" i="1" dirty="0" smtClean="0">
                <a:solidFill>
                  <a:srgbClr val="0091B2"/>
                </a:solidFill>
              </a:rPr>
              <a:t>Diagnostic Assessment </a:t>
            </a:r>
          </a:p>
          <a:p>
            <a:pPr lvl="4" eaLnBrk="1" hangingPunct="1"/>
            <a:r>
              <a:rPr lang="en-US" sz="2400" b="1" i="1" dirty="0" smtClean="0">
                <a:solidFill>
                  <a:srgbClr val="0091B2"/>
                </a:solidFill>
              </a:rPr>
              <a:t>Mid-Year Assessment </a:t>
            </a:r>
          </a:p>
          <a:p>
            <a:pPr lvl="4" eaLnBrk="1" hangingPunct="1"/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0243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marL="168275" eaLnBrk="1" hangingPunct="1"/>
            <a:r>
              <a:rPr lang="en-US" dirty="0" smtClean="0"/>
              <a:t>Refinements to the PARCC Assessment Design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ＭＳ Ｐゴシック" pitchFamily="2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84201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marL="168275"/>
            <a:r>
              <a:rPr lang="en-US" dirty="0" smtClean="0"/>
              <a:t>The PARCC </a:t>
            </a:r>
            <a:r>
              <a:rPr lang="en-US" dirty="0"/>
              <a:t>Assessment Design</a:t>
            </a:r>
            <a:endParaRPr lang="en-US" dirty="0" smtClean="0"/>
          </a:p>
        </p:txBody>
      </p:sp>
      <p:pic>
        <p:nvPicPr>
          <p:cNvPr id="11267" name="Picture 5" descr="yearba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7800"/>
            <a:ext cx="8686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68" name="Group 39"/>
          <p:cNvGrpSpPr>
            <a:grpSpLocks/>
          </p:cNvGrpSpPr>
          <p:nvPr/>
        </p:nvGrpSpPr>
        <p:grpSpPr bwMode="auto">
          <a:xfrm>
            <a:off x="7239000" y="2286000"/>
            <a:ext cx="1901825" cy="2438400"/>
            <a:chOff x="7394941" y="2176414"/>
            <a:chExt cx="1495401" cy="2113817"/>
          </a:xfrm>
        </p:grpSpPr>
        <p:cxnSp>
          <p:nvCxnSpPr>
            <p:cNvPr id="8" name="Straight Connector 7"/>
            <p:cNvCxnSpPr/>
            <p:nvPr/>
          </p:nvCxnSpPr>
          <p:spPr>
            <a:xfrm rot="5400000">
              <a:off x="7416666" y="2808771"/>
              <a:ext cx="1264713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294" name="Picture 5" descr="clipboard.png"/>
            <p:cNvPicPr preferRelativeResize="0"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4941" y="2704868"/>
              <a:ext cx="1495401" cy="1585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5" name="TextBox 35"/>
            <p:cNvSpPr txBox="1">
              <a:spLocks noChangeArrowheads="1"/>
            </p:cNvSpPr>
            <p:nvPr/>
          </p:nvSpPr>
          <p:spPr bwMode="auto">
            <a:xfrm>
              <a:off x="7396190" y="3233323"/>
              <a:ext cx="1370576" cy="760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9pPr>
            </a:lstStyle>
            <a:p>
              <a:pPr algn="ctr" eaLnBrk="1" hangingPunct="1"/>
              <a:r>
                <a:rPr lang="en-US" sz="1050" b="1" dirty="0">
                  <a:latin typeface="Calibri" pitchFamily="26" charset="0"/>
                </a:rPr>
                <a:t>End-of-Year </a:t>
              </a:r>
            </a:p>
            <a:p>
              <a:pPr algn="ctr" eaLnBrk="1" hangingPunct="1"/>
              <a:r>
                <a:rPr lang="en-US" sz="1050" b="1" dirty="0">
                  <a:latin typeface="Calibri" pitchFamily="26" charset="0"/>
                </a:rPr>
                <a:t>Assessment</a:t>
              </a:r>
            </a:p>
            <a:p>
              <a:pPr marL="177800" indent="-68263" eaLnBrk="1" hangingPunct="1">
                <a:buFont typeface="Arial" charset="0"/>
                <a:buChar char="•"/>
              </a:pPr>
              <a:r>
                <a:rPr lang="en-US" sz="1050" dirty="0">
                  <a:solidFill>
                    <a:srgbClr val="000000"/>
                  </a:solidFill>
                  <a:latin typeface="Calibri" pitchFamily="26" charset="0"/>
                </a:rPr>
                <a:t>Innovative, computer-based items</a:t>
              </a:r>
              <a:endParaRPr lang="en-US" sz="1050" dirty="0">
                <a:latin typeface="Calibri" pitchFamily="26" charset="0"/>
              </a:endParaRPr>
            </a:p>
            <a:p>
              <a:pPr algn="ctr" eaLnBrk="1" hangingPunct="1"/>
              <a:endParaRPr lang="en-US" sz="900" b="1" dirty="0"/>
            </a:p>
          </p:txBody>
        </p:sp>
      </p:grpSp>
      <p:grpSp>
        <p:nvGrpSpPr>
          <p:cNvPr id="11269" name="Group 34"/>
          <p:cNvGrpSpPr>
            <a:grpSpLocks/>
          </p:cNvGrpSpPr>
          <p:nvPr/>
        </p:nvGrpSpPr>
        <p:grpSpPr bwMode="auto">
          <a:xfrm>
            <a:off x="5181600" y="2292351"/>
            <a:ext cx="1912938" cy="2432049"/>
            <a:chOff x="5604093" y="2447264"/>
            <a:chExt cx="1462863" cy="2921492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5297515" y="3471312"/>
              <a:ext cx="2048096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291" name="Picture 18" descr="clipboard.png"/>
            <p:cNvPicPr preferRelativeResize="0"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2310" y="3172107"/>
              <a:ext cx="1454646" cy="2196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5604093" y="3908011"/>
              <a:ext cx="1432513" cy="10814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latin typeface="Calibri" pitchFamily="34" charset="0"/>
                  <a:cs typeface="Calibri" pitchFamily="34" charset="0"/>
                </a:rPr>
                <a:t>Performance-Based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latin typeface="Calibri" pitchFamily="34" charset="0"/>
                  <a:cs typeface="Calibri" pitchFamily="34" charset="0"/>
                </a:rPr>
                <a:t>Assessment (PBA)</a:t>
              </a:r>
            </a:p>
            <a:p>
              <a:pPr marL="274320" indent="-9144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050" dirty="0">
                  <a:latin typeface="Calibri" pitchFamily="34" charset="0"/>
                  <a:cs typeface="Calibri" pitchFamily="34" charset="0"/>
                </a:rPr>
                <a:t>Extended tasks</a:t>
              </a:r>
            </a:p>
            <a:p>
              <a:pPr marL="274320" indent="-91440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050" dirty="0">
                  <a:latin typeface="Calibri" pitchFamily="34" charset="0"/>
                  <a:cs typeface="Calibri" pitchFamily="34" charset="0"/>
                </a:rPr>
                <a:t>Applications of concepts and skills</a:t>
              </a:r>
            </a:p>
          </p:txBody>
        </p:sp>
      </p:grpSp>
      <p:grpSp>
        <p:nvGrpSpPr>
          <p:cNvPr id="11270" name="Group 43"/>
          <p:cNvGrpSpPr>
            <a:grpSpLocks/>
          </p:cNvGrpSpPr>
          <p:nvPr/>
        </p:nvGrpSpPr>
        <p:grpSpPr bwMode="auto">
          <a:xfrm>
            <a:off x="76200" y="5715000"/>
            <a:ext cx="4173538" cy="838200"/>
            <a:chOff x="310906" y="5908962"/>
            <a:chExt cx="5057412" cy="990600"/>
          </a:xfrm>
        </p:grpSpPr>
        <p:pic>
          <p:nvPicPr>
            <p:cNvPr id="11287" name="Picture 44" descr="key.png"/>
            <p:cNvPicPr>
              <a:picLocks noChangeAspect="1"/>
            </p:cNvPicPr>
            <p:nvPr/>
          </p:nvPicPr>
          <p:blipFill>
            <a:blip r:embed="rId5">
              <a:lum bright="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906" y="5908962"/>
              <a:ext cx="5019045" cy="99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1126555" y="6092823"/>
              <a:ext cx="1631299" cy="6266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latin typeface="+mn-lt"/>
                  <a:ea typeface="+mn-ea"/>
                </a:rPr>
                <a:t>Summative assessment for accountability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696621" y="6179126"/>
              <a:ext cx="1671697" cy="49154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  <a:ea typeface="+mn-ea"/>
                </a:rPr>
                <a:t>Formative assessment</a:t>
              </a:r>
            </a:p>
          </p:txBody>
        </p:sp>
      </p:grpSp>
      <p:grpSp>
        <p:nvGrpSpPr>
          <p:cNvPr id="11271" name="Group 47"/>
          <p:cNvGrpSpPr>
            <a:grpSpLocks/>
          </p:cNvGrpSpPr>
          <p:nvPr/>
        </p:nvGrpSpPr>
        <p:grpSpPr bwMode="auto">
          <a:xfrm>
            <a:off x="457200" y="2895600"/>
            <a:ext cx="1738313" cy="1828800"/>
            <a:chOff x="5448202" y="4867082"/>
            <a:chExt cx="1224956" cy="1373805"/>
          </a:xfrm>
        </p:grpSpPr>
        <p:pic>
          <p:nvPicPr>
            <p:cNvPr id="11285" name="Picture 6" descr="clipboard-faded.png"/>
            <p:cNvPicPr>
              <a:picLocks/>
            </p:cNvPicPr>
            <p:nvPr/>
          </p:nvPicPr>
          <p:blipFill>
            <a:blip r:embed="rId6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5526" y="4867082"/>
              <a:ext cx="1217632" cy="1373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6" name="TextBox 39"/>
            <p:cNvSpPr txBox="1">
              <a:spLocks noChangeArrowheads="1"/>
            </p:cNvSpPr>
            <p:nvPr/>
          </p:nvSpPr>
          <p:spPr bwMode="auto">
            <a:xfrm>
              <a:off x="5448202" y="5272545"/>
              <a:ext cx="1181327" cy="762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9pPr>
            </a:lstStyle>
            <a:p>
              <a:pPr algn="ctr" eaLnBrk="1" hangingPunct="1"/>
              <a:r>
                <a:rPr lang="en-US" sz="1000" b="1" dirty="0" smtClean="0">
                  <a:latin typeface="Calibri" pitchFamily="26" charset="0"/>
                </a:rPr>
                <a:t>Diagnostic Assessment</a:t>
              </a:r>
              <a:endParaRPr lang="en-US" sz="1000" b="1" dirty="0">
                <a:latin typeface="Calibri" pitchFamily="26" charset="0"/>
              </a:endParaRPr>
            </a:p>
            <a:p>
              <a:pPr marL="177800" indent="-55563" eaLnBrk="1" hangingPunct="1">
                <a:buFont typeface="Arial" charset="0"/>
                <a:buChar char="•"/>
              </a:pPr>
              <a:r>
                <a:rPr lang="en-US" sz="1000" dirty="0" smtClean="0">
                  <a:latin typeface="Calibri" pitchFamily="26" charset="0"/>
                </a:rPr>
                <a:t> Early </a:t>
              </a:r>
              <a:r>
                <a:rPr lang="en-US" sz="1000" dirty="0">
                  <a:latin typeface="Calibri" pitchFamily="26" charset="0"/>
                </a:rPr>
                <a:t>indicator of student knowledge and skills to inform instruction, supports, and PD</a:t>
              </a:r>
            </a:p>
          </p:txBody>
        </p:sp>
      </p:grpSp>
      <p:grpSp>
        <p:nvGrpSpPr>
          <p:cNvPr id="11272" name="Group 47"/>
          <p:cNvGrpSpPr>
            <a:grpSpLocks/>
          </p:cNvGrpSpPr>
          <p:nvPr/>
        </p:nvGrpSpPr>
        <p:grpSpPr bwMode="auto">
          <a:xfrm>
            <a:off x="4648200" y="5257800"/>
            <a:ext cx="1143000" cy="1219200"/>
            <a:chOff x="5990451" y="4876800"/>
            <a:chExt cx="1405535" cy="1429562"/>
          </a:xfrm>
        </p:grpSpPr>
        <p:pic>
          <p:nvPicPr>
            <p:cNvPr id="11283" name="Picture 6" descr="clipboard-faded.png"/>
            <p:cNvPicPr>
              <a:picLocks noChangeAspect="1"/>
            </p:cNvPicPr>
            <p:nvPr/>
          </p:nvPicPr>
          <p:blipFill>
            <a:blip r:embed="rId6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0451" y="4876800"/>
              <a:ext cx="1405535" cy="1429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4" name="TextBox 35"/>
            <p:cNvSpPr txBox="1">
              <a:spLocks noChangeArrowheads="1"/>
            </p:cNvSpPr>
            <p:nvPr/>
          </p:nvSpPr>
          <p:spPr bwMode="auto">
            <a:xfrm>
              <a:off x="5990451" y="5296497"/>
              <a:ext cx="1405535" cy="703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26" charset="-128"/>
                </a:defRPr>
              </a:lvl9pPr>
            </a:lstStyle>
            <a:p>
              <a:pPr algn="ctr" eaLnBrk="1" hangingPunct="1"/>
              <a:r>
                <a:rPr lang="en-US" sz="1100" b="1" dirty="0" smtClean="0">
                  <a:latin typeface="Calibri" pitchFamily="26" charset="0"/>
                </a:rPr>
                <a:t>Speaking </a:t>
              </a:r>
            </a:p>
            <a:p>
              <a:pPr algn="ctr" eaLnBrk="1" hangingPunct="1"/>
              <a:r>
                <a:rPr lang="en-US" sz="1100" b="1" dirty="0" smtClean="0">
                  <a:latin typeface="Calibri" pitchFamily="26" charset="0"/>
                </a:rPr>
                <a:t>And </a:t>
              </a:r>
            </a:p>
            <a:p>
              <a:pPr algn="ctr" eaLnBrk="1" hangingPunct="1"/>
              <a:r>
                <a:rPr lang="en-US" sz="1100" b="1" dirty="0" smtClean="0">
                  <a:latin typeface="Calibri" pitchFamily="26" charset="0"/>
                </a:rPr>
                <a:t>Listening</a:t>
              </a:r>
            </a:p>
          </p:txBody>
        </p:sp>
      </p:grpSp>
      <p:cxnSp>
        <p:nvCxnSpPr>
          <p:cNvPr id="5" name="Straight Connector 4"/>
          <p:cNvCxnSpPr/>
          <p:nvPr/>
        </p:nvCxnSpPr>
        <p:spPr>
          <a:xfrm flipH="1">
            <a:off x="5181600" y="4953000"/>
            <a:ext cx="1588" cy="344488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429000" y="4953000"/>
            <a:ext cx="3576638" cy="0"/>
          </a:xfrm>
          <a:prstGeom prst="straightConnector1">
            <a:avLst/>
          </a:prstGeom>
          <a:ln w="22225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 bwMode="auto">
          <a:xfrm>
            <a:off x="533400" y="2133600"/>
            <a:ext cx="4038600" cy="27622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2">
                    <a:lumMod val="75000"/>
                  </a:schemeClr>
                </a:solidFill>
              </a:rPr>
              <a:t>Flexible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10800000" flipV="1">
            <a:off x="533400" y="2724150"/>
            <a:ext cx="3962400" cy="19050"/>
          </a:xfrm>
          <a:prstGeom prst="straightConnector1">
            <a:avLst/>
          </a:prstGeom>
          <a:ln w="22225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77" name="Group 47"/>
          <p:cNvGrpSpPr>
            <a:grpSpLocks/>
          </p:cNvGrpSpPr>
          <p:nvPr/>
        </p:nvGrpSpPr>
        <p:grpSpPr bwMode="auto">
          <a:xfrm>
            <a:off x="2667000" y="2895600"/>
            <a:ext cx="1905000" cy="1828800"/>
            <a:chOff x="5394517" y="4867082"/>
            <a:chExt cx="1342192" cy="1373805"/>
          </a:xfrm>
        </p:grpSpPr>
        <p:pic>
          <p:nvPicPr>
            <p:cNvPr id="11281" name="Picture 6" descr="clipboard-faded.png"/>
            <p:cNvPicPr>
              <a:picLocks/>
            </p:cNvPicPr>
            <p:nvPr/>
          </p:nvPicPr>
          <p:blipFill>
            <a:blip r:embed="rId6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5526" y="4867082"/>
              <a:ext cx="1217632" cy="1373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TextBox 47"/>
            <p:cNvSpPr txBox="1"/>
            <p:nvPr/>
          </p:nvSpPr>
          <p:spPr>
            <a:xfrm>
              <a:off x="5394517" y="5272545"/>
              <a:ext cx="1342192" cy="19080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dirty="0">
                <a:latin typeface="+mn-lt"/>
                <a:ea typeface="+mn-ea"/>
              </a:endParaRPr>
            </a:p>
          </p:txBody>
        </p:sp>
      </p:grpSp>
      <p:sp>
        <p:nvSpPr>
          <p:cNvPr id="11278" name="TextBox 48"/>
          <p:cNvSpPr txBox="1">
            <a:spLocks noChangeArrowheads="1"/>
          </p:cNvSpPr>
          <p:nvPr/>
        </p:nvSpPr>
        <p:spPr bwMode="auto">
          <a:xfrm>
            <a:off x="2743200" y="3429000"/>
            <a:ext cx="16764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26" charset="-128"/>
              </a:defRPr>
            </a:lvl9pPr>
          </a:lstStyle>
          <a:p>
            <a:pPr algn="ctr" eaLnBrk="1" hangingPunct="1"/>
            <a:r>
              <a:rPr lang="en-US" sz="1000" b="1" dirty="0">
                <a:latin typeface="Calibri" pitchFamily="26" charset="0"/>
              </a:rPr>
              <a:t>  Mid-Year Assessment</a:t>
            </a:r>
            <a:endParaRPr lang="en-US" sz="1000" dirty="0">
              <a:latin typeface="Calibri" pitchFamily="26" charset="0"/>
            </a:endParaRPr>
          </a:p>
          <a:p>
            <a:pPr marL="177800" indent="-68263" eaLnBrk="1" hangingPunct="1">
              <a:buFont typeface="Arial" charset="0"/>
              <a:buChar char="•"/>
            </a:pPr>
            <a:r>
              <a:rPr lang="en-US" sz="1000" dirty="0">
                <a:latin typeface="Calibri" pitchFamily="26" charset="0"/>
              </a:rPr>
              <a:t>Performance-based</a:t>
            </a:r>
          </a:p>
          <a:p>
            <a:pPr marL="177800" indent="-68263" eaLnBrk="1" hangingPunct="1">
              <a:buFont typeface="Arial" charset="0"/>
              <a:buChar char="•"/>
            </a:pPr>
            <a:r>
              <a:rPr lang="en-US" sz="1000" dirty="0">
                <a:latin typeface="Calibri" pitchFamily="26" charset="0"/>
              </a:rPr>
              <a:t>Emphasis on hard-to-measure standards</a:t>
            </a:r>
          </a:p>
          <a:p>
            <a:pPr marL="177800" indent="-68263" eaLnBrk="1" hangingPunct="1">
              <a:buFont typeface="Arial" charset="0"/>
              <a:buChar char="•"/>
            </a:pPr>
            <a:r>
              <a:rPr lang="en-US" sz="1000" dirty="0">
                <a:latin typeface="Calibri" pitchFamily="26" charset="0"/>
              </a:rPr>
              <a:t>Potentially  summative</a:t>
            </a:r>
          </a:p>
        </p:txBody>
      </p:sp>
      <p:sp>
        <p:nvSpPr>
          <p:cNvPr id="11280" name="Rectangle 32"/>
          <p:cNvSpPr>
            <a:spLocks noChangeArrowheads="1"/>
          </p:cNvSpPr>
          <p:nvPr/>
        </p:nvSpPr>
        <p:spPr bwMode="auto">
          <a:xfrm>
            <a:off x="1447800" y="1524000"/>
            <a:ext cx="6324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26" charset="0"/>
              </a:rPr>
              <a:t>English Language Arts/Literacy and Mathematics, Grades 3-11</a:t>
            </a:r>
          </a:p>
        </p:txBody>
      </p:sp>
    </p:spTree>
    <p:extLst>
      <p:ext uri="{BB962C8B-B14F-4D97-AF65-F5344CB8AC3E}">
        <p14:creationId xmlns:p14="http://schemas.microsoft.com/office/powerpoint/2010/main" val="31450629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609600" y="2286000"/>
            <a:ext cx="8229600" cy="2743200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/>
              <a:t>The Partnership for Assessment of Readiness for College and Careers </a:t>
            </a:r>
          </a:p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b="1" dirty="0" smtClean="0"/>
              <a:t>September 13</a:t>
            </a:r>
            <a:r>
              <a:rPr lang="en-US" b="1" baseline="30000" dirty="0" smtClean="0"/>
              <a:t>th</a:t>
            </a:r>
            <a:r>
              <a:rPr lang="en-US" b="1" dirty="0" smtClean="0"/>
              <a:t>, 2011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i="1" u="sng" dirty="0" smtClean="0">
                <a:solidFill>
                  <a:srgbClr val="8F23B3"/>
                </a:solidFill>
              </a:rPr>
              <a:t>www.PARCConline.org</a:t>
            </a:r>
          </a:p>
          <a:p>
            <a:pPr algn="ctr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68281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PARCC-Overview-March2011-SHORT</Template>
  <TotalTime>8292</TotalTime>
  <Words>295</Words>
  <Application>Microsoft Office PowerPoint</Application>
  <PresentationFormat>On-screen Show (4:3)</PresentationFormat>
  <Paragraphs>63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1_Office Theme</vt:lpstr>
      <vt:lpstr>Custom Design</vt:lpstr>
      <vt:lpstr>PowerPoint Presentation</vt:lpstr>
      <vt:lpstr>Partnership for Assessment of Readiness for College and Careers (PARCC)</vt:lpstr>
      <vt:lpstr>PARCC Goals</vt:lpstr>
      <vt:lpstr>PARCC Assessment Priorities</vt:lpstr>
      <vt:lpstr>Refinements to the PARCC Assessment Design</vt:lpstr>
      <vt:lpstr>The PARCC Assessment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PARCC Assessment Design</dc:title>
  <dc:creator>Mike Cohen</dc:creator>
  <cp:lastModifiedBy>newsig</cp:lastModifiedBy>
  <cp:revision>749</cp:revision>
  <cp:lastPrinted>2011-07-17T13:53:31Z</cp:lastPrinted>
  <dcterms:created xsi:type="dcterms:W3CDTF">2011-03-23T08:48:34Z</dcterms:created>
  <dcterms:modified xsi:type="dcterms:W3CDTF">2011-09-19T15:19:16Z</dcterms:modified>
</cp:coreProperties>
</file>