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0" r:id="rId2"/>
    <p:sldId id="267" r:id="rId3"/>
    <p:sldId id="268" r:id="rId4"/>
    <p:sldId id="257" r:id="rId5"/>
    <p:sldId id="258" r:id="rId6"/>
    <p:sldId id="259" r:id="rId7"/>
    <p:sldId id="260" r:id="rId8"/>
    <p:sldId id="261" r:id="rId9"/>
    <p:sldId id="262" r:id="rId10"/>
    <p:sldId id="263" r:id="rId11"/>
    <p:sldId id="266" r:id="rId12"/>
    <p:sldId id="264"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37" autoAdjust="0"/>
  </p:normalViewPr>
  <p:slideViewPr>
    <p:cSldViewPr>
      <p:cViewPr varScale="1">
        <p:scale>
          <a:sx n="71" d="100"/>
          <a:sy n="71" d="100"/>
        </p:scale>
        <p:origin x="-492" y="-90"/>
      </p:cViewPr>
      <p:guideLst>
        <p:guide orient="horz" pos="2160"/>
        <p:guide pos="2880"/>
      </p:guideLst>
    </p:cSldViewPr>
  </p:slideViewPr>
  <p:outlineViewPr>
    <p:cViewPr>
      <p:scale>
        <a:sx n="33" d="100"/>
        <a:sy n="33" d="100"/>
      </p:scale>
      <p:origin x="30" y="155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34A53F-D311-49B9-893D-D72F2E36A66E}" type="datetimeFigureOut">
              <a:rPr lang="en-US" smtClean="0"/>
              <a:pPr/>
              <a:t>3/13/2012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3BE024-75A4-41B9-B6C0-74D4DBFA76B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i="1"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i="1"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dirty="0" smtClean="0">
                <a:solidFill>
                  <a:schemeClr val="tx1"/>
                </a:solidFill>
              </a:rPr>
              <a:t>NOTE:</a:t>
            </a:r>
            <a:r>
              <a:rPr lang="en-US" sz="1200" b="0" dirty="0" smtClean="0">
                <a:solidFill>
                  <a:schemeClr val="tx1"/>
                </a:solidFill>
              </a:rPr>
              <a:t> States have one of three rounds to apply for waivers.  Eleven states submitted requests on November 14, 2011 in Round 1.  New York State submitted its request on February 28, 2012 in Round 2.  A third round will be held at the end of the 2011-12 school year.</a:t>
            </a:r>
          </a:p>
          <a:p>
            <a:endParaRPr lang="en-US" dirty="0"/>
          </a:p>
        </p:txBody>
      </p:sp>
      <p:sp>
        <p:nvSpPr>
          <p:cNvPr id="4" name="Slide Number Placeholder 3"/>
          <p:cNvSpPr>
            <a:spLocks noGrp="1"/>
          </p:cNvSpPr>
          <p:nvPr>
            <p:ph type="sldNum" sz="quarter" idx="10"/>
          </p:nvPr>
        </p:nvSpPr>
        <p:spPr/>
        <p:txBody>
          <a:bodyPr/>
          <a:lstStyle/>
          <a:p>
            <a:fld id="{A8BAAD3F-2A2F-4FF0-8869-7917EE43DC92}"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3BE024-75A4-41B9-B6C0-74D4DBFA76B3}"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dirty="0" smtClean="0">
                <a:cs typeface="ＭＳ Ｐゴシック"/>
              </a:rPr>
              <a:t>After that social studies curriculum modules and assessments that incorporate Common Core-like changes will be developed and released </a:t>
            </a:r>
          </a:p>
          <a:p>
            <a:endParaRPr lang="en-US" dirty="0"/>
          </a:p>
        </p:txBody>
      </p:sp>
      <p:sp>
        <p:nvSpPr>
          <p:cNvPr id="4" name="Slide Number Placeholder 3"/>
          <p:cNvSpPr>
            <a:spLocks noGrp="1"/>
          </p:cNvSpPr>
          <p:nvPr>
            <p:ph type="sldNum" sz="quarter" idx="10"/>
          </p:nvPr>
        </p:nvSpPr>
        <p:spPr/>
        <p:txBody>
          <a:bodyPr/>
          <a:lstStyle/>
          <a:p>
            <a:fld id="{713BE024-75A4-41B9-B6C0-74D4DBFA76B3}"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CABB80-9E1F-4E1C-BE37-27DC184DB174}" type="datetimeFigureOut">
              <a:rPr lang="en-US" smtClean="0"/>
              <a:pPr/>
              <a:t>3/13/2012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BB98F9-C8DC-46A5-89E1-853A157676F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CABB80-9E1F-4E1C-BE37-27DC184DB174}" type="datetimeFigureOut">
              <a:rPr lang="en-US" smtClean="0"/>
              <a:pPr/>
              <a:t>3/13/2012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BB98F9-C8DC-46A5-89E1-853A157676F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CABB80-9E1F-4E1C-BE37-27DC184DB174}" type="datetimeFigureOut">
              <a:rPr lang="en-US" smtClean="0"/>
              <a:pPr/>
              <a:t>3/13/2012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BB98F9-C8DC-46A5-89E1-853A157676F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CABB80-9E1F-4E1C-BE37-27DC184DB174}" type="datetimeFigureOut">
              <a:rPr lang="en-US" smtClean="0"/>
              <a:pPr/>
              <a:t>3/13/2012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BB98F9-C8DC-46A5-89E1-853A157676F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CABB80-9E1F-4E1C-BE37-27DC184DB174}" type="datetimeFigureOut">
              <a:rPr lang="en-US" smtClean="0"/>
              <a:pPr/>
              <a:t>3/13/2012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BB98F9-C8DC-46A5-89E1-853A157676F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CABB80-9E1F-4E1C-BE37-27DC184DB174}" type="datetimeFigureOut">
              <a:rPr lang="en-US" smtClean="0"/>
              <a:pPr/>
              <a:t>3/13/2012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BB98F9-C8DC-46A5-89E1-853A157676F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CABB80-9E1F-4E1C-BE37-27DC184DB174}" type="datetimeFigureOut">
              <a:rPr lang="en-US" smtClean="0"/>
              <a:pPr/>
              <a:t>3/13/2012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BB98F9-C8DC-46A5-89E1-853A157676F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CABB80-9E1F-4E1C-BE37-27DC184DB174}" type="datetimeFigureOut">
              <a:rPr lang="en-US" smtClean="0"/>
              <a:pPr/>
              <a:t>3/13/2012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BB98F9-C8DC-46A5-89E1-853A157676F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CABB80-9E1F-4E1C-BE37-27DC184DB174}" type="datetimeFigureOut">
              <a:rPr lang="en-US" smtClean="0"/>
              <a:pPr/>
              <a:t>3/13/2012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BB98F9-C8DC-46A5-89E1-853A157676F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CABB80-9E1F-4E1C-BE37-27DC184DB174}" type="datetimeFigureOut">
              <a:rPr lang="en-US" smtClean="0"/>
              <a:pPr/>
              <a:t>3/13/2012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BB98F9-C8DC-46A5-89E1-853A157676F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CABB80-9E1F-4E1C-BE37-27DC184DB174}" type="datetimeFigureOut">
              <a:rPr lang="en-US" smtClean="0"/>
              <a:pPr/>
              <a:t>3/13/2012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BB98F9-C8DC-46A5-89E1-853A157676F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CABB80-9E1F-4E1C-BE37-27DC184DB174}" type="datetimeFigureOut">
              <a:rPr lang="en-US" smtClean="0"/>
              <a:pPr/>
              <a:t>3/13/2012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BB98F9-C8DC-46A5-89E1-853A157676F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p12.nysed.gov/apda/ei/eigen.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066800"/>
            <a:ext cx="7772400" cy="1470025"/>
          </a:xfrm>
        </p:spPr>
        <p:txBody>
          <a:bodyPr>
            <a:normAutofit/>
          </a:bodyPr>
          <a:lstStyle/>
          <a:p>
            <a:r>
              <a:rPr lang="en-US" dirty="0" smtClean="0"/>
              <a:t>NYSED Updates</a:t>
            </a:r>
            <a:endParaRPr lang="en-US" dirty="0"/>
          </a:p>
        </p:txBody>
      </p:sp>
      <p:sp>
        <p:nvSpPr>
          <p:cNvPr id="3" name="Subtitle 2"/>
          <p:cNvSpPr>
            <a:spLocks noGrp="1"/>
          </p:cNvSpPr>
          <p:nvPr>
            <p:ph type="subTitle" idx="1"/>
          </p:nvPr>
        </p:nvSpPr>
        <p:spPr>
          <a:xfrm>
            <a:off x="1066800" y="2819400"/>
            <a:ext cx="6553200" cy="3124200"/>
          </a:xfrm>
        </p:spPr>
        <p:txBody>
          <a:bodyPr>
            <a:normAutofit fontScale="92500" lnSpcReduction="10000"/>
          </a:bodyPr>
          <a:lstStyle/>
          <a:p>
            <a:r>
              <a:rPr lang="en-US" dirty="0" smtClean="0">
                <a:solidFill>
                  <a:schemeClr val="tx1"/>
                </a:solidFill>
              </a:rPr>
              <a:t>Erie 2</a:t>
            </a:r>
          </a:p>
          <a:p>
            <a:r>
              <a:rPr lang="en-US" dirty="0" smtClean="0">
                <a:solidFill>
                  <a:schemeClr val="tx1"/>
                </a:solidFill>
              </a:rPr>
              <a:t>Regional Curriculum Council</a:t>
            </a:r>
          </a:p>
          <a:p>
            <a:r>
              <a:rPr lang="en-US" dirty="0" smtClean="0">
                <a:solidFill>
                  <a:schemeClr val="tx1"/>
                </a:solidFill>
              </a:rPr>
              <a:t>March 14, 2012</a:t>
            </a:r>
          </a:p>
          <a:p>
            <a:endParaRPr lang="en-US" dirty="0" smtClean="0"/>
          </a:p>
          <a:p>
            <a:endParaRPr lang="en-US" dirty="0" smtClean="0"/>
          </a:p>
          <a:p>
            <a:r>
              <a:rPr lang="en-US" dirty="0" smtClean="0"/>
              <a:t>				</a:t>
            </a:r>
          </a:p>
          <a:p>
            <a:endParaRPr lang="en-US" dirty="0" smtClean="0"/>
          </a:p>
          <a:p>
            <a:endParaRPr lang="en-US" dirty="0"/>
          </a:p>
        </p:txBody>
      </p:sp>
      <p:pic>
        <p:nvPicPr>
          <p:cNvPr id="4" name="Picture 3" descr="Sample logo 1"/>
          <p:cNvPicPr/>
          <p:nvPr/>
        </p:nvPicPr>
        <p:blipFill>
          <a:blip r:embed="rId2" cstate="print"/>
          <a:srcRect/>
          <a:stretch>
            <a:fillRect/>
          </a:stretch>
        </p:blipFill>
        <p:spPr bwMode="auto">
          <a:xfrm>
            <a:off x="5638800" y="4495800"/>
            <a:ext cx="2286000" cy="12192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z="4000" smtClean="0"/>
              <a:t>PARCC Assessments</a:t>
            </a:r>
          </a:p>
        </p:txBody>
      </p:sp>
      <p:sp>
        <p:nvSpPr>
          <p:cNvPr id="10243" name="Rectangle 3"/>
          <p:cNvSpPr>
            <a:spLocks noGrp="1" noChangeArrowheads="1"/>
          </p:cNvSpPr>
          <p:nvPr>
            <p:ph type="body" idx="1"/>
          </p:nvPr>
        </p:nvSpPr>
        <p:spPr/>
        <p:txBody>
          <a:bodyPr/>
          <a:lstStyle/>
          <a:p>
            <a:pPr eaLnBrk="1" hangingPunct="1">
              <a:lnSpc>
                <a:spcPct val="90000"/>
              </a:lnSpc>
            </a:pPr>
            <a:r>
              <a:rPr lang="en-US" dirty="0" smtClean="0"/>
              <a:t>PARCC assessments are scheduled to be operational in 2014-15 and are subject to Board of Regents adoption.</a:t>
            </a:r>
          </a:p>
          <a:p>
            <a:pPr eaLnBrk="1" hangingPunct="1">
              <a:lnSpc>
                <a:spcPct val="90000"/>
              </a:lnSpc>
            </a:pPr>
            <a:r>
              <a:rPr lang="en-US" dirty="0" smtClean="0"/>
              <a:t>The PARCC Consortium is developing CCSS aligned ELA and math assessments that will cover grades 3-11</a:t>
            </a:r>
          </a:p>
          <a:p>
            <a:pPr eaLnBrk="1" hangingPunct="1">
              <a:lnSpc>
                <a:spcPct val="90000"/>
              </a:lnSpc>
            </a:pP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z="4000" dirty="0" smtClean="0"/>
              <a:t>Online PARCC Assessments</a:t>
            </a:r>
          </a:p>
        </p:txBody>
      </p:sp>
      <p:sp>
        <p:nvSpPr>
          <p:cNvPr id="10243" name="Rectangle 3"/>
          <p:cNvSpPr>
            <a:spLocks noGrp="1" noChangeArrowheads="1"/>
          </p:cNvSpPr>
          <p:nvPr>
            <p:ph type="body" idx="1"/>
          </p:nvPr>
        </p:nvSpPr>
        <p:spPr/>
        <p:txBody>
          <a:bodyPr>
            <a:normAutofit/>
          </a:bodyPr>
          <a:lstStyle/>
          <a:p>
            <a:pPr>
              <a:lnSpc>
                <a:spcPct val="90000"/>
              </a:lnSpc>
            </a:pPr>
            <a:r>
              <a:rPr lang="en-US" dirty="0" smtClean="0"/>
              <a:t>PARCC </a:t>
            </a:r>
            <a:r>
              <a:rPr lang="en-US" dirty="0"/>
              <a:t>Readiness Survey </a:t>
            </a:r>
            <a:r>
              <a:rPr lang="en-US" dirty="0" smtClean="0"/>
              <a:t>tool expected by March 20</a:t>
            </a:r>
          </a:p>
          <a:p>
            <a:pPr>
              <a:lnSpc>
                <a:spcPct val="90000"/>
              </a:lnSpc>
            </a:pPr>
            <a:r>
              <a:rPr lang="en-US" dirty="0"/>
              <a:t>O</a:t>
            </a:r>
            <a:r>
              <a:rPr lang="en-US" dirty="0" smtClean="0"/>
              <a:t>pen source</a:t>
            </a:r>
          </a:p>
          <a:p>
            <a:pPr>
              <a:lnSpc>
                <a:spcPct val="90000"/>
              </a:lnSpc>
            </a:pPr>
            <a:r>
              <a:rPr lang="en-US" dirty="0" smtClean="0"/>
              <a:t>Data will be collected from states twice annually through 2014 </a:t>
            </a:r>
          </a:p>
          <a:p>
            <a:pPr>
              <a:lnSpc>
                <a:spcPct val="90000"/>
              </a:lnSpc>
            </a:pPr>
            <a:r>
              <a:rPr lang="en-US" dirty="0" smtClean="0"/>
              <a:t>SED seeking </a:t>
            </a:r>
            <a:r>
              <a:rPr lang="en-US" dirty="0"/>
              <a:t>funding for small scale pilot for </a:t>
            </a:r>
            <a:r>
              <a:rPr lang="en-US" dirty="0" smtClean="0"/>
              <a:t>12-13 and potential </a:t>
            </a:r>
            <a:r>
              <a:rPr lang="en-US" dirty="0"/>
              <a:t>larger pilot for </a:t>
            </a:r>
            <a:r>
              <a:rPr lang="en-US" dirty="0" smtClean="0"/>
              <a:t>13-14</a:t>
            </a:r>
          </a:p>
          <a:p>
            <a:pPr>
              <a:lnSpc>
                <a:spcPct val="90000"/>
              </a:lnSpc>
            </a:pPr>
            <a:r>
              <a:rPr lang="en-US" dirty="0"/>
              <a:t>PARCC will be computer-based if approved by BOR 14-15</a:t>
            </a: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pPr eaLnBrk="1" hangingPunct="1"/>
            <a:r>
              <a:rPr lang="en-US" sz="3600" smtClean="0"/>
              <a:t>Math Tools and Math Shift 3 </a:t>
            </a:r>
            <a:br>
              <a:rPr lang="en-US" sz="3600" smtClean="0"/>
            </a:br>
            <a:r>
              <a:rPr lang="en-US" sz="3600" smtClean="0"/>
              <a:t>for 2012-13 Tests: Fluency</a:t>
            </a:r>
            <a:br>
              <a:rPr lang="en-US" sz="3600" smtClean="0"/>
            </a:br>
            <a:r>
              <a:rPr lang="en-US" sz="2800" smtClean="0"/>
              <a:t>(Our current draft thinking as of 3/1/12)</a:t>
            </a:r>
          </a:p>
        </p:txBody>
      </p:sp>
      <p:sp>
        <p:nvSpPr>
          <p:cNvPr id="13315" name="Rectangle 3"/>
          <p:cNvSpPr>
            <a:spLocks noGrp="1" noChangeArrowheads="1"/>
          </p:cNvSpPr>
          <p:nvPr>
            <p:ph type="body" idx="1"/>
          </p:nvPr>
        </p:nvSpPr>
        <p:spPr/>
        <p:txBody>
          <a:bodyPr/>
          <a:lstStyle/>
          <a:p>
            <a:pPr eaLnBrk="1" hangingPunct="1">
              <a:lnSpc>
                <a:spcPct val="90000"/>
              </a:lnSpc>
            </a:pPr>
            <a:r>
              <a:rPr lang="en-US" sz="2400" dirty="0" smtClean="0"/>
              <a:t>Grades 3-8 students </a:t>
            </a:r>
            <a:r>
              <a:rPr lang="en-US" sz="2400" b="1" dirty="0" smtClean="0"/>
              <a:t>must </a:t>
            </a:r>
            <a:r>
              <a:rPr lang="en-US" sz="2400" dirty="0" smtClean="0"/>
              <a:t>have the use of a ruler for the entire test.</a:t>
            </a:r>
          </a:p>
          <a:p>
            <a:pPr eaLnBrk="1" hangingPunct="1">
              <a:lnSpc>
                <a:spcPct val="90000"/>
              </a:lnSpc>
            </a:pPr>
            <a:r>
              <a:rPr lang="en-US" sz="2400" dirty="0" smtClean="0"/>
              <a:t>Grades 4-8 students </a:t>
            </a:r>
            <a:r>
              <a:rPr lang="en-US" sz="2400" b="1" dirty="0" smtClean="0"/>
              <a:t>must </a:t>
            </a:r>
            <a:r>
              <a:rPr lang="en-US" sz="2400" dirty="0" smtClean="0"/>
              <a:t>have the use of a protractor for the entire test.</a:t>
            </a:r>
          </a:p>
          <a:p>
            <a:pPr eaLnBrk="1" hangingPunct="1">
              <a:lnSpc>
                <a:spcPct val="90000"/>
              </a:lnSpc>
            </a:pPr>
            <a:r>
              <a:rPr lang="en-US" sz="2400" dirty="0" smtClean="0"/>
              <a:t>Grades 3-5 students will </a:t>
            </a:r>
            <a:r>
              <a:rPr lang="en-US" sz="2400" b="1" u="sng" dirty="0" smtClean="0"/>
              <a:t>not</a:t>
            </a:r>
            <a:r>
              <a:rPr lang="en-US" sz="2400" dirty="0" smtClean="0"/>
              <a:t> have the use of calculators.</a:t>
            </a:r>
          </a:p>
          <a:p>
            <a:pPr eaLnBrk="1" hangingPunct="1">
              <a:lnSpc>
                <a:spcPct val="90000"/>
              </a:lnSpc>
            </a:pPr>
            <a:r>
              <a:rPr lang="en-US" sz="2400" dirty="0" smtClean="0"/>
              <a:t>Grade 6 students </a:t>
            </a:r>
            <a:r>
              <a:rPr lang="en-US" sz="2400" b="1" dirty="0" smtClean="0"/>
              <a:t>must</a:t>
            </a:r>
            <a:r>
              <a:rPr lang="en-US" sz="2400" dirty="0" smtClean="0"/>
              <a:t> have the use of a four-function calculator with a square root key or a scientific calculator for the entire test. (Schools may choose which type they purchase.)</a:t>
            </a:r>
          </a:p>
          <a:p>
            <a:pPr eaLnBrk="1" hangingPunct="1">
              <a:lnSpc>
                <a:spcPct val="90000"/>
              </a:lnSpc>
            </a:pPr>
            <a:r>
              <a:rPr lang="en-US" sz="2400" dirty="0" smtClean="0"/>
              <a:t>Grades 7 &amp; 8 students </a:t>
            </a:r>
            <a:r>
              <a:rPr lang="en-US" sz="2400" b="1" dirty="0" smtClean="0"/>
              <a:t>must </a:t>
            </a:r>
            <a:r>
              <a:rPr lang="en-US" sz="2400" dirty="0" smtClean="0"/>
              <a:t>have the use of a scientific calculator for the entire test.</a:t>
            </a:r>
          </a:p>
        </p:txBody>
      </p:sp>
      <p:pic>
        <p:nvPicPr>
          <p:cNvPr id="13316" name="Picture 5" descr="MC900290924[1]"/>
          <p:cNvPicPr>
            <a:picLocks noChangeAspect="1" noChangeArrowheads="1"/>
          </p:cNvPicPr>
          <p:nvPr/>
        </p:nvPicPr>
        <p:blipFill>
          <a:blip r:embed="rId2" cstate="print"/>
          <a:srcRect/>
          <a:stretch>
            <a:fillRect/>
          </a:stretch>
        </p:blipFill>
        <p:spPr bwMode="auto">
          <a:xfrm>
            <a:off x="6477000" y="5334000"/>
            <a:ext cx="1311275" cy="1290638"/>
          </a:xfrm>
          <a:prstGeom prst="rect">
            <a:avLst/>
          </a:prstGeom>
          <a:noFill/>
          <a:ln w="9525">
            <a:noFill/>
            <a:miter lim="800000"/>
            <a:headEnd/>
            <a:tailEnd/>
          </a:ln>
        </p:spPr>
      </p:pic>
      <p:pic>
        <p:nvPicPr>
          <p:cNvPr id="13317" name="Picture 7" descr="MP900174978[1]"/>
          <p:cNvPicPr>
            <a:picLocks noChangeAspect="1" noChangeArrowheads="1"/>
          </p:cNvPicPr>
          <p:nvPr/>
        </p:nvPicPr>
        <p:blipFill>
          <a:blip r:embed="rId3" cstate="print"/>
          <a:srcRect/>
          <a:stretch>
            <a:fillRect/>
          </a:stretch>
        </p:blipFill>
        <p:spPr bwMode="auto">
          <a:xfrm>
            <a:off x="1676400" y="5638800"/>
            <a:ext cx="1447800" cy="965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and Social Studies</a:t>
            </a:r>
            <a:endParaRPr lang="en-US" dirty="0"/>
          </a:p>
        </p:txBody>
      </p:sp>
      <p:sp>
        <p:nvSpPr>
          <p:cNvPr id="3" name="Content Placeholder 2"/>
          <p:cNvSpPr>
            <a:spLocks noGrp="1"/>
          </p:cNvSpPr>
          <p:nvPr>
            <p:ph idx="1"/>
          </p:nvPr>
        </p:nvSpPr>
        <p:spPr/>
        <p:txBody>
          <a:bodyPr>
            <a:normAutofit/>
          </a:bodyPr>
          <a:lstStyle/>
          <a:p>
            <a:r>
              <a:rPr lang="en-US" dirty="0" smtClean="0"/>
              <a:t>Next Generation Science Standards draft and final still in the works on national level. </a:t>
            </a:r>
          </a:p>
          <a:p>
            <a:r>
              <a:rPr lang="en-US" altLang="ja-JP" dirty="0" smtClean="0">
                <a:cs typeface="ＭＳ Ｐゴシック"/>
              </a:rPr>
              <a:t>Common Core aligned </a:t>
            </a:r>
            <a:r>
              <a:rPr lang="en-US" altLang="ja-JP" dirty="0">
                <a:cs typeface="ＭＳ Ｐゴシック"/>
              </a:rPr>
              <a:t>SS Standards will be released in spring of 2012</a:t>
            </a:r>
            <a:r>
              <a:rPr lang="en-US" altLang="ja-JP" dirty="0" smtClean="0">
                <a:cs typeface="ＭＳ Ｐゴシック"/>
              </a:rPr>
              <a:t>. </a:t>
            </a:r>
            <a:endParaRPr lang="en-US" altLang="ja-JP" dirty="0">
              <a:cs typeface="ＭＳ Ｐゴシック"/>
            </a:endParaRPr>
          </a:p>
          <a:p>
            <a:r>
              <a:rPr lang="en-US" dirty="0" smtClean="0"/>
              <a:t>Global exam will be split into two exams that each cover one year of content. (Pending funding)</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4"/>
          <p:cNvSpPr>
            <a:spLocks noGrp="1"/>
          </p:cNvSpPr>
          <p:nvPr>
            <p:ph type="title" idx="4294967295"/>
          </p:nvPr>
        </p:nvSpPr>
        <p:spPr>
          <a:xfrm>
            <a:off x="1022350" y="273050"/>
            <a:ext cx="8048625" cy="1143000"/>
          </a:xfrm>
        </p:spPr>
        <p:txBody>
          <a:bodyPr anchor="b"/>
          <a:lstStyle/>
          <a:p>
            <a:r>
              <a:rPr lang="en-US" sz="3600" b="1" dirty="0" smtClean="0">
                <a:solidFill>
                  <a:srgbClr val="285000"/>
                </a:solidFill>
                <a:effectLst>
                  <a:outerShdw blurRad="38100" dist="38100" dir="2700000" algn="tl">
                    <a:srgbClr val="C0C0C0"/>
                  </a:outerShdw>
                </a:effectLst>
                <a:cs typeface="Arial" pitchFamily="34" charset="0"/>
              </a:rPr>
              <a:t>ESEA WAIVER INITIATIVE</a:t>
            </a:r>
            <a:r>
              <a:rPr lang="en-US" sz="3200" dirty="0" smtClean="0">
                <a:solidFill>
                  <a:srgbClr val="285000"/>
                </a:solidFill>
                <a:effectLst>
                  <a:outerShdw blurRad="38100" dist="38100" dir="2700000" algn="tl">
                    <a:srgbClr val="C0C0C0"/>
                  </a:outerShdw>
                </a:effectLst>
                <a:cs typeface="Arial" pitchFamily="34" charset="0"/>
              </a:rPr>
              <a:t> </a:t>
            </a:r>
            <a:br>
              <a:rPr lang="en-US" sz="3200" dirty="0" smtClean="0">
                <a:solidFill>
                  <a:srgbClr val="285000"/>
                </a:solidFill>
                <a:effectLst>
                  <a:outerShdw blurRad="38100" dist="38100" dir="2700000" algn="tl">
                    <a:srgbClr val="C0C0C0"/>
                  </a:outerShdw>
                </a:effectLst>
                <a:cs typeface="Arial" pitchFamily="34" charset="0"/>
              </a:rPr>
            </a:br>
            <a:r>
              <a:rPr lang="en-US" sz="2800" dirty="0" smtClean="0">
                <a:solidFill>
                  <a:srgbClr val="285000"/>
                </a:solidFill>
                <a:effectLst>
                  <a:outerShdw blurRad="38100" dist="38100" dir="2700000" algn="tl">
                    <a:srgbClr val="C0C0C0"/>
                  </a:outerShdw>
                </a:effectLst>
                <a:cs typeface="Arial" pitchFamily="34" charset="0"/>
              </a:rPr>
              <a:t>“REGULATORY FLEXIBILITY”</a:t>
            </a:r>
          </a:p>
        </p:txBody>
      </p:sp>
      <p:sp>
        <p:nvSpPr>
          <p:cNvPr id="5124" name="Content Placeholder 6"/>
          <p:cNvSpPr>
            <a:spLocks noGrp="1"/>
          </p:cNvSpPr>
          <p:nvPr>
            <p:ph sz="quarter" idx="4294967295"/>
          </p:nvPr>
        </p:nvSpPr>
        <p:spPr>
          <a:xfrm>
            <a:off x="1022350" y="2362200"/>
            <a:ext cx="4030663" cy="3608388"/>
          </a:xfrm>
        </p:spPr>
        <p:txBody>
          <a:bodyPr>
            <a:normAutofit/>
          </a:bodyPr>
          <a:lstStyle/>
          <a:p>
            <a:pPr>
              <a:lnSpc>
                <a:spcPct val="90000"/>
              </a:lnSpc>
              <a:spcBef>
                <a:spcPts val="2000"/>
              </a:spcBef>
              <a:buClr>
                <a:schemeClr val="hlink"/>
              </a:buClr>
              <a:buFont typeface="Wingdings 2" pitchFamily="18" charset="2"/>
              <a:buChar char=""/>
            </a:pPr>
            <a:r>
              <a:rPr lang="en-US" sz="1900" dirty="0" smtClean="0"/>
              <a:t>Flexibility is being offered in the following areas:</a:t>
            </a:r>
          </a:p>
          <a:p>
            <a:pPr lvl="1">
              <a:lnSpc>
                <a:spcPct val="90000"/>
              </a:lnSpc>
              <a:buClr>
                <a:schemeClr val="hlink"/>
              </a:buClr>
              <a:buSzPct val="85000"/>
              <a:buFont typeface="Wingdings" pitchFamily="2" charset="2"/>
              <a:buChar char="§"/>
            </a:pPr>
            <a:r>
              <a:rPr lang="en-US" sz="1300" dirty="0" smtClean="0"/>
              <a:t>2013-14 Timeline for All Students Becoming Proficient</a:t>
            </a:r>
          </a:p>
          <a:p>
            <a:pPr lvl="1">
              <a:lnSpc>
                <a:spcPct val="90000"/>
              </a:lnSpc>
              <a:buClr>
                <a:schemeClr val="hlink"/>
              </a:buClr>
              <a:buSzPct val="85000"/>
              <a:buFont typeface="Wingdings" pitchFamily="2" charset="2"/>
              <a:buChar char="§"/>
            </a:pPr>
            <a:r>
              <a:rPr lang="en-US" sz="1300" dirty="0" smtClean="0"/>
              <a:t>School and District Improvement Requirements</a:t>
            </a:r>
          </a:p>
          <a:p>
            <a:pPr lvl="1">
              <a:lnSpc>
                <a:spcPct val="90000"/>
              </a:lnSpc>
              <a:buClr>
                <a:schemeClr val="hlink"/>
              </a:buClr>
              <a:buSzPct val="85000"/>
              <a:buFont typeface="Wingdings" pitchFamily="2" charset="2"/>
              <a:buChar char="§"/>
            </a:pPr>
            <a:r>
              <a:rPr lang="en-US" sz="1300" dirty="0" smtClean="0"/>
              <a:t>Highly Qualified Teacher Improvement Plans</a:t>
            </a:r>
          </a:p>
          <a:p>
            <a:pPr lvl="1">
              <a:lnSpc>
                <a:spcPct val="90000"/>
              </a:lnSpc>
              <a:buClr>
                <a:schemeClr val="hlink"/>
              </a:buClr>
              <a:buSzPct val="85000"/>
              <a:buFont typeface="Wingdings" pitchFamily="2" charset="2"/>
              <a:buChar char="§"/>
            </a:pPr>
            <a:r>
              <a:rPr lang="en-US" sz="1300" dirty="0" err="1" smtClean="0"/>
              <a:t>Schoolwide</a:t>
            </a:r>
            <a:r>
              <a:rPr lang="en-US" sz="1300" dirty="0" smtClean="0"/>
              <a:t> Programs</a:t>
            </a:r>
          </a:p>
          <a:p>
            <a:pPr lvl="1">
              <a:lnSpc>
                <a:spcPct val="90000"/>
              </a:lnSpc>
              <a:buClr>
                <a:schemeClr val="hlink"/>
              </a:buClr>
              <a:buSzPct val="85000"/>
              <a:buFont typeface="Wingdings" pitchFamily="2" charset="2"/>
              <a:buChar char="§"/>
            </a:pPr>
            <a:r>
              <a:rPr lang="en-US" sz="1300" dirty="0" smtClean="0"/>
              <a:t>Transferability of Funds</a:t>
            </a:r>
          </a:p>
          <a:p>
            <a:pPr lvl="1">
              <a:lnSpc>
                <a:spcPct val="90000"/>
              </a:lnSpc>
              <a:buClr>
                <a:schemeClr val="hlink"/>
              </a:buClr>
              <a:buSzPct val="85000"/>
              <a:buFont typeface="Wingdings" pitchFamily="2" charset="2"/>
              <a:buChar char="§"/>
            </a:pPr>
            <a:r>
              <a:rPr lang="en-US" sz="1300" dirty="0" smtClean="0"/>
              <a:t>Use of School Improvement Grant Funds</a:t>
            </a:r>
          </a:p>
          <a:p>
            <a:pPr lvl="1">
              <a:lnSpc>
                <a:spcPct val="90000"/>
              </a:lnSpc>
              <a:buClr>
                <a:schemeClr val="hlink"/>
              </a:buClr>
              <a:buSzPct val="85000"/>
              <a:buFont typeface="Wingdings" pitchFamily="2" charset="2"/>
              <a:buChar char="§"/>
            </a:pPr>
            <a:r>
              <a:rPr lang="en-US" sz="1300" dirty="0" smtClean="0"/>
              <a:t>Rewards for Schools</a:t>
            </a:r>
          </a:p>
          <a:p>
            <a:pPr lvl="1">
              <a:lnSpc>
                <a:spcPct val="90000"/>
              </a:lnSpc>
              <a:buClr>
                <a:schemeClr val="hlink"/>
              </a:buClr>
              <a:buSzPct val="85000"/>
              <a:buFont typeface="Wingdings" pitchFamily="2" charset="2"/>
              <a:buChar char="§"/>
            </a:pPr>
            <a:r>
              <a:rPr lang="en-US" sz="1300" dirty="0" smtClean="0"/>
              <a:t>Rural Schools</a:t>
            </a:r>
          </a:p>
          <a:p>
            <a:pPr lvl="1">
              <a:lnSpc>
                <a:spcPct val="90000"/>
              </a:lnSpc>
              <a:buClr>
                <a:schemeClr val="hlink"/>
              </a:buClr>
              <a:buSzPct val="85000"/>
              <a:buFont typeface="Wingdings" pitchFamily="2" charset="2"/>
              <a:buChar char="§"/>
            </a:pPr>
            <a:r>
              <a:rPr lang="en-US" sz="1300" dirty="0" smtClean="0">
                <a:cs typeface="Arial" pitchFamily="34" charset="0"/>
              </a:rPr>
              <a:t>Twenty-First Century Community Learning Centers program (optional)</a:t>
            </a:r>
          </a:p>
          <a:p>
            <a:pPr lvl="1">
              <a:lnSpc>
                <a:spcPct val="90000"/>
              </a:lnSpc>
              <a:buSzPct val="85000"/>
              <a:buFont typeface="Wingdings" pitchFamily="2" charset="2"/>
              <a:buChar char="§"/>
            </a:pPr>
            <a:endParaRPr lang="en-US" sz="1300" dirty="0" smtClean="0"/>
          </a:p>
          <a:p>
            <a:pPr>
              <a:lnSpc>
                <a:spcPct val="90000"/>
              </a:lnSpc>
              <a:buClr>
                <a:srgbClr val="5B9335"/>
              </a:buClr>
              <a:buFont typeface="Wingdings 2" pitchFamily="18" charset="2"/>
              <a:buChar char=""/>
            </a:pPr>
            <a:endParaRPr lang="en-US" sz="3000" dirty="0" smtClean="0"/>
          </a:p>
        </p:txBody>
      </p:sp>
      <p:sp>
        <p:nvSpPr>
          <p:cNvPr id="5125" name="Content Placeholder 8"/>
          <p:cNvSpPr>
            <a:spLocks noGrp="1"/>
          </p:cNvSpPr>
          <p:nvPr>
            <p:ph sz="quarter" idx="4294967295"/>
          </p:nvPr>
        </p:nvSpPr>
        <p:spPr>
          <a:xfrm>
            <a:off x="4805363" y="2362200"/>
            <a:ext cx="3806825" cy="3886200"/>
          </a:xfrm>
        </p:spPr>
        <p:txBody>
          <a:bodyPr>
            <a:normAutofit/>
          </a:bodyPr>
          <a:lstStyle/>
          <a:p>
            <a:pPr>
              <a:lnSpc>
                <a:spcPct val="80000"/>
              </a:lnSpc>
              <a:spcBef>
                <a:spcPts val="2000"/>
              </a:spcBef>
              <a:buClr>
                <a:schemeClr val="hlink"/>
              </a:buClr>
              <a:buSzTx/>
              <a:buFont typeface="Wingdings 2" pitchFamily="18" charset="2"/>
              <a:buChar char=""/>
            </a:pPr>
            <a:r>
              <a:rPr lang="en-US" sz="1900" dirty="0" smtClean="0"/>
              <a:t>In exchange for flexibility, states must:</a:t>
            </a:r>
          </a:p>
          <a:p>
            <a:pPr marL="690563" lvl="1" indent="-233363">
              <a:lnSpc>
                <a:spcPct val="80000"/>
              </a:lnSpc>
              <a:spcBef>
                <a:spcPts val="1000"/>
              </a:spcBef>
              <a:buClr>
                <a:schemeClr val="hlink"/>
              </a:buClr>
              <a:buFont typeface="Wingdings" pitchFamily="2" charset="2"/>
              <a:buChar char="§"/>
            </a:pPr>
            <a:r>
              <a:rPr lang="en-US" sz="1300" dirty="0" smtClean="0"/>
              <a:t>Set College- and Career-Ready Standards for All Students and Develop and Administer Annual, Statewide, Aligned, High-Quality Assessments that Measure Student Growth.</a:t>
            </a:r>
          </a:p>
          <a:p>
            <a:pPr marL="690563" lvl="1" indent="-233363">
              <a:lnSpc>
                <a:spcPct val="80000"/>
              </a:lnSpc>
              <a:spcBef>
                <a:spcPts val="1000"/>
              </a:spcBef>
              <a:buClr>
                <a:schemeClr val="hlink"/>
              </a:buClr>
              <a:buFont typeface="Wingdings" pitchFamily="2" charset="2"/>
              <a:buChar char="§"/>
            </a:pPr>
            <a:r>
              <a:rPr lang="en-US" sz="1300" dirty="0" smtClean="0"/>
              <a:t>Develop Systems of Differentiated Recognition, Accountability and Support.</a:t>
            </a:r>
          </a:p>
          <a:p>
            <a:pPr marL="690563" lvl="1" indent="-233363">
              <a:lnSpc>
                <a:spcPct val="80000"/>
              </a:lnSpc>
              <a:spcBef>
                <a:spcPts val="1000"/>
              </a:spcBef>
              <a:buClr>
                <a:schemeClr val="hlink"/>
              </a:buClr>
              <a:buFont typeface="Wingdings" pitchFamily="2" charset="2"/>
              <a:buChar char="§"/>
            </a:pPr>
            <a:r>
              <a:rPr lang="en-US" sz="1300" dirty="0" smtClean="0"/>
              <a:t>Support Effective Teaching and Leadership, including implementing Teacher and Principal Evaluation in which student growth is a significant factor.</a:t>
            </a:r>
          </a:p>
          <a:p>
            <a:pPr marL="690563" lvl="1" indent="-233363">
              <a:lnSpc>
                <a:spcPct val="80000"/>
              </a:lnSpc>
              <a:spcBef>
                <a:spcPts val="1000"/>
              </a:spcBef>
              <a:buClr>
                <a:schemeClr val="hlink"/>
              </a:buClr>
              <a:buFont typeface="Wingdings" pitchFamily="2" charset="2"/>
              <a:buChar char="§"/>
            </a:pPr>
            <a:r>
              <a:rPr lang="en-US" sz="1300" dirty="0" smtClean="0"/>
              <a:t>Reduce Duplication and Unnecessary Burden.</a:t>
            </a:r>
          </a:p>
          <a:p>
            <a:pPr>
              <a:lnSpc>
                <a:spcPct val="80000"/>
              </a:lnSpc>
              <a:buClr>
                <a:schemeClr val="hlink"/>
              </a:buClr>
              <a:buSzTx/>
              <a:buFontTx/>
              <a:buNone/>
            </a:pPr>
            <a:endParaRPr lang="en-US" sz="1300" dirty="0" smtClean="0"/>
          </a:p>
        </p:txBody>
      </p:sp>
      <p:sp>
        <p:nvSpPr>
          <p:cNvPr id="5126" name="Text Placeholder 5"/>
          <p:cNvSpPr>
            <a:spLocks noGrp="1"/>
          </p:cNvSpPr>
          <p:nvPr>
            <p:ph type="body" sz="quarter" idx="4294967295"/>
          </p:nvPr>
        </p:nvSpPr>
        <p:spPr>
          <a:xfrm>
            <a:off x="1022350" y="1409700"/>
            <a:ext cx="7226300" cy="898525"/>
          </a:xfrm>
          <a:prstGeom prst="roundRect">
            <a:avLst>
              <a:gd name="adj" fmla="val 16667"/>
            </a:avLst>
          </a:prstGeom>
          <a:solidFill>
            <a:schemeClr val="hlink"/>
          </a:solidFill>
        </p:spPr>
        <p:txBody>
          <a:bodyPr anchor="ctr">
            <a:normAutofit lnSpcReduction="10000"/>
          </a:bodyPr>
          <a:lstStyle/>
          <a:p>
            <a:pPr marL="0" indent="82550">
              <a:lnSpc>
                <a:spcPct val="90000"/>
              </a:lnSpc>
              <a:buClr>
                <a:srgbClr val="5B9335"/>
              </a:buClr>
              <a:buFontTx/>
              <a:buNone/>
            </a:pPr>
            <a:r>
              <a:rPr lang="en-US" sz="1800" b="1" dirty="0" smtClean="0">
                <a:solidFill>
                  <a:schemeClr val="bg2"/>
                </a:solidFill>
              </a:rPr>
              <a:t>On September 23rd, President Obama announced an  Elementary and Secondary Education Act (ESEA) regulatory flexibility initiative to revise No Child Left Behind (NCLB).</a:t>
            </a:r>
          </a:p>
        </p:txBody>
      </p:sp>
      <p:sp>
        <p:nvSpPr>
          <p:cNvPr id="20486" name="TextBox 9"/>
          <p:cNvSpPr txBox="1">
            <a:spLocks noChangeArrowheads="1"/>
          </p:cNvSpPr>
          <p:nvPr/>
        </p:nvSpPr>
        <p:spPr bwMode="auto">
          <a:xfrm>
            <a:off x="1022350" y="5984875"/>
            <a:ext cx="7589838" cy="639763"/>
          </a:xfrm>
          <a:prstGeom prst="rect">
            <a:avLst/>
          </a:prstGeom>
          <a:noFill/>
          <a:ln w="9525">
            <a:noFill/>
            <a:miter lim="800000"/>
            <a:headEnd/>
            <a:tailEnd/>
          </a:ln>
        </p:spPr>
        <p:txBody>
          <a:bodyPr>
            <a:spAutoFit/>
          </a:bodyPr>
          <a:lstStyle/>
          <a:p>
            <a:pPr algn="just">
              <a:lnSpc>
                <a:spcPct val="100000"/>
              </a:lnSpc>
              <a:spcBef>
                <a:spcPct val="50000"/>
              </a:spcBef>
              <a:buClrTx/>
              <a:buSzTx/>
            </a:pPr>
            <a:r>
              <a:rPr lang="en-US" sz="1200" i="1" dirty="0">
                <a:solidFill>
                  <a:schemeClr val="tx1"/>
                </a:solidFill>
              </a:rPr>
              <a:t>NOTE:</a:t>
            </a:r>
            <a:r>
              <a:rPr lang="en-US" sz="1200" b="0" dirty="0">
                <a:solidFill>
                  <a:schemeClr val="tx1"/>
                </a:solidFill>
              </a:rPr>
              <a:t> States have one of three rounds to apply for waivers.  Eleven states submitted requests on November 14, 2011 in Round 1.  New York State submitted its request on February 28, 2012 in Round 2.  A third round will be held at the end of the 2011-12 school year.</a:t>
            </a:r>
          </a:p>
        </p:txBody>
      </p:sp>
      <p:sp>
        <p:nvSpPr>
          <p:cNvPr id="8" name="Slide Number Placeholder 7"/>
          <p:cNvSpPr>
            <a:spLocks noGrp="1"/>
          </p:cNvSpPr>
          <p:nvPr>
            <p:ph type="sldNum" sz="quarter" idx="12"/>
          </p:nvPr>
        </p:nvSpPr>
        <p:spPr/>
        <p:txBody>
          <a:bodyPr/>
          <a:lstStyle/>
          <a:p>
            <a:fld id="{3BBE278C-12F2-4EE4-9448-24ED80FE7502}" type="slidenum">
              <a:rPr lang="en-US"/>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p:cNvSpPr>
          <p:nvPr>
            <p:ph type="title" idx="4294967295"/>
          </p:nvPr>
        </p:nvSpPr>
        <p:spPr bwMode="auto">
          <a:xfrm>
            <a:off x="938213" y="274638"/>
            <a:ext cx="7499350" cy="1143000"/>
          </a:xfrm>
          <a:noFill/>
        </p:spPr>
        <p:txBody>
          <a:bodyPr/>
          <a:lstStyle/>
          <a:p>
            <a:r>
              <a:rPr lang="en-US" sz="4800" b="1" dirty="0" smtClean="0">
                <a:solidFill>
                  <a:srgbClr val="285000"/>
                </a:solidFill>
                <a:effectLst>
                  <a:outerShdw blurRad="38100" dist="38100" dir="2700000" algn="tl">
                    <a:srgbClr val="C0C0C0"/>
                  </a:outerShdw>
                </a:effectLst>
              </a:rPr>
              <a:t>ESEA Flexibility Request</a:t>
            </a:r>
            <a:r>
              <a:rPr lang="en-US" dirty="0" smtClean="0">
                <a:solidFill>
                  <a:schemeClr val="tx1"/>
                </a:solidFill>
                <a:effectLst>
                  <a:outerShdw blurRad="38100" dist="38100" dir="2700000" algn="tl">
                    <a:srgbClr val="C0C0C0"/>
                  </a:outerShdw>
                </a:effectLst>
              </a:rPr>
              <a:t> </a:t>
            </a:r>
            <a:br>
              <a:rPr lang="en-US" dirty="0" smtClean="0">
                <a:solidFill>
                  <a:schemeClr val="tx1"/>
                </a:solidFill>
                <a:effectLst>
                  <a:outerShdw blurRad="38100" dist="38100" dir="2700000" algn="tl">
                    <a:srgbClr val="C0C0C0"/>
                  </a:outerShdw>
                </a:effectLst>
              </a:rPr>
            </a:br>
            <a:endParaRPr lang="en-US" sz="2000" dirty="0" smtClean="0">
              <a:solidFill>
                <a:srgbClr val="285000"/>
              </a:solidFill>
              <a:effectLst>
                <a:outerShdw blurRad="38100" dist="38100" dir="2700000" algn="tl">
                  <a:srgbClr val="C0C0C0"/>
                </a:outerShdw>
              </a:effectLst>
            </a:endParaRPr>
          </a:p>
        </p:txBody>
      </p:sp>
      <p:sp>
        <p:nvSpPr>
          <p:cNvPr id="219139" name="Rectangle 3"/>
          <p:cNvSpPr>
            <a:spLocks noGrp="1"/>
          </p:cNvSpPr>
          <p:nvPr>
            <p:ph type="body" idx="4294967295"/>
          </p:nvPr>
        </p:nvSpPr>
        <p:spPr>
          <a:xfrm>
            <a:off x="609600" y="1371600"/>
            <a:ext cx="7959725" cy="4876800"/>
          </a:xfrm>
        </p:spPr>
        <p:txBody>
          <a:bodyPr>
            <a:noAutofit/>
          </a:bodyPr>
          <a:lstStyle/>
          <a:p>
            <a:pPr>
              <a:lnSpc>
                <a:spcPct val="90000"/>
              </a:lnSpc>
              <a:buClr>
                <a:srgbClr val="5B9335"/>
              </a:buClr>
              <a:buFont typeface="Wingdings 2" pitchFamily="18" charset="2"/>
              <a:buChar char=""/>
            </a:pPr>
            <a:r>
              <a:rPr lang="en-US" sz="2400" dirty="0" smtClean="0"/>
              <a:t>Revise the Annual Measurable Objectives (AMO)</a:t>
            </a:r>
          </a:p>
          <a:p>
            <a:pPr>
              <a:lnSpc>
                <a:spcPct val="90000"/>
              </a:lnSpc>
              <a:buClr>
                <a:srgbClr val="5B9335"/>
              </a:buClr>
              <a:buFont typeface="Wingdings 2" pitchFamily="18" charset="2"/>
              <a:buChar char=""/>
            </a:pPr>
            <a:r>
              <a:rPr lang="en-US" sz="2400" dirty="0" smtClean="0"/>
              <a:t>Align to College- and Career- Readiness </a:t>
            </a:r>
          </a:p>
          <a:p>
            <a:pPr>
              <a:lnSpc>
                <a:spcPct val="90000"/>
              </a:lnSpc>
              <a:buClr>
                <a:srgbClr val="5B9335"/>
              </a:buClr>
              <a:buFont typeface="Wingdings 2" pitchFamily="18" charset="2"/>
              <a:buChar char=""/>
            </a:pPr>
            <a:r>
              <a:rPr lang="en-US" sz="2400" dirty="0" smtClean="0"/>
              <a:t>Replace Identification of Districts and Schools for Improvement, Corrective Action and Restructuring with Identification of Priority and Focus  Districts and Schools </a:t>
            </a:r>
          </a:p>
          <a:p>
            <a:pPr>
              <a:lnSpc>
                <a:spcPct val="90000"/>
              </a:lnSpc>
              <a:buClr>
                <a:srgbClr val="5B9335"/>
              </a:buClr>
              <a:buFont typeface="Wingdings 2" pitchFamily="18" charset="2"/>
              <a:buChar char=""/>
            </a:pPr>
            <a:r>
              <a:rPr lang="en-US" sz="2400" dirty="0" smtClean="0"/>
              <a:t>Replace Identification Of Schools As High Performing/Rapidly Improving With Identification Of Reward Schools</a:t>
            </a:r>
          </a:p>
          <a:p>
            <a:pPr>
              <a:lnSpc>
                <a:spcPct val="90000"/>
              </a:lnSpc>
              <a:buClr>
                <a:srgbClr val="5B9335"/>
              </a:buClr>
              <a:buFont typeface="Wingdings 2" pitchFamily="18" charset="2"/>
              <a:buChar char=""/>
            </a:pPr>
            <a:r>
              <a:rPr lang="en-US" sz="2400" dirty="0" smtClean="0"/>
              <a:t>Use Proficiency and Growth Measures to Make Accountability Determinations for Elementary and Middle Schools</a:t>
            </a:r>
          </a:p>
          <a:p>
            <a:pPr>
              <a:lnSpc>
                <a:spcPct val="90000"/>
              </a:lnSpc>
              <a:buClr>
                <a:srgbClr val="5B9335"/>
              </a:buClr>
              <a:buFont typeface="Wingdings 2" pitchFamily="18" charset="2"/>
              <a:buChar char=""/>
            </a:pPr>
            <a:r>
              <a:rPr lang="en-US" sz="2400" dirty="0" smtClean="0"/>
              <a:t>Create a Single Diagnostic Tool ("The Diagnostic Tool for School and District Effectiveness") to Drive Improvement</a:t>
            </a:r>
          </a:p>
          <a:p>
            <a:pPr>
              <a:lnSpc>
                <a:spcPct val="90000"/>
              </a:lnSpc>
              <a:buClr>
                <a:srgbClr val="5B9335"/>
              </a:buClr>
              <a:buFont typeface="Wingdings 2" pitchFamily="18" charset="2"/>
              <a:buChar char=""/>
            </a:pPr>
            <a:r>
              <a:rPr lang="en-US" sz="2400" dirty="0" smtClean="0"/>
              <a:t>Reframe the Existing Set-Asides in ESEA</a:t>
            </a:r>
          </a:p>
        </p:txBody>
      </p:sp>
      <p:sp>
        <p:nvSpPr>
          <p:cNvPr id="5" name="Slide Number Placeholder 4"/>
          <p:cNvSpPr txBox="1">
            <a:spLocks noGrp="1"/>
          </p:cNvSpPr>
          <p:nvPr/>
        </p:nvSpPr>
        <p:spPr>
          <a:xfrm>
            <a:off x="8613775" y="6305550"/>
            <a:ext cx="457200" cy="476250"/>
          </a:xfrm>
          <a:prstGeom prst="rect">
            <a:avLst/>
          </a:prstGeom>
          <a:noFill/>
        </p:spPr>
        <p:txBody>
          <a:bodyPr anchor="b"/>
          <a:lstStyle/>
          <a:p>
            <a:pPr algn="ctr">
              <a:lnSpc>
                <a:spcPct val="100000"/>
              </a:lnSpc>
              <a:spcBef>
                <a:spcPct val="0"/>
              </a:spcBef>
              <a:buClrTx/>
              <a:buSzTx/>
            </a:pPr>
            <a:fld id="{0B4BED55-508C-4753-BFFC-5F68FD9A8DBD}" type="slidenum">
              <a:rPr lang="en-US" sz="1200" b="0">
                <a:solidFill>
                  <a:srgbClr val="B5A788"/>
                </a:solidFill>
              </a:rPr>
              <a:pPr algn="ctr">
                <a:lnSpc>
                  <a:spcPct val="100000"/>
                </a:lnSpc>
                <a:spcBef>
                  <a:spcPct val="0"/>
                </a:spcBef>
                <a:buClrTx/>
                <a:buSzTx/>
              </a:pPr>
              <a:t>3</a:t>
            </a:fld>
            <a:endParaRPr lang="en-US" sz="1200" b="0">
              <a:solidFill>
                <a:srgbClr val="B5A788"/>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533400"/>
            <a:ext cx="7772400" cy="1600200"/>
          </a:xfrm>
        </p:spPr>
        <p:txBody>
          <a:bodyPr>
            <a:normAutofit fontScale="90000"/>
          </a:bodyPr>
          <a:lstStyle/>
          <a:p>
            <a:pPr eaLnBrk="1" hangingPunct="1"/>
            <a:r>
              <a:rPr lang="en-US" smtClean="0"/>
              <a:t/>
            </a:r>
            <a:br>
              <a:rPr lang="en-US" smtClean="0"/>
            </a:br>
            <a:r>
              <a:rPr lang="en-US" smtClean="0"/>
              <a:t> New Developments in NYS Assessments</a:t>
            </a:r>
            <a:endParaRPr lang="en-US" sz="4000" b="1" smtClean="0">
              <a:solidFill>
                <a:schemeClr val="folHlink"/>
              </a:solidFill>
              <a:latin typeface="Arial Black" pitchFamily="34" charset="0"/>
            </a:endParaRPr>
          </a:p>
        </p:txBody>
      </p:sp>
      <p:pic>
        <p:nvPicPr>
          <p:cNvPr id="2051" name="Picture 5"/>
          <p:cNvPicPr>
            <a:picLocks noChangeAspect="1" noChangeArrowheads="1"/>
          </p:cNvPicPr>
          <p:nvPr/>
        </p:nvPicPr>
        <p:blipFill>
          <a:blip r:embed="rId2" cstate="print">
            <a:grayscl/>
          </a:blip>
          <a:srcRect/>
          <a:stretch>
            <a:fillRect/>
          </a:stretch>
        </p:blipFill>
        <p:spPr bwMode="auto">
          <a:xfrm>
            <a:off x="762000" y="5410200"/>
            <a:ext cx="3200400" cy="1100138"/>
          </a:xfrm>
          <a:prstGeom prst="rect">
            <a:avLst/>
          </a:prstGeom>
          <a:noFill/>
          <a:ln w="9525">
            <a:noFill/>
            <a:miter lim="800000"/>
            <a:headEnd/>
            <a:tailEnd/>
          </a:ln>
        </p:spPr>
      </p:pic>
      <p:pic>
        <p:nvPicPr>
          <p:cNvPr id="2052" name="Picture 10" descr="MPj04088910000[1]"/>
          <p:cNvPicPr>
            <a:picLocks noChangeAspect="1" noChangeArrowheads="1"/>
          </p:cNvPicPr>
          <p:nvPr/>
        </p:nvPicPr>
        <p:blipFill>
          <a:blip r:embed="rId3" cstate="print"/>
          <a:srcRect/>
          <a:stretch>
            <a:fillRect/>
          </a:stretch>
        </p:blipFill>
        <p:spPr bwMode="auto">
          <a:xfrm>
            <a:off x="3124200" y="2743200"/>
            <a:ext cx="3657600" cy="2447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algn="l" eaLnBrk="1" hangingPunct="1"/>
            <a:r>
              <a:rPr lang="en-US" smtClean="0">
                <a:solidFill>
                  <a:schemeClr val="folHlink"/>
                </a:solidFill>
                <a:latin typeface="Arial Black" pitchFamily="34" charset="0"/>
              </a:rPr>
              <a:t>What is new?</a:t>
            </a:r>
          </a:p>
        </p:txBody>
      </p:sp>
      <p:sp>
        <p:nvSpPr>
          <p:cNvPr id="3075" name="Rectangle 3"/>
          <p:cNvSpPr>
            <a:spLocks noGrp="1" noChangeArrowheads="1"/>
          </p:cNvSpPr>
          <p:nvPr>
            <p:ph type="body" idx="1"/>
          </p:nvPr>
        </p:nvSpPr>
        <p:spPr/>
        <p:txBody>
          <a:bodyPr/>
          <a:lstStyle/>
          <a:p>
            <a:pPr eaLnBrk="1" hangingPunct="1"/>
            <a:r>
              <a:rPr lang="en-US" smtClean="0"/>
              <a:t>Required use of Standardized Scannable Answer Sheets for all Regents Exams starting in June 2012</a:t>
            </a:r>
          </a:p>
          <a:p>
            <a:pPr eaLnBrk="1" hangingPunct="1"/>
            <a:r>
              <a:rPr lang="en-US" smtClean="0"/>
              <a:t>Beginning in the 2012-13 school year, teachers may no longer score their own students’ exams. </a:t>
            </a:r>
          </a:p>
        </p:txBody>
      </p:sp>
      <p:pic>
        <p:nvPicPr>
          <p:cNvPr id="3076" name="Picture 4" descr="MCj04342170000[1]"/>
          <p:cNvPicPr>
            <a:picLocks noChangeAspect="1" noChangeArrowheads="1"/>
          </p:cNvPicPr>
          <p:nvPr/>
        </p:nvPicPr>
        <p:blipFill>
          <a:blip r:embed="rId2" cstate="print"/>
          <a:srcRect/>
          <a:stretch>
            <a:fillRect/>
          </a:stretch>
        </p:blipFill>
        <p:spPr bwMode="auto">
          <a:xfrm>
            <a:off x="6400800" y="381000"/>
            <a:ext cx="1841500" cy="1101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eaLnBrk="1" hangingPunct="1"/>
            <a:r>
              <a:rPr lang="en-US" sz="4000" smtClean="0">
                <a:solidFill>
                  <a:schemeClr val="accent2"/>
                </a:solidFill>
              </a:rPr>
              <a:t>What’s Changed for 2012</a:t>
            </a:r>
            <a:br>
              <a:rPr lang="en-US" sz="4000" smtClean="0">
                <a:solidFill>
                  <a:schemeClr val="accent2"/>
                </a:solidFill>
              </a:rPr>
            </a:br>
            <a:r>
              <a:rPr lang="en-US" sz="4000" smtClean="0">
                <a:solidFill>
                  <a:schemeClr val="accent2"/>
                </a:solidFill>
              </a:rPr>
              <a:t> Grades 3-8 ELA and Math Tests?</a:t>
            </a:r>
            <a:r>
              <a:rPr lang="en-US" sz="4000" smtClean="0"/>
              <a:t> </a:t>
            </a:r>
          </a:p>
        </p:txBody>
      </p:sp>
      <p:sp>
        <p:nvSpPr>
          <p:cNvPr id="4099" name="Rectangle 3"/>
          <p:cNvSpPr>
            <a:spLocks noGrp="1" noChangeArrowheads="1"/>
          </p:cNvSpPr>
          <p:nvPr>
            <p:ph type="body" idx="1"/>
          </p:nvPr>
        </p:nvSpPr>
        <p:spPr/>
        <p:txBody>
          <a:bodyPr/>
          <a:lstStyle/>
          <a:p>
            <a:pPr eaLnBrk="1" hangingPunct="1"/>
            <a:r>
              <a:rPr lang="en-US" sz="2400" dirty="0" smtClean="0"/>
              <a:t>ELA and Math Tests will include embedded multiple-choice field test questions </a:t>
            </a:r>
          </a:p>
          <a:p>
            <a:pPr eaLnBrk="1" hangingPunct="1"/>
            <a:r>
              <a:rPr lang="en-US" sz="2400" dirty="0" smtClean="0"/>
              <a:t>Writing mechanics assessed by inclusion in the English Language Arts Test scoring rubric for extended responses</a:t>
            </a:r>
          </a:p>
          <a:p>
            <a:pPr eaLnBrk="1" hangingPunct="1"/>
            <a:r>
              <a:rPr lang="en-US" sz="2400" dirty="0" smtClean="0"/>
              <a:t>Schools must schedule 90 minutes of testing time for each session, on each day, at each grade.</a:t>
            </a:r>
          </a:p>
          <a:p>
            <a:pPr eaLnBrk="1" hangingPunct="1"/>
            <a:r>
              <a:rPr lang="en-US" sz="2400" dirty="0" smtClean="0"/>
              <a:t>Grade 3 ELA Test sessions will not feature separately timed segments.</a:t>
            </a:r>
          </a:p>
          <a:p>
            <a:pPr eaLnBrk="1" hangingPunct="1"/>
            <a:r>
              <a:rPr lang="en-US" sz="2400" dirty="0" smtClean="0"/>
              <a:t>Students will be given a 5-minute break at the midway point in session one of the ELA Test at all grades.</a:t>
            </a:r>
          </a:p>
          <a:p>
            <a:pPr eaLnBrk="1" hangingPunct="1"/>
            <a:endParaRPr lang="en-US" sz="2400" dirty="0" smtClean="0"/>
          </a:p>
          <a:p>
            <a:pPr eaLnBrk="1" hangingPunct="1"/>
            <a:endParaRPr lang="en-US" b="1" dirty="0" smtClean="0"/>
          </a:p>
          <a:p>
            <a:pPr eaLnBrk="1" hangingPunct="1"/>
            <a:endParaRPr lang="en-US"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solidFill>
                  <a:srgbClr val="800000"/>
                </a:solidFill>
              </a:rPr>
              <a:t>Coming Attractions</a:t>
            </a:r>
          </a:p>
        </p:txBody>
      </p:sp>
      <p:sp>
        <p:nvSpPr>
          <p:cNvPr id="7171" name="Rectangle 3"/>
          <p:cNvSpPr>
            <a:spLocks noGrp="1" noChangeArrowheads="1"/>
          </p:cNvSpPr>
          <p:nvPr>
            <p:ph type="body" idx="1"/>
          </p:nvPr>
        </p:nvSpPr>
        <p:spPr>
          <a:xfrm>
            <a:off x="457200" y="1219200"/>
            <a:ext cx="8229600" cy="5181600"/>
          </a:xfrm>
        </p:spPr>
        <p:txBody>
          <a:bodyPr/>
          <a:lstStyle/>
          <a:p>
            <a:pPr eaLnBrk="1" hangingPunct="1">
              <a:buFontTx/>
              <a:buNone/>
            </a:pPr>
            <a:r>
              <a:rPr lang="en-US" sz="2800" dirty="0" smtClean="0"/>
              <a:t>	To help prepare schools for administering the Grades 3-8 Tests, the following documents will be posted at:</a:t>
            </a:r>
          </a:p>
          <a:p>
            <a:pPr eaLnBrk="1" hangingPunct="1">
              <a:buFontTx/>
              <a:buNone/>
            </a:pPr>
            <a:r>
              <a:rPr lang="en-US" sz="2800" dirty="0" smtClean="0"/>
              <a:t>	</a:t>
            </a:r>
            <a:r>
              <a:rPr lang="en-US" sz="2800" dirty="0" smtClean="0">
                <a:hlinkClick r:id="rId2"/>
              </a:rPr>
              <a:t>http://www.p12.nysed.gov/apda/ei/eigen.html</a:t>
            </a:r>
            <a:endParaRPr lang="en-US" sz="2800" dirty="0" smtClean="0"/>
          </a:p>
          <a:p>
            <a:pPr eaLnBrk="1" hangingPunct="1">
              <a:buFontTx/>
              <a:buNone/>
            </a:pPr>
            <a:r>
              <a:rPr lang="en-US" sz="2800" dirty="0" smtClean="0"/>
              <a:t>	</a:t>
            </a:r>
          </a:p>
          <a:p>
            <a:pPr eaLnBrk="1" hangingPunct="1"/>
            <a:r>
              <a:rPr lang="en-US" sz="2800" dirty="0" smtClean="0"/>
              <a:t>Grades 3-5 and 6-8 ELA and Math Teacher’s Directions (Posted on March 2)</a:t>
            </a:r>
          </a:p>
          <a:p>
            <a:pPr eaLnBrk="1" hangingPunct="1"/>
            <a:r>
              <a:rPr lang="en-US" sz="2800" dirty="0" smtClean="0"/>
              <a:t>PowerPoint, “Training for Teachers Scoring Extended-Response Questions in the 2012 Grades 3-8 English Language Arts Tests” with the revised rubric (by March 23)</a:t>
            </a:r>
          </a:p>
          <a:p>
            <a:pPr eaLnBrk="1" hangingPunct="1">
              <a:buFontTx/>
              <a:buNone/>
            </a:pPr>
            <a:endParaRPr lang="en-US" sz="28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eaLnBrk="1" hangingPunct="1"/>
            <a:r>
              <a:rPr lang="en-US" sz="4000" smtClean="0">
                <a:solidFill>
                  <a:schemeClr val="accent2"/>
                </a:solidFill>
              </a:rPr>
              <a:t>Documents to Be Posted</a:t>
            </a:r>
            <a:br>
              <a:rPr lang="en-US" sz="4000" smtClean="0">
                <a:solidFill>
                  <a:schemeClr val="accent2"/>
                </a:solidFill>
              </a:rPr>
            </a:br>
            <a:r>
              <a:rPr lang="en-US" sz="4000" smtClean="0">
                <a:solidFill>
                  <a:schemeClr val="accent2"/>
                </a:solidFill>
              </a:rPr>
              <a:t>(continued)</a:t>
            </a:r>
          </a:p>
        </p:txBody>
      </p:sp>
      <p:sp>
        <p:nvSpPr>
          <p:cNvPr id="8195" name="Rectangle 3"/>
          <p:cNvSpPr>
            <a:spLocks noGrp="1" noChangeArrowheads="1"/>
          </p:cNvSpPr>
          <p:nvPr>
            <p:ph type="body" idx="1"/>
          </p:nvPr>
        </p:nvSpPr>
        <p:spPr/>
        <p:txBody>
          <a:bodyPr/>
          <a:lstStyle/>
          <a:p>
            <a:pPr eaLnBrk="1" hangingPunct="1"/>
            <a:r>
              <a:rPr lang="en-US" smtClean="0"/>
              <a:t>School Administrator’s Manual (by March 30)</a:t>
            </a:r>
          </a:p>
          <a:p>
            <a:pPr eaLnBrk="1" hangingPunct="1"/>
            <a:r>
              <a:rPr lang="en-US" smtClean="0"/>
              <a:t>Scoring Site Operations Manual (by March 30)</a:t>
            </a:r>
          </a:p>
        </p:txBody>
      </p:sp>
      <p:pic>
        <p:nvPicPr>
          <p:cNvPr id="8196" name="Picture 8" descr="MP900442957[1]"/>
          <p:cNvPicPr>
            <a:picLocks noChangeAspect="1" noChangeArrowheads="1"/>
          </p:cNvPicPr>
          <p:nvPr/>
        </p:nvPicPr>
        <p:blipFill>
          <a:blip r:embed="rId2" cstate="print"/>
          <a:srcRect/>
          <a:stretch>
            <a:fillRect/>
          </a:stretch>
        </p:blipFill>
        <p:spPr bwMode="auto">
          <a:xfrm>
            <a:off x="4953000" y="3859213"/>
            <a:ext cx="3114675" cy="2085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69" name="Group 25"/>
          <p:cNvGraphicFramePr>
            <a:graphicFrameLocks noGrp="1"/>
          </p:cNvGraphicFramePr>
          <p:nvPr/>
        </p:nvGraphicFramePr>
        <p:xfrm>
          <a:off x="152400" y="152400"/>
          <a:ext cx="8915400" cy="6409119"/>
        </p:xfrm>
        <a:graphic>
          <a:graphicData uri="http://schemas.openxmlformats.org/drawingml/2006/table">
            <a:tbl>
              <a:tblPr/>
              <a:tblGrid>
                <a:gridCol w="2406650"/>
                <a:gridCol w="6508750"/>
              </a:tblGrid>
              <a:tr h="5651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rPr>
                        <a:t>School Year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rPr>
                        <a:t>Transition of State Assessments</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rPr>
                        <a:t>(as of 3/1/12, subject to change)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826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rPr>
                        <a:t>2012-13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pitchFamily="34" charset="0"/>
                        </a:rPr>
                        <a:t>Grades 3-8 ELA Tests aligned to Common Core</a:t>
                      </a:r>
                    </a:p>
                    <a:p>
                      <a:pPr marL="0" marR="0" lvl="0" indent="0" algn="l" defTabSz="914400" rtl="0" eaLnBrk="0" fontAlgn="base" latinLnBrk="0" hangingPunct="0">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pitchFamily="34" charset="0"/>
                        </a:rPr>
                        <a:t>Grades 3-8 Math Tests aligned to Common Core</a:t>
                      </a:r>
                    </a:p>
                    <a:p>
                      <a:pPr marL="0" marR="0" lvl="0" indent="0" algn="l" defTabSz="914400" rtl="0" eaLnBrk="0" fontAlgn="base" latinLnBrk="0" hangingPunct="0">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pitchFamily="34" charset="0"/>
                        </a:rPr>
                        <a:t>NYSESLAT aligned to Common Core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414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rPr>
                        <a:t>2013-2014</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pitchFamily="34" charset="0"/>
                        </a:rPr>
                        <a:t>Regents Exam in English aligned to Common Core</a:t>
                      </a:r>
                    </a:p>
                    <a:p>
                      <a:pPr marL="0" marR="0" lvl="0" indent="0" algn="l" defTabSz="914400" rtl="0" eaLnBrk="0" fontAlgn="base" latinLnBrk="0" hangingPunct="0">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pitchFamily="34" charset="0"/>
                        </a:rPr>
                        <a:t>Regents Exam in Algebra I aligned to Common Core</a:t>
                      </a:r>
                    </a:p>
                    <a:p>
                      <a:pPr marL="0" marR="0" lvl="0" indent="0" algn="l" defTabSz="914400" rtl="0" eaLnBrk="0" fontAlgn="base" latinLnBrk="0" hangingPunct="0">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pitchFamily="34" charset="0"/>
                        </a:rPr>
                        <a:t>Regents Exam in Geometry aligned to Common Core</a:t>
                      </a:r>
                    </a:p>
                    <a:p>
                      <a:pPr marL="0" marR="0" lvl="0" indent="0" algn="l" defTabSz="914400" rtl="0" eaLnBrk="0" fontAlgn="base" latinLnBrk="0" hangingPunct="0">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pitchFamily="34" charset="0"/>
                        </a:rPr>
                        <a:t>NYSAA in ELA and Math aligned to Common Core	</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099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rPr>
                        <a:t>2014-2015</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pitchFamily="34" charset="0"/>
                        </a:rPr>
                        <a:t>PARCC Assessments are scheduled  to be operational and are subject to adoption by the Board of Regents</a:t>
                      </a:r>
                    </a:p>
                    <a:p>
                      <a:pPr marL="0" marR="0" lvl="0" indent="0" algn="l" defTabSz="914400" rtl="0" eaLnBrk="0" fontAlgn="base" latinLnBrk="0" hangingPunct="0">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pitchFamily="34" charset="0"/>
                        </a:rPr>
                        <a:t>Regents Exam in Algebra II aligned to Common Core</a:t>
                      </a:r>
                    </a:p>
                    <a:p>
                      <a:pPr marL="0" marR="0" lvl="0" indent="0" algn="l" defTabSz="914400" rtl="0" eaLnBrk="0" fontAlgn="base" latinLnBrk="0" hangingPunct="0">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pitchFamily="34" charset="0"/>
                        </a:rPr>
                        <a:t>Grades 4, 6*, 7* &amp; 8 Science Tests aligned to Next Generation Science Standards</a:t>
                      </a:r>
                    </a:p>
                    <a:p>
                      <a:pPr marL="0" marR="0" lvl="0" indent="0" algn="l" defTabSz="914400" rtl="0" eaLnBrk="0" fontAlgn="base" latinLnBrk="0" hangingPunct="0">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pitchFamily="34" charset="0"/>
                        </a:rPr>
                        <a:t>Regents Exams in Living Environment, Earth Science, Chemistry, &amp; Physics aligned to Next Generation Science Standards</a:t>
                      </a:r>
                    </a:p>
                    <a:p>
                      <a:pPr marL="0" marR="0" lvl="0" indent="0" algn="l" defTabSz="914400" rtl="0" eaLnBrk="0" fontAlgn="base" latinLnBrk="0" hangingPunct="0">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pitchFamily="34" charset="0"/>
                        </a:rPr>
                        <a:t>Grades 6-8* Social Studies aligned with the 2012 CC aligned SS Standards</a:t>
                      </a:r>
                    </a:p>
                    <a:p>
                      <a:pPr marL="0" marR="0" lvl="0" indent="0" algn="l" defTabSz="914400" rtl="0" eaLnBrk="0" fontAlgn="base" latinLnBrk="0" hangingPunct="0">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pitchFamily="34" charset="0"/>
                        </a:rPr>
                        <a:t>Regents Exams in Global* (Possible split. If so, Global I – 2015 and Global II in 2016), &amp; Regents Exam in US History  &amp; Government aligned with the 2012 CC aligned SS Standards</a:t>
                      </a:r>
                    </a:p>
                    <a:p>
                      <a:pPr marL="0" marR="0" lvl="0" indent="0" algn="l" defTabSz="914400" rtl="0" eaLnBrk="0" fontAlgn="base" latinLnBrk="0" hangingPunct="0">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pitchFamily="34" charset="0"/>
                        </a:rPr>
                        <a:t>NYSAA in SS and Science aligned to Common Core</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rPr>
                        <a:t>* Pending the availability of funding.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894</Words>
  <Application>Microsoft Office PowerPoint</Application>
  <PresentationFormat>On-screen Show (4:3)</PresentationFormat>
  <Paragraphs>103</Paragraphs>
  <Slides>13</Slides>
  <Notes>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NYSED Updates</vt:lpstr>
      <vt:lpstr>ESEA WAIVER INITIATIVE  “REGULATORY FLEXIBILITY”</vt:lpstr>
      <vt:lpstr>ESEA Flexibility Request  </vt:lpstr>
      <vt:lpstr>  New Developments in NYS Assessments</vt:lpstr>
      <vt:lpstr>What is new?</vt:lpstr>
      <vt:lpstr>What’s Changed for 2012  Grades 3-8 ELA and Math Tests? </vt:lpstr>
      <vt:lpstr>Coming Attractions</vt:lpstr>
      <vt:lpstr>Documents to Be Posted (continued)</vt:lpstr>
      <vt:lpstr>Slide 9</vt:lpstr>
      <vt:lpstr>PARCC Assessments</vt:lpstr>
      <vt:lpstr>Online PARCC Assessments</vt:lpstr>
      <vt:lpstr>Math Tools and Math Shift 3  for 2012-13 Tests: Fluency (Our current draft thinking as of 3/1/12)</vt:lpstr>
      <vt:lpstr>Science and Social Studies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New Developments in NYS Assessments</dc:title>
  <dc:creator>Erie-2 BOCES</dc:creator>
  <cp:lastModifiedBy>Erie-2 BOCES</cp:lastModifiedBy>
  <cp:revision>7</cp:revision>
  <dcterms:created xsi:type="dcterms:W3CDTF">2012-03-13T13:41:07Z</dcterms:created>
  <dcterms:modified xsi:type="dcterms:W3CDTF">2012-03-13T18:13:52Z</dcterms:modified>
</cp:coreProperties>
</file>