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1"/>
  </p:notesMasterIdLst>
  <p:handoutMasterIdLst>
    <p:handoutMasterId r:id="rId22"/>
  </p:handoutMasterIdLst>
  <p:sldIdLst>
    <p:sldId id="257" r:id="rId2"/>
    <p:sldId id="276" r:id="rId3"/>
    <p:sldId id="275" r:id="rId4"/>
    <p:sldId id="258" r:id="rId5"/>
    <p:sldId id="259" r:id="rId6"/>
    <p:sldId id="261"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2D06C78-20A0-4101-985C-CD828665AF84}" type="datetimeFigureOut">
              <a:rPr lang="en-US" smtClean="0"/>
              <a:pPr/>
              <a:t>9/20/2013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FEC985C-C2AF-48D4-A14B-691E95174C9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420E37-7AAD-44D8-BC83-952BBDB0B1C6}" type="datetimeFigureOut">
              <a:rPr lang="en-US" smtClean="0"/>
              <a:pPr/>
              <a:t>9/20/2013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5BDE061-B669-4823-B473-9B56343B43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D4946A-BA4E-42C7-AC5B-2ED706B0E651}" type="slidenum">
              <a:rPr lang="en-US" smtClean="0"/>
              <a:pPr/>
              <a:t>8</a:t>
            </a:fld>
            <a:endParaRPr lang="en-US" dirty="0"/>
          </a:p>
        </p:txBody>
      </p:sp>
    </p:spTree>
    <p:extLst>
      <p:ext uri="{BB962C8B-B14F-4D97-AF65-F5344CB8AC3E}">
        <p14:creationId xmlns="" xmlns:p14="http://schemas.microsoft.com/office/powerpoint/2010/main" val="2052392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D4946A-BA4E-42C7-AC5B-2ED706B0E651}" type="slidenum">
              <a:rPr lang="en-US" smtClean="0"/>
              <a:pPr/>
              <a:t>9</a:t>
            </a:fld>
            <a:endParaRPr lang="en-US" dirty="0"/>
          </a:p>
        </p:txBody>
      </p:sp>
    </p:spTree>
    <p:extLst>
      <p:ext uri="{BB962C8B-B14F-4D97-AF65-F5344CB8AC3E}">
        <p14:creationId xmlns="" xmlns:p14="http://schemas.microsoft.com/office/powerpoint/2010/main" val="2569397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D4946A-BA4E-42C7-AC5B-2ED706B0E651}" type="slidenum">
              <a:rPr lang="en-US" smtClean="0"/>
              <a:pPr/>
              <a:t>11</a:t>
            </a:fld>
            <a:endParaRPr lang="en-US" dirty="0"/>
          </a:p>
        </p:txBody>
      </p:sp>
    </p:spTree>
    <p:extLst>
      <p:ext uri="{BB962C8B-B14F-4D97-AF65-F5344CB8AC3E}">
        <p14:creationId xmlns="" xmlns:p14="http://schemas.microsoft.com/office/powerpoint/2010/main" val="1710368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D4946A-BA4E-42C7-AC5B-2ED706B0E651}" type="slidenum">
              <a:rPr lang="en-US" smtClean="0"/>
              <a:pPr/>
              <a:t>12</a:t>
            </a:fld>
            <a:endParaRPr lang="en-US" dirty="0"/>
          </a:p>
        </p:txBody>
      </p:sp>
    </p:spTree>
    <p:extLst>
      <p:ext uri="{BB962C8B-B14F-4D97-AF65-F5344CB8AC3E}">
        <p14:creationId xmlns="" xmlns:p14="http://schemas.microsoft.com/office/powerpoint/2010/main" val="1776651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3AB5275-3B94-484D-BB61-4B9866BE780D}"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B5275-3B94-484D-BB61-4B9866BE780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B5275-3B94-484D-BB61-4B9866BE780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B5275-3B94-484D-BB61-4B9866BE780D}"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3AB5275-3B94-484D-BB61-4B9866BE780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B5275-3B94-484D-BB61-4B9866BE780D}"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AB5275-3B94-484D-BB61-4B9866BE780D}"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AB5275-3B94-484D-BB61-4B9866BE780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AB5275-3B94-484D-BB61-4B9866BE780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B5275-3B94-484D-BB61-4B9866BE780D}"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E1A490-5617-4F85-A5E6-3823B074919E}" type="datetimeFigureOut">
              <a:rPr lang="en-US" smtClean="0"/>
              <a:pPr/>
              <a:t>9/20/2013</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53AB5275-3B94-484D-BB61-4B9866BE780D}"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FE1A490-5617-4F85-A5E6-3823B074919E}" type="datetimeFigureOut">
              <a:rPr lang="en-US" smtClean="0"/>
              <a:pPr/>
              <a:t>9/20/2013</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3AB5275-3B94-484D-BB61-4B9866BE780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12.nysed.gov/specialed/techassist/rsetasc/locations.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12.nysed.gov/specialed/spp/determinationshom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p12.nysed.gov/accountability/diagnostic-tool-institute/DTSDEResources.htm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12.nysed.gov/specialed/spp/GuidingQuestions-LAPSelfReview.doc" TargetMode="External"/><Relationship Id="rId2" Type="http://schemas.openxmlformats.org/officeDocument/2006/relationships/hyperlink" Target="http://www.p12.nysed.gov/specialed/spp/LAPselfreviewinfosheet.htm" TargetMode="External"/><Relationship Id="rId1" Type="http://schemas.openxmlformats.org/officeDocument/2006/relationships/slideLayout" Target="../slideLayouts/slideLayout2.xml"/><Relationship Id="rId4" Type="http://schemas.openxmlformats.org/officeDocument/2006/relationships/hyperlink" Target="http://www.p12.nysed.gov/specialed/spp/Walkthroughtool-LAPSelfReview.pdf"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12.nysed.gov/accountability/ESEAMaterials.html" TargetMode="External"/><Relationship Id="rId2" Type="http://schemas.openxmlformats.org/officeDocument/2006/relationships/hyperlink" Target="mailto:accountinfo@mail.nysed.gov" TargetMode="External"/><Relationship Id="rId1" Type="http://schemas.openxmlformats.org/officeDocument/2006/relationships/slideLayout" Target="../slideLayouts/slideLayout2.xml"/><Relationship Id="rId6" Type="http://schemas.openxmlformats.org/officeDocument/2006/relationships/hyperlink" Target="http://www.p12.nysed.gov/part100/pages/10011.html" TargetMode="External"/><Relationship Id="rId5" Type="http://schemas.openxmlformats.org/officeDocument/2006/relationships/hyperlink" Target="http://www.p12.nysed.gov/accountability/Webinars.html" TargetMode="External"/><Relationship Id="rId4" Type="http://schemas.openxmlformats.org/officeDocument/2006/relationships/hyperlink" Target="http://www.p12.nysed.gov/accountability/School_Improvement/Reports/1112/DTSDEReviewReports2012-13.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581400"/>
            <a:ext cx="6934200" cy="2133600"/>
          </a:xfrm>
        </p:spPr>
        <p:txBody>
          <a:bodyPr>
            <a:normAutofit/>
          </a:bodyPr>
          <a:lstStyle/>
          <a:p>
            <a:r>
              <a:rPr lang="en-US" sz="2400" dirty="0" smtClean="0"/>
              <a:t>Adapted from guidance presented on August 2013</a:t>
            </a:r>
          </a:p>
          <a:p>
            <a:r>
              <a:rPr lang="en-US" sz="2400" dirty="0" smtClean="0"/>
              <a:t>by Alexandra Pressley, </a:t>
            </a:r>
          </a:p>
          <a:p>
            <a:r>
              <a:rPr lang="en-US" sz="2400" dirty="0" smtClean="0"/>
              <a:t>Associate in Education Improvement Services</a:t>
            </a:r>
          </a:p>
          <a:p>
            <a:r>
              <a:rPr lang="en-US" sz="2400" dirty="0" smtClean="0"/>
              <a:t>NYSED</a:t>
            </a:r>
          </a:p>
          <a:p>
            <a:endParaRPr lang="en-US" sz="2400" dirty="0"/>
          </a:p>
        </p:txBody>
      </p:sp>
      <p:sp>
        <p:nvSpPr>
          <p:cNvPr id="2" name="Title 1"/>
          <p:cNvSpPr>
            <a:spLocks noGrp="1"/>
          </p:cNvSpPr>
          <p:nvPr>
            <p:ph type="ctrTitle"/>
          </p:nvPr>
        </p:nvSpPr>
        <p:spPr>
          <a:xfrm>
            <a:off x="685800" y="1905001"/>
            <a:ext cx="7772400" cy="1905000"/>
          </a:xfrm>
        </p:spPr>
        <p:txBody>
          <a:bodyPr>
            <a:normAutofit fontScale="90000"/>
          </a:bodyPr>
          <a:lstStyle/>
          <a:p>
            <a:r>
              <a:rPr lang="en-US" dirty="0" smtClean="0"/>
              <a:t>Local Assistance Plan Schools:  </a:t>
            </a:r>
            <a:br>
              <a:rPr lang="en-US" dirty="0" smtClean="0"/>
            </a:br>
            <a:r>
              <a:rPr lang="en-US" dirty="0" smtClean="0"/>
              <a:t>The Diagnostic Self-Review Document and Report Template</a:t>
            </a:r>
            <a:endParaRPr lang="en-US" dirty="0"/>
          </a:p>
        </p:txBody>
      </p:sp>
    </p:spTree>
    <p:extLst>
      <p:ext uri="{BB962C8B-B14F-4D97-AF65-F5344CB8AC3E}">
        <p14:creationId xmlns="" xmlns:p14="http://schemas.microsoft.com/office/powerpoint/2010/main" val="2887889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sz="3100" dirty="0" smtClean="0"/>
              <a:t>Support from the Regional Special Education Technical Assistance Support Centers (RSE-TASC</a:t>
            </a:r>
            <a:r>
              <a:rPr lang="en-US" dirty="0" smtClean="0"/>
              <a:t>)</a:t>
            </a:r>
            <a:endParaRPr lang="en-US"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10</a:t>
            </a:fld>
            <a:endParaRPr lang="en-US" dirty="0"/>
          </a:p>
        </p:txBody>
      </p:sp>
      <p:sp>
        <p:nvSpPr>
          <p:cNvPr id="3" name="Content Placeholder 2"/>
          <p:cNvSpPr>
            <a:spLocks noGrp="1"/>
          </p:cNvSpPr>
          <p:nvPr>
            <p:ph sz="quarter" idx="1"/>
          </p:nvPr>
        </p:nvSpPr>
        <p:spPr>
          <a:xfrm>
            <a:off x="304800" y="1447800"/>
            <a:ext cx="8382000" cy="4572000"/>
          </a:xfrm>
        </p:spPr>
        <p:txBody>
          <a:bodyPr>
            <a:normAutofit/>
          </a:bodyPr>
          <a:lstStyle/>
          <a:p>
            <a:r>
              <a:rPr lang="en-US" dirty="0" smtClean="0"/>
              <a:t>A Special Education Improvement Specialist may be available to:</a:t>
            </a:r>
          </a:p>
          <a:p>
            <a:pPr lvl="1"/>
            <a:r>
              <a:rPr lang="en-US" dirty="0" smtClean="0"/>
              <a:t>Assist with instructional walkthroughs of the school</a:t>
            </a:r>
          </a:p>
          <a:p>
            <a:pPr lvl="1"/>
            <a:r>
              <a:rPr lang="en-US" dirty="0" smtClean="0"/>
              <a:t>Participate as a Self-Review Team member</a:t>
            </a:r>
          </a:p>
          <a:p>
            <a:pPr lvl="1"/>
            <a:r>
              <a:rPr lang="en-US" dirty="0"/>
              <a:t>Provide training on explicit/specially designed instruction and what to look for during classroom observations  </a:t>
            </a:r>
            <a:endParaRPr lang="en-US" dirty="0" smtClean="0"/>
          </a:p>
          <a:p>
            <a:pPr marL="411480" lvl="1" indent="0">
              <a:buNone/>
            </a:pPr>
            <a:endParaRPr lang="en-US" dirty="0" smtClean="0"/>
          </a:p>
          <a:p>
            <a:pPr marL="365760" lvl="2" indent="-256032">
              <a:buClr>
                <a:schemeClr val="accent3"/>
              </a:buClr>
              <a:buFont typeface="Georgia"/>
              <a:buChar char="•"/>
            </a:pPr>
            <a:r>
              <a:rPr lang="en-US" sz="2800" dirty="0">
                <a:solidFill>
                  <a:schemeClr val="tx1"/>
                </a:solidFill>
              </a:rPr>
              <a:t>Contact information for the RSE-TASC may be found at: </a:t>
            </a:r>
            <a:r>
              <a:rPr lang="en-US" sz="2700" dirty="0">
                <a:solidFill>
                  <a:schemeClr val="tx1"/>
                </a:solidFill>
                <a:latin typeface="Calibri"/>
                <a:ea typeface="Times New Roman"/>
                <a:hlinkClick r:id="rId2"/>
              </a:rPr>
              <a:t>http://www.p12.nysed.gov/specialed/techassist/rsetasc/locations.htm</a:t>
            </a:r>
            <a:endParaRPr lang="en-US" sz="2700" dirty="0">
              <a:solidFill>
                <a:schemeClr val="tx1"/>
              </a:solidFill>
              <a:latin typeface="Calibri"/>
              <a:ea typeface="Times New Roman"/>
            </a:endParaRPr>
          </a:p>
          <a:p>
            <a:endParaRPr lang="en-US" dirty="0"/>
          </a:p>
          <a:p>
            <a:pPr lvl="1"/>
            <a:endParaRPr lang="en-US" dirty="0" smtClean="0"/>
          </a:p>
          <a:p>
            <a:pPr lvl="1"/>
            <a:endParaRPr lang="en-US" dirty="0" smtClean="0"/>
          </a:p>
          <a:p>
            <a:pPr lvl="1"/>
            <a:endParaRPr lang="en-US" dirty="0"/>
          </a:p>
        </p:txBody>
      </p:sp>
    </p:spTree>
    <p:extLst>
      <p:ext uri="{BB962C8B-B14F-4D97-AF65-F5344CB8AC3E}">
        <p14:creationId xmlns="" xmlns:p14="http://schemas.microsoft.com/office/powerpoint/2010/main" val="375811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609600"/>
          </a:xfrm>
        </p:spPr>
        <p:txBody>
          <a:bodyPr>
            <a:normAutofit fontScale="90000"/>
          </a:bodyPr>
          <a:lstStyle/>
          <a:p>
            <a:r>
              <a:rPr lang="en-US" sz="3200" dirty="0" smtClean="0"/>
              <a:t>Diagnostic Self-Review and Report Template</a:t>
            </a:r>
            <a:endParaRPr lang="en-US" sz="3200" dirty="0"/>
          </a:p>
        </p:txBody>
      </p:sp>
      <p:sp>
        <p:nvSpPr>
          <p:cNvPr id="3" name="Slide Number Placeholder 2"/>
          <p:cNvSpPr>
            <a:spLocks noGrp="1"/>
          </p:cNvSpPr>
          <p:nvPr>
            <p:ph type="sldNum" sz="quarter" idx="12"/>
          </p:nvPr>
        </p:nvSpPr>
        <p:spPr/>
        <p:txBody>
          <a:bodyPr/>
          <a:lstStyle/>
          <a:p>
            <a:fld id="{69F5D8C5-F3C2-414B-B74D-CFE0983B15AB}" type="slidenum">
              <a:rPr lang="en-US" smtClean="0"/>
              <a:pPr/>
              <a:t>11</a:t>
            </a:fld>
            <a:endParaRPr lang="en-US" dirty="0"/>
          </a:p>
        </p:txBody>
      </p:sp>
      <p:pic>
        <p:nvPicPr>
          <p:cNvPr id="5" name="Content Placeholder 4"/>
          <p:cNvPicPr>
            <a:picLocks noGrp="1"/>
          </p:cNvPicPr>
          <p:nvPr>
            <p:ph sz="quarter" idx="1"/>
          </p:nvPr>
        </p:nvPicPr>
        <p:blipFill rotWithShape="1">
          <a:blip r:embed="rId3" cstate="print"/>
          <a:stretch/>
        </p:blipFill>
        <p:spPr bwMode="auto">
          <a:xfrm>
            <a:off x="914400" y="1547812"/>
            <a:ext cx="7772400" cy="4371975"/>
          </a:xfrm>
          <a:prstGeom prst="rect">
            <a:avLst/>
          </a:prstGeom>
          <a:ln>
            <a:noFill/>
          </a:ln>
          <a:extLst>
            <a:ext uri="{53640926-AAD7-44D8-BBD7-CCE9431645EC}">
              <a14:shadowObscured xmlns="" xmlns:a14="http://schemas.microsoft.com/office/drawing/2010/main"/>
            </a:ext>
          </a:extLst>
        </p:spPr>
      </p:pic>
    </p:spTree>
    <p:extLst>
      <p:ext uri="{BB962C8B-B14F-4D97-AF65-F5344CB8AC3E}">
        <p14:creationId xmlns="" xmlns:p14="http://schemas.microsoft.com/office/powerpoint/2010/main" val="127366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of Evidence</a:t>
            </a:r>
            <a:endParaRPr lang="en-US"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12</a:t>
            </a:fld>
            <a:endParaRPr lang="en-US" dirty="0"/>
          </a:p>
        </p:txBody>
      </p:sp>
      <p:sp>
        <p:nvSpPr>
          <p:cNvPr id="3" name="Content Placeholder 2"/>
          <p:cNvSpPr>
            <a:spLocks noGrp="1"/>
          </p:cNvSpPr>
          <p:nvPr>
            <p:ph sz="quarter" idx="1"/>
          </p:nvPr>
        </p:nvSpPr>
        <p:spPr>
          <a:xfrm>
            <a:off x="457200" y="1981200"/>
            <a:ext cx="8229600" cy="4800600"/>
          </a:xfrm>
        </p:spPr>
        <p:txBody>
          <a:bodyPr>
            <a:normAutofit fontScale="55000" lnSpcReduction="20000"/>
          </a:bodyPr>
          <a:lstStyle/>
          <a:p>
            <a:pPr marL="109728" indent="0">
              <a:buNone/>
            </a:pPr>
            <a:endParaRPr lang="en-US" sz="2900" dirty="0" smtClean="0"/>
          </a:p>
          <a:p>
            <a:r>
              <a:rPr lang="en-US" sz="2900" dirty="0" smtClean="0"/>
              <a:t>The school leadership team and the district should determine how to gather the evidence required to generate the rating for each Statement of Practice</a:t>
            </a:r>
          </a:p>
          <a:p>
            <a:pPr lvl="1"/>
            <a:r>
              <a:rPr lang="en-US" sz="2900" dirty="0" smtClean="0"/>
              <a:t>The school and district may wish to set time aside to conduct classroom observations, interviews and conduct document reviews for this purpose, OR</a:t>
            </a:r>
          </a:p>
          <a:p>
            <a:pPr lvl="1"/>
            <a:r>
              <a:rPr lang="en-US" sz="2900" dirty="0" smtClean="0"/>
              <a:t>The school and district may decide to use results from recent (within the last year) assessments of school practice that were based in part on classroom observations, interviews, and document reviews.</a:t>
            </a:r>
          </a:p>
          <a:p>
            <a:pPr marL="109728" indent="0">
              <a:buNone/>
            </a:pPr>
            <a:endParaRPr lang="en-US" sz="2900" dirty="0" smtClean="0"/>
          </a:p>
          <a:p>
            <a:r>
              <a:rPr lang="en-US" sz="2900" dirty="0" smtClean="0"/>
              <a:t>Acceptable evidence includes, but is not limited to: </a:t>
            </a:r>
          </a:p>
          <a:p>
            <a:pPr lvl="1"/>
            <a:r>
              <a:rPr lang="en-US" sz="2900" dirty="0" smtClean="0"/>
              <a:t>Classroom observations</a:t>
            </a:r>
          </a:p>
          <a:p>
            <a:pPr lvl="1"/>
            <a:r>
              <a:rPr lang="en-US" sz="2900" dirty="0" smtClean="0"/>
              <a:t>Interviews with students, support staff, teachers and parents/guardians</a:t>
            </a:r>
          </a:p>
          <a:p>
            <a:pPr lvl="1"/>
            <a:r>
              <a:rPr lang="en-US" sz="2900" dirty="0" smtClean="0"/>
              <a:t>Documents that highlight how the school is addressing the statement of practice</a:t>
            </a:r>
          </a:p>
          <a:p>
            <a:pPr lvl="1"/>
            <a:endParaRPr lang="en-US" sz="2900" dirty="0" smtClean="0"/>
          </a:p>
          <a:p>
            <a:r>
              <a:rPr lang="en-US" sz="2900" dirty="0" smtClean="0"/>
              <a:t>The evidence gathered should focus on the subgroup(s) for which the school was identified.  For the student with disability subgroup, see: </a:t>
            </a:r>
            <a:r>
              <a:rPr lang="en-US" sz="2900" dirty="0" smtClean="0">
                <a:hlinkClick r:id="rId3"/>
              </a:rPr>
              <a:t>http</a:t>
            </a:r>
            <a:r>
              <a:rPr lang="en-US" sz="2900" dirty="0">
                <a:hlinkClick r:id="rId3"/>
              </a:rPr>
              <a:t>://</a:t>
            </a:r>
            <a:r>
              <a:rPr lang="en-US" sz="2900" dirty="0" smtClean="0">
                <a:hlinkClick r:id="rId3"/>
              </a:rPr>
              <a:t>www.p12.nysed.gov/specialed/spp/determinationshome.html</a:t>
            </a:r>
            <a:endParaRPr lang="en-US" sz="2900" dirty="0" smtClean="0"/>
          </a:p>
          <a:p>
            <a:pPr marL="109728" indent="0">
              <a:buNone/>
            </a:pPr>
            <a:endParaRPr lang="en-US" sz="2900" dirty="0" smtClean="0"/>
          </a:p>
          <a:p>
            <a:r>
              <a:rPr lang="en-US" sz="2900" dirty="0" smtClean="0"/>
              <a:t>NYSED has posted other resources for evidence gathering on the </a:t>
            </a:r>
            <a:r>
              <a:rPr lang="en-US" sz="2900" dirty="0"/>
              <a:t>DTSDE website, at </a:t>
            </a:r>
            <a:r>
              <a:rPr lang="en-US" sz="2900" dirty="0">
                <a:hlinkClick r:id="rId4"/>
              </a:rPr>
              <a:t>http://</a:t>
            </a:r>
            <a:r>
              <a:rPr lang="en-US" sz="2900" dirty="0" smtClean="0">
                <a:hlinkClick r:id="rId4"/>
              </a:rPr>
              <a:t>www.p12.nysed.gov/accountability/diagnostic-tool-institute/DTSDEResources.html</a:t>
            </a:r>
            <a:r>
              <a:rPr lang="en-US" sz="2900" dirty="0" smtClean="0"/>
              <a:t>.  </a:t>
            </a:r>
            <a:endParaRPr lang="en-US" dirty="0" smtClean="0"/>
          </a:p>
          <a:p>
            <a:pPr marL="411480" lvl="1" indent="0">
              <a:buNone/>
            </a:pPr>
            <a:endParaRPr lang="en-US" dirty="0" smtClean="0"/>
          </a:p>
          <a:p>
            <a:endParaRPr lang="en-US" dirty="0"/>
          </a:p>
        </p:txBody>
      </p:sp>
    </p:spTree>
    <p:extLst>
      <p:ext uri="{BB962C8B-B14F-4D97-AF65-F5344CB8AC3E}">
        <p14:creationId xmlns="" xmlns:p14="http://schemas.microsoft.com/office/powerpoint/2010/main" val="3594264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066800"/>
          </a:xfrm>
        </p:spPr>
        <p:txBody>
          <a:bodyPr/>
          <a:lstStyle/>
          <a:p>
            <a:r>
              <a:rPr lang="en-US" dirty="0" smtClean="0"/>
              <a:t>Collection of Evidence</a:t>
            </a:r>
            <a:endParaRPr lang="en-US"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13</a:t>
            </a:fld>
            <a:endParaRPr lang="en-US" dirty="0"/>
          </a:p>
        </p:txBody>
      </p:sp>
      <p:pic>
        <p:nvPicPr>
          <p:cNvPr id="5" name="Content Placeholder 4"/>
          <p:cNvPicPr>
            <a:picLocks noGrp="1"/>
          </p:cNvPicPr>
          <p:nvPr>
            <p:ph sz="quarter" idx="1"/>
          </p:nvPr>
        </p:nvPicPr>
        <p:blipFill rotWithShape="1">
          <a:blip r:embed="rId2" cstate="print"/>
          <a:stretch/>
        </p:blipFill>
        <p:spPr bwMode="auto">
          <a:xfrm>
            <a:off x="914400" y="1547812"/>
            <a:ext cx="7772400" cy="4371975"/>
          </a:xfrm>
          <a:prstGeom prst="rect">
            <a:avLst/>
          </a:prstGeom>
          <a:ln>
            <a:noFill/>
          </a:ln>
          <a:extLst>
            <a:ext uri="{53640926-AAD7-44D8-BBD7-CCE9431645EC}">
              <a14:shadowObscured xmlns="" xmlns:a14="http://schemas.microsoft.com/office/drawing/2010/main"/>
            </a:ext>
          </a:extLst>
        </p:spPr>
      </p:pic>
      <p:sp>
        <p:nvSpPr>
          <p:cNvPr id="3" name="Oval 2"/>
          <p:cNvSpPr/>
          <p:nvPr/>
        </p:nvSpPr>
        <p:spPr>
          <a:xfrm>
            <a:off x="304800" y="4648200"/>
            <a:ext cx="8458200" cy="1219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2279723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3200" dirty="0" smtClean="0">
                <a:latin typeface="Calibri" pitchFamily="34" charset="0"/>
              </a:rPr>
              <a:t>Collection of Evidence: Students </a:t>
            </a:r>
            <a:r>
              <a:rPr lang="en-US" sz="3200" dirty="0">
                <a:latin typeface="Calibri" pitchFamily="34" charset="0"/>
              </a:rPr>
              <a:t>with Disabilities</a:t>
            </a:r>
          </a:p>
        </p:txBody>
      </p:sp>
      <p:sp>
        <p:nvSpPr>
          <p:cNvPr id="3" name="Content Placeholder 2"/>
          <p:cNvSpPr>
            <a:spLocks noGrp="1"/>
          </p:cNvSpPr>
          <p:nvPr>
            <p:ph sz="quarter" idx="1"/>
          </p:nvPr>
        </p:nvSpPr>
        <p:spPr>
          <a:xfrm>
            <a:off x="304800" y="1676400"/>
            <a:ext cx="8534400" cy="4495800"/>
          </a:xfrm>
        </p:spPr>
        <p:txBody>
          <a:bodyPr>
            <a:normAutofit fontScale="92500" lnSpcReduction="20000"/>
          </a:bodyPr>
          <a:lstStyle/>
          <a:p>
            <a:r>
              <a:rPr lang="en-US" dirty="0" smtClean="0">
                <a:latin typeface="Calibri" pitchFamily="34" charset="0"/>
              </a:rPr>
              <a:t>If your school has been identified as LAP for the SWD subgroup, include the following evidence:</a:t>
            </a:r>
          </a:p>
          <a:p>
            <a:pPr lvl="1"/>
            <a:r>
              <a:rPr lang="en-US" sz="2800" dirty="0" smtClean="0">
                <a:solidFill>
                  <a:schemeClr val="tx1"/>
                </a:solidFill>
                <a:latin typeface="Calibri" pitchFamily="34" charset="0"/>
              </a:rPr>
              <a:t>Data on students with disabilities</a:t>
            </a:r>
            <a:endParaRPr lang="en-US" sz="2800" dirty="0">
              <a:solidFill>
                <a:schemeClr val="tx1"/>
              </a:solidFill>
              <a:latin typeface="Calibri" pitchFamily="34" charset="0"/>
            </a:endParaRPr>
          </a:p>
          <a:p>
            <a:pPr lvl="2"/>
            <a:r>
              <a:rPr lang="en-US" sz="1600" dirty="0">
                <a:solidFill>
                  <a:schemeClr val="tx1"/>
                </a:solidFill>
                <a:latin typeface="Calibri" pitchFamily="34" charset="0"/>
              </a:rPr>
              <a:t>S</a:t>
            </a:r>
            <a:r>
              <a:rPr lang="en-US" sz="1600" dirty="0" smtClean="0">
                <a:solidFill>
                  <a:schemeClr val="tx1"/>
                </a:solidFill>
                <a:latin typeface="Calibri" pitchFamily="34" charset="0"/>
              </a:rPr>
              <a:t>ee </a:t>
            </a:r>
            <a:r>
              <a:rPr lang="en-US" sz="1600" b="1" i="1" dirty="0">
                <a:solidFill>
                  <a:schemeClr val="tx1"/>
                </a:solidFill>
                <a:latin typeface="Calibri" pitchFamily="34" charset="0"/>
              </a:rPr>
              <a:t>“</a:t>
            </a:r>
            <a:r>
              <a:rPr lang="en-US" sz="1600" b="1" i="1" dirty="0">
                <a:solidFill>
                  <a:schemeClr val="tx1"/>
                </a:solidFill>
                <a:latin typeface="Calibri" pitchFamily="34" charset="0"/>
                <a:ea typeface="Calibri"/>
                <a:cs typeface="Times New Roman"/>
              </a:rPr>
              <a:t>LAP Self Review School Information Sheet: Additional Considerations for Schools focusing on Students with Disabilities</a:t>
            </a:r>
            <a:r>
              <a:rPr lang="en-US" sz="1600" b="1" i="1" dirty="0" smtClean="0">
                <a:solidFill>
                  <a:schemeClr val="tx1"/>
                </a:solidFill>
                <a:latin typeface="Calibri" pitchFamily="34" charset="0"/>
                <a:ea typeface="Calibri"/>
                <a:cs typeface="Times New Roman"/>
              </a:rPr>
              <a:t>” </a:t>
            </a:r>
            <a:r>
              <a:rPr lang="en-US" sz="1600" dirty="0">
                <a:solidFill>
                  <a:schemeClr val="tx1"/>
                </a:solidFill>
                <a:latin typeface="Calibri" pitchFamily="34" charset="0"/>
              </a:rPr>
              <a:t>at </a:t>
            </a:r>
            <a:r>
              <a:rPr lang="en-US" sz="1600" dirty="0">
                <a:solidFill>
                  <a:schemeClr val="tx1"/>
                </a:solidFill>
                <a:latin typeface="Calibri" pitchFamily="34" charset="0"/>
                <a:hlinkClick r:id="rId2"/>
              </a:rPr>
              <a:t>http://</a:t>
            </a:r>
            <a:r>
              <a:rPr lang="en-US" sz="1600" dirty="0" smtClean="0">
                <a:solidFill>
                  <a:schemeClr val="tx1"/>
                </a:solidFill>
                <a:latin typeface="Calibri" pitchFamily="34" charset="0"/>
                <a:hlinkClick r:id="rId2"/>
              </a:rPr>
              <a:t>www.p12.nysed.gov/specialed/spp/LAPselfreviewinfosheet.htm</a:t>
            </a:r>
            <a:endParaRPr lang="en-US" sz="1600" dirty="0" smtClean="0">
              <a:solidFill>
                <a:schemeClr val="tx1"/>
              </a:solidFill>
              <a:latin typeface="Calibri" pitchFamily="34" charset="0"/>
            </a:endParaRPr>
          </a:p>
          <a:p>
            <a:pPr marL="704088" lvl="2" indent="0">
              <a:buNone/>
            </a:pPr>
            <a:r>
              <a:rPr lang="en-US" sz="1600" dirty="0" smtClean="0">
                <a:solidFill>
                  <a:schemeClr val="tx1"/>
                </a:solidFill>
                <a:latin typeface="Calibri" pitchFamily="34" charset="0"/>
              </a:rPr>
              <a:t> </a:t>
            </a:r>
          </a:p>
          <a:p>
            <a:pPr lvl="1"/>
            <a:r>
              <a:rPr lang="en-US" sz="2800" dirty="0" smtClean="0">
                <a:solidFill>
                  <a:schemeClr val="tx1"/>
                </a:solidFill>
                <a:latin typeface="Calibri" pitchFamily="34" charset="0"/>
              </a:rPr>
              <a:t>Evidence on </a:t>
            </a:r>
            <a:r>
              <a:rPr lang="en-US" sz="2800" dirty="0">
                <a:solidFill>
                  <a:schemeClr val="tx1"/>
                </a:solidFill>
                <a:latin typeface="Calibri" pitchFamily="34" charset="0"/>
              </a:rPr>
              <a:t>school practices relating to </a:t>
            </a:r>
            <a:r>
              <a:rPr lang="en-US" sz="2800" dirty="0" smtClean="0">
                <a:solidFill>
                  <a:schemeClr val="tx1"/>
                </a:solidFill>
                <a:latin typeface="Calibri" pitchFamily="34" charset="0"/>
              </a:rPr>
              <a:t>special </a:t>
            </a:r>
            <a:r>
              <a:rPr lang="en-US" sz="2800" dirty="0">
                <a:solidFill>
                  <a:schemeClr val="tx1"/>
                </a:solidFill>
                <a:latin typeface="Calibri" pitchFamily="34" charset="0"/>
              </a:rPr>
              <a:t>e</a:t>
            </a:r>
            <a:r>
              <a:rPr lang="en-US" sz="2800" dirty="0" smtClean="0">
                <a:solidFill>
                  <a:schemeClr val="tx1"/>
                </a:solidFill>
                <a:latin typeface="Calibri" pitchFamily="34" charset="0"/>
              </a:rPr>
              <a:t>ducation services</a:t>
            </a:r>
          </a:p>
          <a:p>
            <a:pPr lvl="2"/>
            <a:r>
              <a:rPr lang="en-US" sz="1600" dirty="0" smtClean="0">
                <a:solidFill>
                  <a:schemeClr val="tx1"/>
                </a:solidFill>
                <a:latin typeface="Calibri" pitchFamily="34" charset="0"/>
              </a:rPr>
              <a:t>See</a:t>
            </a:r>
            <a:r>
              <a:rPr lang="en-US" sz="1600" dirty="0" smtClean="0">
                <a:latin typeface="Calibri" pitchFamily="34" charset="0"/>
              </a:rPr>
              <a:t> </a:t>
            </a:r>
            <a:r>
              <a:rPr lang="en-US" sz="1600" b="1" dirty="0">
                <a:solidFill>
                  <a:schemeClr val="tx1"/>
                </a:solidFill>
                <a:latin typeface="Calibri" pitchFamily="34" charset="0"/>
              </a:rPr>
              <a:t>“</a:t>
            </a:r>
            <a:r>
              <a:rPr lang="en-US" sz="1600" b="1" dirty="0">
                <a:solidFill>
                  <a:schemeClr val="tx1"/>
                </a:solidFill>
                <a:latin typeface="Calibri" pitchFamily="34" charset="0"/>
                <a:ea typeface="Calibri"/>
                <a:cs typeface="Times New Roman"/>
              </a:rPr>
              <a:t>Guiding Questions for LAP Self-Reviews – Students with Disabilities </a:t>
            </a:r>
            <a:r>
              <a:rPr lang="en-US" sz="1600" b="1" dirty="0" smtClean="0">
                <a:solidFill>
                  <a:schemeClr val="tx1"/>
                </a:solidFill>
                <a:latin typeface="Calibri" pitchFamily="34" charset="0"/>
                <a:ea typeface="Calibri"/>
                <a:cs typeface="Times New Roman"/>
              </a:rPr>
              <a:t>Subgroup” </a:t>
            </a:r>
            <a:r>
              <a:rPr lang="en-US" sz="1600" dirty="0" smtClean="0">
                <a:solidFill>
                  <a:schemeClr val="tx1"/>
                </a:solidFill>
                <a:latin typeface="Calibri" pitchFamily="34" charset="0"/>
              </a:rPr>
              <a:t>at </a:t>
            </a:r>
            <a:r>
              <a:rPr lang="en-US" sz="1600" dirty="0" smtClean="0">
                <a:solidFill>
                  <a:schemeClr val="tx1"/>
                </a:solidFill>
                <a:latin typeface="Calibri" pitchFamily="34" charset="0"/>
                <a:hlinkClick r:id="rId3"/>
              </a:rPr>
              <a:t>http://www.p12.nysed.gov/specialed/spp/GuidingQuestions-LAPSelfReview.doc</a:t>
            </a:r>
            <a:endParaRPr lang="en-US" sz="1600" dirty="0" smtClean="0">
              <a:solidFill>
                <a:schemeClr val="tx1"/>
              </a:solidFill>
              <a:latin typeface="Calibri" pitchFamily="34" charset="0"/>
            </a:endParaRPr>
          </a:p>
          <a:p>
            <a:pPr lvl="2"/>
            <a:endParaRPr lang="en-US" sz="1600" dirty="0" smtClean="0">
              <a:solidFill>
                <a:schemeClr val="tx1"/>
              </a:solidFill>
              <a:latin typeface="Calibri" pitchFamily="34" charset="0"/>
            </a:endParaRPr>
          </a:p>
          <a:p>
            <a:pPr lvl="1"/>
            <a:r>
              <a:rPr lang="en-US" sz="2800" dirty="0" smtClean="0">
                <a:solidFill>
                  <a:schemeClr val="tx1"/>
                </a:solidFill>
                <a:latin typeface="Calibri" pitchFamily="34" charset="0"/>
              </a:rPr>
              <a:t>Evidence of delivery of explicit and specially designed instruction</a:t>
            </a:r>
          </a:p>
          <a:p>
            <a:pPr lvl="2"/>
            <a:r>
              <a:rPr lang="en-US" sz="1600" dirty="0">
                <a:solidFill>
                  <a:schemeClr val="tx1"/>
                </a:solidFill>
                <a:latin typeface="Calibri" pitchFamily="34" charset="0"/>
              </a:rPr>
              <a:t>See </a:t>
            </a:r>
            <a:r>
              <a:rPr lang="en-US" sz="1600" b="1" dirty="0">
                <a:solidFill>
                  <a:schemeClr val="tx1"/>
                </a:solidFill>
                <a:latin typeface="Calibri" pitchFamily="34" charset="0"/>
              </a:rPr>
              <a:t>“</a:t>
            </a:r>
            <a:r>
              <a:rPr lang="en-US" sz="1600" b="1" i="1" dirty="0">
                <a:solidFill>
                  <a:schemeClr val="tx1"/>
                </a:solidFill>
                <a:latin typeface="Calibri" pitchFamily="34" charset="0"/>
              </a:rPr>
              <a:t>Explicit and Specially Designed Instruction Walk-Through Tool</a:t>
            </a:r>
            <a:r>
              <a:rPr lang="en-US" sz="1600" b="1" i="1" dirty="0" smtClean="0">
                <a:solidFill>
                  <a:schemeClr val="tx1"/>
                </a:solidFill>
                <a:latin typeface="Calibri" pitchFamily="34" charset="0"/>
              </a:rPr>
              <a:t>” </a:t>
            </a:r>
            <a:r>
              <a:rPr lang="en-US" sz="1600" dirty="0">
                <a:solidFill>
                  <a:schemeClr val="tx1"/>
                </a:solidFill>
                <a:latin typeface="Calibri" pitchFamily="34" charset="0"/>
              </a:rPr>
              <a:t>at </a:t>
            </a:r>
            <a:r>
              <a:rPr lang="en-US" sz="1600" dirty="0">
                <a:solidFill>
                  <a:schemeClr val="tx1"/>
                </a:solidFill>
                <a:latin typeface="Calibri" pitchFamily="34" charset="0"/>
                <a:hlinkClick r:id="rId4"/>
              </a:rPr>
              <a:t>http://</a:t>
            </a:r>
            <a:r>
              <a:rPr lang="en-US" sz="1600" dirty="0" smtClean="0">
                <a:solidFill>
                  <a:schemeClr val="tx1"/>
                </a:solidFill>
                <a:latin typeface="Calibri" pitchFamily="34" charset="0"/>
                <a:hlinkClick r:id="rId4"/>
              </a:rPr>
              <a:t>www.p12.nysed.gov/specialed/spp/Walkthroughtool-LAPSelfReview.pdf</a:t>
            </a:r>
            <a:endParaRPr lang="en-US" sz="1600" dirty="0" smtClean="0">
              <a:solidFill>
                <a:schemeClr val="tx1"/>
              </a:solidFill>
              <a:latin typeface="Calibri" pitchFamily="34" charset="0"/>
            </a:endParaRPr>
          </a:p>
          <a:p>
            <a:pPr marL="704088" lvl="2" indent="0">
              <a:buNone/>
            </a:pPr>
            <a:endParaRPr lang="en-US" sz="1600" dirty="0">
              <a:solidFill>
                <a:schemeClr val="tx1"/>
              </a:solidFill>
              <a:latin typeface="Calibri" pitchFamily="34" charset="0"/>
            </a:endParaRPr>
          </a:p>
          <a:p>
            <a:pPr marL="411480" lvl="1" indent="0">
              <a:buNone/>
            </a:pPr>
            <a:endParaRPr lang="en-US" dirty="0">
              <a:latin typeface="Calibri" pitchFamily="34" charset="0"/>
            </a:endParaRPr>
          </a:p>
        </p:txBody>
      </p:sp>
    </p:spTree>
    <p:extLst>
      <p:ext uri="{BB962C8B-B14F-4D97-AF65-F5344CB8AC3E}">
        <p14:creationId xmlns="" xmlns:p14="http://schemas.microsoft.com/office/powerpoint/2010/main" val="2071367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066800"/>
          </a:xfrm>
        </p:spPr>
        <p:txBody>
          <a:bodyPr/>
          <a:lstStyle/>
          <a:p>
            <a:r>
              <a:rPr lang="en-US" dirty="0" smtClean="0"/>
              <a:t>Assignment of Rating</a:t>
            </a:r>
            <a:endParaRPr lang="en-US" dirty="0"/>
          </a:p>
        </p:txBody>
      </p:sp>
      <p:sp>
        <p:nvSpPr>
          <p:cNvPr id="3" name="Slide Number Placeholder 2"/>
          <p:cNvSpPr>
            <a:spLocks noGrp="1"/>
          </p:cNvSpPr>
          <p:nvPr>
            <p:ph type="sldNum" sz="quarter" idx="12"/>
          </p:nvPr>
        </p:nvSpPr>
        <p:spPr/>
        <p:txBody>
          <a:bodyPr/>
          <a:lstStyle/>
          <a:p>
            <a:fld id="{69F5D8C5-F3C2-414B-B74D-CFE0983B15AB}" type="slidenum">
              <a:rPr lang="en-US" smtClean="0"/>
              <a:pPr/>
              <a:t>15</a:t>
            </a:fld>
            <a:endParaRPr lang="en-US" dirty="0"/>
          </a:p>
        </p:txBody>
      </p:sp>
      <p:pic>
        <p:nvPicPr>
          <p:cNvPr id="5" name="Content Placeholder 4"/>
          <p:cNvPicPr>
            <a:picLocks noGrp="1"/>
          </p:cNvPicPr>
          <p:nvPr>
            <p:ph sz="quarter" idx="1"/>
          </p:nvPr>
        </p:nvPicPr>
        <p:blipFill rotWithShape="1">
          <a:blip r:embed="rId2" cstate="print"/>
          <a:stretch/>
        </p:blipFill>
        <p:spPr bwMode="auto">
          <a:xfrm>
            <a:off x="914400" y="1547812"/>
            <a:ext cx="7772400" cy="4371975"/>
          </a:xfrm>
          <a:prstGeom prst="rect">
            <a:avLst/>
          </a:prstGeom>
          <a:ln>
            <a:noFill/>
          </a:ln>
          <a:extLst>
            <a:ext uri="{53640926-AAD7-44D8-BBD7-CCE9431645EC}">
              <a14:shadowObscured xmlns="" xmlns:a14="http://schemas.microsoft.com/office/drawing/2010/main"/>
            </a:ext>
          </a:extLst>
        </p:spPr>
      </p:pic>
      <p:sp>
        <p:nvSpPr>
          <p:cNvPr id="4" name="Rectangle 3"/>
          <p:cNvSpPr/>
          <p:nvPr/>
        </p:nvSpPr>
        <p:spPr>
          <a:xfrm>
            <a:off x="685800" y="2133600"/>
            <a:ext cx="8153400" cy="297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1399242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 of Action Plan(s)</a:t>
            </a:r>
            <a:endParaRPr lang="en-US"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16</a:t>
            </a:fld>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If the Statement of Practice Rating (SOP) is Effective, Developing, or Ineffective, the school must either create an action plan to address the SOP, or cite current work that is being done to address the SOP.</a:t>
            </a:r>
          </a:p>
          <a:p>
            <a:pPr marL="109728" indent="0">
              <a:buNone/>
            </a:pPr>
            <a:endParaRPr lang="en-US" dirty="0" smtClean="0"/>
          </a:p>
          <a:p>
            <a:r>
              <a:rPr lang="en-US" dirty="0" smtClean="0"/>
              <a:t>The action plan must:</a:t>
            </a:r>
          </a:p>
          <a:p>
            <a:pPr lvl="1"/>
            <a:r>
              <a:rPr lang="en-US" dirty="0" smtClean="0"/>
              <a:t>Describe the actions that will be taken or have recently been taken to improve the identified subgroup(s) student performance levels</a:t>
            </a:r>
          </a:p>
          <a:p>
            <a:pPr lvl="1"/>
            <a:r>
              <a:rPr lang="en-US" dirty="0" smtClean="0"/>
              <a:t>Describe the district resources to be used or that are being used to implement the actions in this area</a:t>
            </a:r>
          </a:p>
          <a:p>
            <a:pPr lvl="1"/>
            <a:r>
              <a:rPr lang="en-US" dirty="0" smtClean="0"/>
              <a:t>Describe the professional development activities planned to support the implementation of the actions.</a:t>
            </a:r>
          </a:p>
          <a:p>
            <a:pPr lvl="1"/>
            <a:r>
              <a:rPr lang="en-US" dirty="0" smtClean="0"/>
              <a:t>Provide information that addresses the “who, what, when and why” of the actions being taken.</a:t>
            </a:r>
            <a:endParaRPr lang="en-US" dirty="0"/>
          </a:p>
        </p:txBody>
      </p:sp>
    </p:spTree>
    <p:extLst>
      <p:ext uri="{BB962C8B-B14F-4D97-AF65-F5344CB8AC3E}">
        <p14:creationId xmlns="" xmlns:p14="http://schemas.microsoft.com/office/powerpoint/2010/main" val="736745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smtClean="0"/>
              <a:t>Creation of Action Plan(s)</a:t>
            </a:r>
            <a:endParaRPr lang="en-US" dirty="0"/>
          </a:p>
        </p:txBody>
      </p:sp>
      <p:sp>
        <p:nvSpPr>
          <p:cNvPr id="3" name="Slide Number Placeholder 2"/>
          <p:cNvSpPr>
            <a:spLocks noGrp="1"/>
          </p:cNvSpPr>
          <p:nvPr>
            <p:ph type="sldNum" sz="quarter" idx="12"/>
          </p:nvPr>
        </p:nvSpPr>
        <p:spPr/>
        <p:txBody>
          <a:bodyPr/>
          <a:lstStyle/>
          <a:p>
            <a:fld id="{69F5D8C5-F3C2-414B-B74D-CFE0983B15AB}" type="slidenum">
              <a:rPr lang="en-US" smtClean="0"/>
              <a:pPr/>
              <a:t>17</a:t>
            </a:fld>
            <a:endParaRPr lang="en-US" dirty="0"/>
          </a:p>
        </p:txBody>
      </p:sp>
      <p:pic>
        <p:nvPicPr>
          <p:cNvPr id="4" name="Content Placeholder 3"/>
          <p:cNvPicPr>
            <a:picLocks noGrp="1"/>
          </p:cNvPicPr>
          <p:nvPr>
            <p:ph sz="quarter" idx="1"/>
          </p:nvPr>
        </p:nvPicPr>
        <p:blipFill rotWithShape="1">
          <a:blip r:embed="rId2" cstate="print"/>
          <a:stretch/>
        </p:blipFill>
        <p:spPr bwMode="auto">
          <a:xfrm>
            <a:off x="685800" y="1143000"/>
            <a:ext cx="8001000" cy="4776787"/>
          </a:xfrm>
          <a:prstGeom prst="rect">
            <a:avLst/>
          </a:prstGeom>
          <a:ln>
            <a:noFill/>
          </a:ln>
          <a:extLst>
            <a:ext uri="{53640926-AAD7-44D8-BBD7-CCE9431645EC}">
              <a14:shadowObscured xmlns="" xmlns:a14="http://schemas.microsoft.com/office/drawing/2010/main"/>
            </a:ext>
          </a:extLst>
        </p:spPr>
      </p:pic>
      <p:sp>
        <p:nvSpPr>
          <p:cNvPr id="5" name="Rounded Rectangle 4"/>
          <p:cNvSpPr/>
          <p:nvPr/>
        </p:nvSpPr>
        <p:spPr>
          <a:xfrm>
            <a:off x="1295400" y="4191000"/>
            <a:ext cx="6553200" cy="2514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3886802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r>
              <a:rPr lang="en-US" dirty="0" smtClean="0"/>
              <a:t>A school and district collaboration</a:t>
            </a:r>
            <a:endParaRPr lang="en-US"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18</a:t>
            </a:fld>
            <a:endParaRPr lang="en-US" dirty="0"/>
          </a:p>
        </p:txBody>
      </p:sp>
      <p:sp>
        <p:nvSpPr>
          <p:cNvPr id="3" name="Content Placeholder 2"/>
          <p:cNvSpPr>
            <a:spLocks noGrp="1"/>
          </p:cNvSpPr>
          <p:nvPr>
            <p:ph sz="quarter" idx="1"/>
          </p:nvPr>
        </p:nvSpPr>
        <p:spPr>
          <a:xfrm>
            <a:off x="457200" y="2133600"/>
            <a:ext cx="8229600" cy="4517136"/>
          </a:xfrm>
        </p:spPr>
        <p:txBody>
          <a:bodyPr>
            <a:normAutofit lnSpcReduction="10000"/>
          </a:bodyPr>
          <a:lstStyle/>
          <a:p>
            <a:r>
              <a:rPr lang="en-US" dirty="0" smtClean="0"/>
              <a:t>The Diagnostic Self-Review is intended to be completed by the school leadership team, in collaboration with district representatives.  </a:t>
            </a:r>
            <a:endParaRPr lang="en-US" dirty="0"/>
          </a:p>
          <a:p>
            <a:pPr marL="411480" lvl="1" indent="0">
              <a:buNone/>
            </a:pPr>
            <a:endParaRPr lang="en-US" sz="1900" dirty="0" smtClean="0">
              <a:solidFill>
                <a:schemeClr val="tx1"/>
              </a:solidFill>
            </a:endParaRPr>
          </a:p>
          <a:p>
            <a:r>
              <a:rPr lang="en-US" dirty="0"/>
              <a:t>For each S</a:t>
            </a:r>
            <a:r>
              <a:rPr lang="en-US" dirty="0" smtClean="0"/>
              <a:t>OP </a:t>
            </a:r>
            <a:r>
              <a:rPr lang="en-US" dirty="0"/>
              <a:t>with an action plan, the district is required to describe the resources it will provide the school to support the action plan</a:t>
            </a:r>
            <a:r>
              <a:rPr lang="en-US" dirty="0" smtClean="0"/>
              <a:t>.</a:t>
            </a:r>
          </a:p>
          <a:p>
            <a:endParaRPr lang="en-US" dirty="0"/>
          </a:p>
          <a:p>
            <a:r>
              <a:rPr lang="en-US" dirty="0" smtClean="0"/>
              <a:t>Schools must describe how the Self-Review Document and Report Template was developed pursuant to Commissioner’s Regulation 100.11.</a:t>
            </a:r>
          </a:p>
        </p:txBody>
      </p:sp>
    </p:spTree>
    <p:extLst>
      <p:ext uri="{BB962C8B-B14F-4D97-AF65-F5344CB8AC3E}">
        <p14:creationId xmlns="" xmlns:p14="http://schemas.microsoft.com/office/powerpoint/2010/main" val="3609666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19</a:t>
            </a:fld>
            <a:endParaRPr lang="en-US" dirty="0"/>
          </a:p>
        </p:txBody>
      </p:sp>
      <p:sp>
        <p:nvSpPr>
          <p:cNvPr id="3" name="Content Placeholder 2"/>
          <p:cNvSpPr>
            <a:spLocks noGrp="1"/>
          </p:cNvSpPr>
          <p:nvPr>
            <p:ph sz="quarter" idx="1"/>
          </p:nvPr>
        </p:nvSpPr>
        <p:spPr>
          <a:xfrm>
            <a:off x="228600" y="838200"/>
            <a:ext cx="8610600" cy="5715000"/>
          </a:xfrm>
        </p:spPr>
        <p:txBody>
          <a:bodyPr>
            <a:normAutofit fontScale="92500"/>
          </a:bodyPr>
          <a:lstStyle/>
          <a:p>
            <a:pPr>
              <a:buNone/>
            </a:pPr>
            <a:r>
              <a:rPr lang="en-US" sz="2600" dirty="0" smtClean="0"/>
              <a:t>For questions about Local Assistance Plan schools and the Self-Review, please email </a:t>
            </a:r>
            <a:r>
              <a:rPr lang="en-US" sz="2600" dirty="0" smtClean="0">
                <a:hlinkClick r:id="rId2"/>
              </a:rPr>
              <a:t>accountinfo@mail.nysed.gov</a:t>
            </a:r>
            <a:r>
              <a:rPr lang="en-US" sz="2600" dirty="0" smtClean="0"/>
              <a:t>.</a:t>
            </a:r>
          </a:p>
          <a:p>
            <a:pPr>
              <a:spcBef>
                <a:spcPct val="50000"/>
              </a:spcBef>
              <a:buNone/>
            </a:pPr>
            <a:r>
              <a:rPr lang="en-US" sz="2600" dirty="0" smtClean="0"/>
              <a:t>For technical </a:t>
            </a:r>
            <a:r>
              <a:rPr lang="en-US" sz="2600" dirty="0"/>
              <a:t>documentation on the identification </a:t>
            </a:r>
            <a:r>
              <a:rPr lang="en-US" sz="2600" dirty="0" smtClean="0"/>
              <a:t>of LAP  Schools, please view </a:t>
            </a:r>
            <a:r>
              <a:rPr lang="en-US" sz="2600" dirty="0" smtClean="0">
                <a:hlinkClick r:id="rId3"/>
              </a:rPr>
              <a:t>http</a:t>
            </a:r>
            <a:r>
              <a:rPr lang="en-US" sz="2600" dirty="0">
                <a:hlinkClick r:id="rId3"/>
              </a:rPr>
              <a:t>://</a:t>
            </a:r>
            <a:r>
              <a:rPr lang="en-US" sz="2600" dirty="0" smtClean="0">
                <a:hlinkClick r:id="rId3"/>
              </a:rPr>
              <a:t>www.p12.nysed.gov/accountability/ESEAMaterials.html</a:t>
            </a:r>
            <a:r>
              <a:rPr lang="en-US" sz="2600" dirty="0" smtClean="0"/>
              <a:t>.</a:t>
            </a:r>
            <a:endParaRPr lang="en-US" sz="2600" dirty="0"/>
          </a:p>
          <a:p>
            <a:pPr>
              <a:buNone/>
            </a:pPr>
            <a:r>
              <a:rPr lang="en-US" sz="2600" dirty="0" smtClean="0"/>
              <a:t>To view DTSDE Review reports </a:t>
            </a:r>
            <a:r>
              <a:rPr lang="en-US" sz="2600" dirty="0"/>
              <a:t>done by SED for sample language</a:t>
            </a:r>
          </a:p>
          <a:p>
            <a:pPr>
              <a:buNone/>
            </a:pPr>
            <a:r>
              <a:rPr lang="en-US" sz="2600" u="sng" dirty="0">
                <a:hlinkClick r:id="rId4"/>
              </a:rPr>
              <a:t>http://www.p12.nysed.gov/accountability/School_Improvement/Reports/1112/DTSDEReviewReports2012-13.html</a:t>
            </a:r>
            <a:r>
              <a:rPr lang="en-US" sz="2600" dirty="0"/>
              <a:t> </a:t>
            </a:r>
            <a:endParaRPr lang="en-US" sz="2600" dirty="0" smtClean="0"/>
          </a:p>
          <a:p>
            <a:pPr>
              <a:buNone/>
            </a:pPr>
            <a:endParaRPr lang="en-US" sz="2600" dirty="0"/>
          </a:p>
          <a:p>
            <a:pPr>
              <a:buNone/>
            </a:pPr>
            <a:r>
              <a:rPr lang="en-US" sz="2600" dirty="0" smtClean="0"/>
              <a:t>For the Local </a:t>
            </a:r>
            <a:r>
              <a:rPr lang="en-US" sz="2600" dirty="0"/>
              <a:t>Assistance Plan Webinar and Presentation</a:t>
            </a:r>
          </a:p>
          <a:p>
            <a:pPr>
              <a:buNone/>
            </a:pPr>
            <a:r>
              <a:rPr lang="en-US" sz="2600" u="sng" dirty="0">
                <a:hlinkClick r:id="rId5"/>
              </a:rPr>
              <a:t>http://</a:t>
            </a:r>
            <a:r>
              <a:rPr lang="en-US" sz="2600" u="sng" dirty="0" smtClean="0">
                <a:hlinkClick r:id="rId5"/>
              </a:rPr>
              <a:t>www.p12.nysed.gov/accountability/Webinars.html</a:t>
            </a:r>
            <a:endParaRPr lang="en-US" sz="2600" u="sng" dirty="0" smtClean="0"/>
          </a:p>
          <a:p>
            <a:pPr>
              <a:buNone/>
            </a:pPr>
            <a:endParaRPr lang="en-US" sz="2600" dirty="0"/>
          </a:p>
          <a:p>
            <a:pPr>
              <a:buNone/>
            </a:pPr>
            <a:r>
              <a:rPr lang="en-US" sz="2600" dirty="0"/>
              <a:t>Commissioner’s regulations Part </a:t>
            </a:r>
            <a:r>
              <a:rPr lang="en-US" sz="2600" dirty="0" smtClean="0"/>
              <a:t>100.11</a:t>
            </a:r>
          </a:p>
          <a:p>
            <a:pPr>
              <a:buNone/>
            </a:pPr>
            <a:r>
              <a:rPr lang="en-US" sz="2600" u="sng" dirty="0" smtClean="0">
                <a:hlinkClick r:id="rId6"/>
              </a:rPr>
              <a:t>http</a:t>
            </a:r>
            <a:r>
              <a:rPr lang="en-US" sz="2600" u="sng" dirty="0">
                <a:hlinkClick r:id="rId6"/>
              </a:rPr>
              <a:t>://www.p12.nysed.gov/part100/pages/10011.html</a:t>
            </a:r>
            <a:endParaRPr lang="en-US" sz="2600" dirty="0" smtClean="0"/>
          </a:p>
          <a:p>
            <a:pPr marL="109728" indent="0">
              <a:buNone/>
            </a:pPr>
            <a:endParaRPr lang="en-US" dirty="0"/>
          </a:p>
        </p:txBody>
      </p:sp>
    </p:spTree>
    <p:extLst>
      <p:ext uri="{BB962C8B-B14F-4D97-AF65-F5344CB8AC3E}">
        <p14:creationId xmlns="" xmlns:p14="http://schemas.microsoft.com/office/powerpoint/2010/main" val="642897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accountability determinations were made</a:t>
            </a:r>
            <a:endParaRPr lang="en-US" dirty="0"/>
          </a:p>
        </p:txBody>
      </p:sp>
      <p:sp>
        <p:nvSpPr>
          <p:cNvPr id="3" name="Content Placeholder 2"/>
          <p:cNvSpPr>
            <a:spLocks noGrp="1"/>
          </p:cNvSpPr>
          <p:nvPr>
            <p:ph sz="quarter" idx="1"/>
          </p:nvPr>
        </p:nvSpPr>
        <p:spPr/>
        <p:txBody>
          <a:bodyPr/>
          <a:lstStyle/>
          <a:p>
            <a:r>
              <a:rPr lang="en-US" dirty="0" smtClean="0"/>
              <a:t>Using federal waiver criteria for growth and performance on 3-8 ELA, Math, Elementary Science, Secondary Math/ELA and Graduation Rates (4 and 5 year) for federally designated sub groups. </a:t>
            </a:r>
          </a:p>
          <a:p>
            <a:r>
              <a:rPr lang="en-US" dirty="0" smtClean="0"/>
              <a:t>Growth AND achievement on state assessments, graduation rates were used to make AYP determinations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The ESEA Flexibility Waiver and Local Assistance Plan Schools</a:t>
            </a:r>
            <a:endParaRPr lang="en-US" dirty="0"/>
          </a:p>
        </p:txBody>
      </p:sp>
      <p:sp>
        <p:nvSpPr>
          <p:cNvPr id="3" name="Content Placeholder 2"/>
          <p:cNvSpPr>
            <a:spLocks noGrp="1"/>
          </p:cNvSpPr>
          <p:nvPr>
            <p:ph sz="quarter" idx="1"/>
          </p:nvPr>
        </p:nvSpPr>
        <p:spPr>
          <a:xfrm>
            <a:off x="381000" y="2057400"/>
            <a:ext cx="8305800" cy="4517136"/>
          </a:xfrm>
        </p:spPr>
        <p:txBody>
          <a:bodyPr>
            <a:normAutofit/>
          </a:bodyPr>
          <a:lstStyle/>
          <a:p>
            <a:pPr lvl="1">
              <a:buFont typeface="Arial" pitchFamily="34" charset="0"/>
              <a:buChar char="•"/>
            </a:pPr>
            <a:r>
              <a:rPr lang="en-US" dirty="0" smtClean="0"/>
              <a:t>The process by which the plan was developed and how school leadership, staff, parents, and students, if appropriate, were given meaningful opportunities to participate in the development of the plan; </a:t>
            </a:r>
          </a:p>
          <a:p>
            <a:pPr lvl="1">
              <a:buFont typeface="Arial" pitchFamily="34" charset="0"/>
              <a:buChar char="•"/>
            </a:pPr>
            <a:r>
              <a:rPr lang="en-US" dirty="0" smtClean="0"/>
              <a:t>the additional resources and professional development that will be provided to LAP schools to support implementation of the plan; and </a:t>
            </a:r>
          </a:p>
          <a:p>
            <a:pPr lvl="1">
              <a:buFont typeface="Arial" pitchFamily="34" charset="0"/>
              <a:buChar char="•"/>
            </a:pPr>
            <a:r>
              <a:rPr lang="en-US" dirty="0" smtClean="0"/>
              <a:t>the actions to improve the performance of the subgroup(s) for which the school was identified and the timeline for implementation of the actions.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066800"/>
          </a:xfrm>
        </p:spPr>
        <p:txBody>
          <a:bodyPr>
            <a:normAutofit fontScale="90000"/>
          </a:bodyPr>
          <a:lstStyle/>
          <a:p>
            <a:r>
              <a:rPr lang="en-US" dirty="0" smtClean="0"/>
              <a:t>Requirements for Local Assistance Plan Schools in Districts in Good Standing</a:t>
            </a:r>
            <a:endParaRPr lang="en-US"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4</a:t>
            </a:fld>
            <a:endParaRPr lang="en-US" dirty="0"/>
          </a:p>
        </p:txBody>
      </p:sp>
      <p:sp>
        <p:nvSpPr>
          <p:cNvPr id="3" name="Content Placeholder 2"/>
          <p:cNvSpPr>
            <a:spLocks noGrp="1"/>
          </p:cNvSpPr>
          <p:nvPr>
            <p:ph sz="quarter" idx="1"/>
          </p:nvPr>
        </p:nvSpPr>
        <p:spPr>
          <a:xfrm>
            <a:off x="457200" y="2209800"/>
            <a:ext cx="8229600" cy="4136136"/>
          </a:xfrm>
        </p:spPr>
        <p:txBody>
          <a:bodyPr>
            <a:normAutofit/>
          </a:bodyPr>
          <a:lstStyle/>
          <a:p>
            <a:r>
              <a:rPr lang="en-US" dirty="0"/>
              <a:t>In accordance with Commissioner’s Regulations, a district in Good Standing that has LAP schools will be required to work with the identified school(s) </a:t>
            </a:r>
            <a:r>
              <a:rPr lang="en-US" dirty="0" smtClean="0"/>
              <a:t>to:</a:t>
            </a:r>
          </a:p>
          <a:p>
            <a:pPr lvl="1"/>
            <a:r>
              <a:rPr lang="en-US" dirty="0" smtClean="0"/>
              <a:t> </a:t>
            </a:r>
            <a:r>
              <a:rPr lang="en-US" dirty="0"/>
              <a:t>complete the Diagnostic Self-Review Document and Report Template for each identified LAP </a:t>
            </a:r>
            <a:r>
              <a:rPr lang="en-US" dirty="0" smtClean="0"/>
              <a:t>school</a:t>
            </a:r>
            <a:endParaRPr lang="en-US" dirty="0"/>
          </a:p>
          <a:p>
            <a:pPr lvl="1"/>
            <a:r>
              <a:rPr lang="en-US" dirty="0"/>
              <a:t>get Board (or in NYC, Chancellor) approval of the DSRDRT</a:t>
            </a:r>
          </a:p>
          <a:p>
            <a:pPr lvl="1"/>
            <a:r>
              <a:rPr lang="en-US" dirty="0"/>
              <a:t>post the approved DRSDRT to the district’s website by November 22, 2013</a:t>
            </a:r>
          </a:p>
          <a:p>
            <a:pPr lvl="1"/>
            <a:r>
              <a:rPr lang="en-US" dirty="0"/>
              <a:t>keep a copy of the DRSDRT at the district and school offices  </a:t>
            </a:r>
          </a:p>
          <a:p>
            <a:pPr lvl="1"/>
            <a:endParaRPr lang="en-US" dirty="0" smtClean="0"/>
          </a:p>
          <a:p>
            <a:pPr marL="109728" indent="0">
              <a:buNone/>
            </a:pPr>
            <a:endParaRPr lang="en-US" dirty="0" smtClean="0"/>
          </a:p>
          <a:p>
            <a:pPr marL="109728" indent="0">
              <a:buNone/>
            </a:pPr>
            <a:endParaRPr lang="en-US" dirty="0"/>
          </a:p>
        </p:txBody>
      </p:sp>
    </p:spTree>
    <p:extLst>
      <p:ext uri="{BB962C8B-B14F-4D97-AF65-F5344CB8AC3E}">
        <p14:creationId xmlns="" xmlns:p14="http://schemas.microsoft.com/office/powerpoint/2010/main" val="1077787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Diagnostic Self-Review Document and Report Template </a:t>
            </a:r>
            <a:endParaRPr lang="en-US" sz="3600"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5</a:t>
            </a:fld>
            <a:endParaRPr lang="en-US" dirty="0"/>
          </a:p>
        </p:txBody>
      </p:sp>
      <p:sp>
        <p:nvSpPr>
          <p:cNvPr id="3" name="Content Placeholder 2"/>
          <p:cNvSpPr>
            <a:spLocks noGrp="1"/>
          </p:cNvSpPr>
          <p:nvPr>
            <p:ph sz="quarter" idx="1"/>
          </p:nvPr>
        </p:nvSpPr>
        <p:spPr/>
        <p:txBody>
          <a:bodyPr>
            <a:normAutofit/>
          </a:bodyPr>
          <a:lstStyle/>
          <a:p>
            <a:r>
              <a:rPr lang="en-US" dirty="0" smtClean="0"/>
              <a:t>Requires a LAP school and its district to assess the current level of performance in alignment with a rubric for best practices for school systems.</a:t>
            </a:r>
          </a:p>
          <a:p>
            <a:pPr marL="109728" indent="0">
              <a:buNone/>
            </a:pPr>
            <a:endParaRPr lang="en-US" dirty="0" smtClean="0"/>
          </a:p>
          <a:p>
            <a:r>
              <a:rPr lang="en-US" dirty="0" smtClean="0"/>
              <a:t>Schools should use the self-review process as an opportunity to identify, plan and implement actions that can be taken to improve the academic results of the identified subgroup(s).</a:t>
            </a:r>
            <a:endParaRPr lang="en-US" dirty="0"/>
          </a:p>
        </p:txBody>
      </p:sp>
    </p:spTree>
    <p:extLst>
      <p:ext uri="{BB962C8B-B14F-4D97-AF65-F5344CB8AC3E}">
        <p14:creationId xmlns="" xmlns:p14="http://schemas.microsoft.com/office/powerpoint/2010/main" val="2680969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The School and District Effectiveness Rubric</a:t>
            </a:r>
            <a:endParaRPr lang="en-US" sz="3200"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6</a:t>
            </a:fld>
            <a:endParaRPr lang="en-US" dirty="0"/>
          </a:p>
        </p:txBody>
      </p:sp>
      <p:sp>
        <p:nvSpPr>
          <p:cNvPr id="3" name="Content Placeholder 2"/>
          <p:cNvSpPr>
            <a:spLocks noGrp="1"/>
          </p:cNvSpPr>
          <p:nvPr>
            <p:ph sz="quarter" idx="1"/>
          </p:nvPr>
        </p:nvSpPr>
        <p:spPr/>
        <p:txBody>
          <a:bodyPr>
            <a:noAutofit/>
          </a:bodyPr>
          <a:lstStyle/>
          <a:p>
            <a:pPr>
              <a:lnSpc>
                <a:spcPct val="110000"/>
              </a:lnSpc>
            </a:pPr>
            <a:r>
              <a:rPr lang="en-US" sz="1800" dirty="0" smtClean="0"/>
              <a:t>Necessary </a:t>
            </a:r>
            <a:r>
              <a:rPr lang="en-US" sz="1800" dirty="0"/>
              <a:t>supports for effective school </a:t>
            </a:r>
            <a:r>
              <a:rPr lang="en-US" sz="1800" dirty="0" smtClean="0"/>
              <a:t>change </a:t>
            </a:r>
            <a:r>
              <a:rPr lang="en-US" sz="1800" dirty="0"/>
              <a:t>must be based on, as well as be responsive to, the comprehensive needs of the school, driven by an assessment of the optimal conditions for learning as defined by research-based best practices, </a:t>
            </a:r>
            <a:endParaRPr lang="en-US" sz="1800" dirty="0" smtClean="0"/>
          </a:p>
          <a:p>
            <a:pPr>
              <a:lnSpc>
                <a:spcPct val="110000"/>
              </a:lnSpc>
            </a:pPr>
            <a:endParaRPr lang="en-US" sz="1800" dirty="0"/>
          </a:p>
          <a:p>
            <a:pPr>
              <a:lnSpc>
                <a:spcPct val="110000"/>
              </a:lnSpc>
            </a:pPr>
            <a:r>
              <a:rPr lang="en-US" sz="1800" dirty="0"/>
              <a:t>The Rubric articulates the State’s theory of action regarding the optimal conditions for district and school effectiveness. </a:t>
            </a:r>
            <a:endParaRPr lang="en-US" sz="1800" dirty="0" smtClean="0"/>
          </a:p>
          <a:p>
            <a:pPr>
              <a:lnSpc>
                <a:spcPct val="110000"/>
              </a:lnSpc>
              <a:buNone/>
            </a:pPr>
            <a:endParaRPr lang="en-US" sz="1800" dirty="0" smtClean="0"/>
          </a:p>
          <a:p>
            <a:pPr>
              <a:lnSpc>
                <a:spcPct val="110000"/>
              </a:lnSpc>
            </a:pPr>
            <a:r>
              <a:rPr lang="en-US" sz="1800" dirty="0" smtClean="0"/>
              <a:t>The </a:t>
            </a:r>
            <a:r>
              <a:rPr lang="en-US" sz="1800" dirty="0"/>
              <a:t>Rubric has been created to measure how close to or far away a particular school is from the optimal conditions identified. </a:t>
            </a:r>
            <a:endParaRPr lang="en-US" sz="1800" dirty="0" smtClean="0"/>
          </a:p>
          <a:p>
            <a:pPr>
              <a:lnSpc>
                <a:spcPct val="110000"/>
              </a:lnSpc>
            </a:pPr>
            <a:endParaRPr lang="en-US" sz="1800" dirty="0"/>
          </a:p>
          <a:p>
            <a:pPr>
              <a:lnSpc>
                <a:spcPct val="110000"/>
              </a:lnSpc>
            </a:pPr>
            <a:r>
              <a:rPr lang="en-US" sz="1800" dirty="0" smtClean="0"/>
              <a:t>The Rubric has six domains, or Tenets.</a:t>
            </a:r>
            <a:endParaRPr lang="en-US" sz="1800" dirty="0"/>
          </a:p>
        </p:txBody>
      </p:sp>
    </p:spTree>
    <p:extLst>
      <p:ext uri="{BB962C8B-B14F-4D97-AF65-F5344CB8AC3E}">
        <p14:creationId xmlns="" xmlns:p14="http://schemas.microsoft.com/office/powerpoint/2010/main" val="2739737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rmAutofit/>
          </a:bodyPr>
          <a:lstStyle/>
          <a:p>
            <a:r>
              <a:rPr lang="en-US" sz="2800" dirty="0" smtClean="0"/>
              <a:t>Six Tenets of Effective Schools and Districts</a:t>
            </a:r>
            <a:endParaRPr lang="en-US" sz="2800" dirty="0"/>
          </a:p>
        </p:txBody>
      </p:sp>
      <p:sp>
        <p:nvSpPr>
          <p:cNvPr id="3" name="Slide Number Placeholder 2"/>
          <p:cNvSpPr>
            <a:spLocks noGrp="1"/>
          </p:cNvSpPr>
          <p:nvPr>
            <p:ph type="sldNum" sz="quarter" idx="12"/>
          </p:nvPr>
        </p:nvSpPr>
        <p:spPr/>
        <p:txBody>
          <a:bodyPr/>
          <a:lstStyle/>
          <a:p>
            <a:fld id="{69F5D8C5-F3C2-414B-B74D-CFE0983B15AB}" type="slidenum">
              <a:rPr lang="en-US" smtClean="0"/>
              <a:pPr/>
              <a:t>7</a:t>
            </a:fld>
            <a:endParaRPr lang="en-US" dirty="0"/>
          </a:p>
        </p:txBody>
      </p:sp>
      <p:pic>
        <p:nvPicPr>
          <p:cNvPr id="4" name="Picture 11"/>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bwMode="auto">
          <a:xfrm>
            <a:off x="2728078" y="1447800"/>
            <a:ext cx="4145043" cy="457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5118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Completing the Diagnostic Self-Review</a:t>
            </a:r>
            <a:endParaRPr lang="en-US"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8</a:t>
            </a:fld>
            <a:endParaRPr lang="en-US" dirty="0"/>
          </a:p>
        </p:txBody>
      </p:sp>
      <p:sp>
        <p:nvSpPr>
          <p:cNvPr id="3" name="Content Placeholder 2"/>
          <p:cNvSpPr>
            <a:spLocks noGrp="1"/>
          </p:cNvSpPr>
          <p:nvPr>
            <p:ph sz="quarter" idx="1"/>
          </p:nvPr>
        </p:nvSpPr>
        <p:spPr/>
        <p:txBody>
          <a:bodyPr>
            <a:normAutofit/>
          </a:bodyPr>
          <a:lstStyle/>
          <a:p>
            <a:pPr marL="624078" indent="-514350">
              <a:buFont typeface="+mj-lt"/>
              <a:buAutoNum type="arabicPeriod"/>
            </a:pPr>
            <a:r>
              <a:rPr lang="en-US" dirty="0" smtClean="0"/>
              <a:t>Review the Tenets and Statements of Practice, particularly as they relate to the identified subgroup(s)</a:t>
            </a:r>
          </a:p>
          <a:p>
            <a:pPr marL="624078" indent="-514350">
              <a:buFont typeface="+mj-lt"/>
              <a:buAutoNum type="arabicPeriod"/>
            </a:pPr>
            <a:r>
              <a:rPr lang="en-US" dirty="0" smtClean="0"/>
              <a:t>Collect Evidence</a:t>
            </a:r>
          </a:p>
          <a:p>
            <a:pPr marL="624078" indent="-514350">
              <a:buFont typeface="+mj-lt"/>
              <a:buAutoNum type="arabicPeriod"/>
            </a:pPr>
            <a:r>
              <a:rPr lang="en-US" dirty="0" smtClean="0"/>
              <a:t>Assign Ratings</a:t>
            </a:r>
          </a:p>
          <a:p>
            <a:pPr marL="624078" indent="-514350">
              <a:buFont typeface="+mj-lt"/>
              <a:buAutoNum type="arabicPeriod"/>
            </a:pPr>
            <a:r>
              <a:rPr lang="en-US" dirty="0" smtClean="0"/>
              <a:t>Create Action Plan(s)</a:t>
            </a:r>
          </a:p>
          <a:p>
            <a:pPr marL="624078" indent="-514350">
              <a:buFont typeface="+mj-lt"/>
              <a:buAutoNum type="arabicPeriod"/>
            </a:pPr>
            <a:r>
              <a:rPr lang="en-US" dirty="0" smtClean="0"/>
              <a:t>Collaborate with District</a:t>
            </a:r>
          </a:p>
          <a:p>
            <a:pPr marL="624078" indent="-514350">
              <a:buFont typeface="+mj-lt"/>
              <a:buAutoNum type="arabicPeriod"/>
            </a:pPr>
            <a:r>
              <a:rPr lang="en-US" dirty="0" smtClean="0"/>
              <a:t>Get Board of Education (or Chancellor) Approval</a:t>
            </a:r>
          </a:p>
          <a:p>
            <a:pPr marL="624078" indent="-514350">
              <a:buFont typeface="+mj-lt"/>
              <a:buAutoNum type="arabicPeriod"/>
            </a:pPr>
            <a:r>
              <a:rPr lang="en-US" dirty="0" smtClean="0"/>
              <a:t>Share the Plan</a:t>
            </a:r>
            <a:endParaRPr lang="en-US" dirty="0"/>
          </a:p>
        </p:txBody>
      </p:sp>
    </p:spTree>
    <p:extLst>
      <p:ext uri="{BB962C8B-B14F-4D97-AF65-F5344CB8AC3E}">
        <p14:creationId xmlns="" xmlns:p14="http://schemas.microsoft.com/office/powerpoint/2010/main" val="3941002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Subgroup(s)</a:t>
            </a:r>
            <a:endParaRPr lang="en-US" dirty="0"/>
          </a:p>
        </p:txBody>
      </p:sp>
      <p:sp>
        <p:nvSpPr>
          <p:cNvPr id="4" name="Slide Number Placeholder 3"/>
          <p:cNvSpPr>
            <a:spLocks noGrp="1"/>
          </p:cNvSpPr>
          <p:nvPr>
            <p:ph type="sldNum" sz="quarter" idx="12"/>
          </p:nvPr>
        </p:nvSpPr>
        <p:spPr/>
        <p:txBody>
          <a:bodyPr/>
          <a:lstStyle/>
          <a:p>
            <a:fld id="{69F5D8C5-F3C2-414B-B74D-CFE0983B15AB}" type="slidenum">
              <a:rPr lang="en-US" smtClean="0"/>
              <a:pPr/>
              <a:t>9</a:t>
            </a:fld>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intent of this self-review is to prompt schools and districts to create a plan to raise academic performance and close achievement gaps between groups of students.</a:t>
            </a:r>
          </a:p>
          <a:p>
            <a:endParaRPr lang="en-US" dirty="0" smtClean="0"/>
          </a:p>
          <a:p>
            <a:r>
              <a:rPr lang="en-US" dirty="0" smtClean="0"/>
              <a:t>A large majority of LAP schools have been identified because of the academic performance of the students with disabilities subgroup.</a:t>
            </a:r>
          </a:p>
          <a:p>
            <a:endParaRPr lang="en-US" dirty="0" smtClean="0"/>
          </a:p>
          <a:p>
            <a:r>
              <a:rPr lang="en-US" dirty="0" smtClean="0"/>
              <a:t>When completing the self-review, schools and districts should use all information available (ex: State and district reports on services for students with disabilities) to ensure that the action plans developed are targeted towards the needs of the subgroup(s) with the largest gaps.</a:t>
            </a:r>
            <a:endParaRPr lang="en-US" dirty="0"/>
          </a:p>
        </p:txBody>
      </p:sp>
    </p:spTree>
    <p:extLst>
      <p:ext uri="{BB962C8B-B14F-4D97-AF65-F5344CB8AC3E}">
        <p14:creationId xmlns="" xmlns:p14="http://schemas.microsoft.com/office/powerpoint/2010/main" val="498772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TotalTime>
  <Words>1199</Words>
  <Application>Microsoft Office PowerPoint</Application>
  <PresentationFormat>On-screen Show (4:3)</PresentationFormat>
  <Paragraphs>126</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Local Assistance Plan Schools:   The Diagnostic Self-Review Document and Report Template</vt:lpstr>
      <vt:lpstr>How accountability determinations were made</vt:lpstr>
      <vt:lpstr>The ESEA Flexibility Waiver and Local Assistance Plan Schools</vt:lpstr>
      <vt:lpstr>Requirements for Local Assistance Plan Schools in Districts in Good Standing</vt:lpstr>
      <vt:lpstr>The Diagnostic Self-Review Document and Report Template </vt:lpstr>
      <vt:lpstr>The School and District Effectiveness Rubric</vt:lpstr>
      <vt:lpstr>Six Tenets of Effective Schools and Districts</vt:lpstr>
      <vt:lpstr>Completing the Diagnostic Self-Review</vt:lpstr>
      <vt:lpstr>Focus: Subgroup(s)</vt:lpstr>
      <vt:lpstr>Support from the Regional Special Education Technical Assistance Support Centers (RSE-TASC)</vt:lpstr>
      <vt:lpstr>Diagnostic Self-Review and Report Template</vt:lpstr>
      <vt:lpstr>Collection of Evidence</vt:lpstr>
      <vt:lpstr>Collection of Evidence</vt:lpstr>
      <vt:lpstr>Collection of Evidence: Students with Disabilities</vt:lpstr>
      <vt:lpstr>Assignment of Rating</vt:lpstr>
      <vt:lpstr>Creation of Action Plan(s)</vt:lpstr>
      <vt:lpstr>Creation of Action Plan(s)</vt:lpstr>
      <vt:lpstr>A school and district collaboration</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Assistance Plan Schools:   The Diagnostic Self-Review Document and Report Template</dc:title>
  <dc:creator>Erie-2 BOCES</dc:creator>
  <cp:lastModifiedBy>Ann Maguire</cp:lastModifiedBy>
  <cp:revision>52</cp:revision>
  <dcterms:created xsi:type="dcterms:W3CDTF">2013-09-06T14:10:13Z</dcterms:created>
  <dcterms:modified xsi:type="dcterms:W3CDTF">2013-09-20T16:59:55Z</dcterms:modified>
</cp:coreProperties>
</file>