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72" r:id="rId2"/>
    <p:sldId id="260" r:id="rId3"/>
    <p:sldId id="267" r:id="rId4"/>
    <p:sldId id="261" r:id="rId5"/>
    <p:sldId id="262" r:id="rId6"/>
    <p:sldId id="273" r:id="rId7"/>
    <p:sldId id="263" r:id="rId8"/>
    <p:sldId id="270" r:id="rId9"/>
    <p:sldId id="268" r:id="rId10"/>
    <p:sldId id="269" r:id="rId11"/>
    <p:sldId id="264" r:id="rId12"/>
    <p:sldId id="257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F49C5-1E50-4B41-8A3B-FB3AD2907BA8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04283-3BE2-41D5-9F28-27201FBC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6F9F6-4272-49F3-B6C8-065F5A441937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A9EA4-BDD7-40EB-8882-92598C004027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E042D-FBAF-4B4B-B4B7-8F1CD9C2A00C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BA395-38E0-4FEE-9A80-E55E904DD0DD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Quote Ken about</a:t>
            </a:r>
            <a:r>
              <a:rPr lang="en-US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how there a different consequences for filing at any of these points. 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697AD47-557C-4767-A167-629C8D9D390A}" type="slidenum">
              <a:rPr lang="en-US" sz="120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rPr>
              <a:pPr algn="r">
                <a:defRPr/>
              </a:pPr>
              <a:t>12</a:t>
            </a:fld>
            <a:endParaRPr lang="en-US" sz="1200">
              <a:solidFill>
                <a:srgbClr val="000000"/>
              </a:solidFill>
              <a:latin typeface="+mn-lt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65D0-2EB3-4A8F-86C8-A47D2008B07A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3687-9697-4496-A16F-E5D7972F3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 Plan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Submitting your APPR plan using the required online SED portal</a:t>
            </a:r>
            <a:endParaRPr lang="en-US" dirty="0"/>
          </a:p>
        </p:txBody>
      </p:sp>
      <p:pic>
        <p:nvPicPr>
          <p:cNvPr id="1028" name="Picture 4" descr="C:\Users\amaguire\AppData\Local\Microsoft\Windows\Temporary Internet Files\Content.IE5\2DA51ZS0\MP9004394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4343400" cy="291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NYSED APPR Form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17778" r="12500" b="4444"/>
          <a:stretch>
            <a:fillRect/>
          </a:stretch>
        </p:blipFill>
        <p:spPr bwMode="auto">
          <a:xfrm>
            <a:off x="152400" y="1066800"/>
            <a:ext cx="8763000" cy="533400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6629400" y="4419600"/>
            <a:ext cx="1524000" cy="1600200"/>
          </a:xfrm>
          <a:prstGeom prst="wedgeRectCallout">
            <a:avLst>
              <a:gd name="adj1" fmla="val -81547"/>
              <a:gd name="adj2" fmla="val -301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Don’t get confused! </a:t>
            </a:r>
            <a:endParaRPr lang="en-US" sz="140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The </a:t>
            </a:r>
            <a:r>
              <a:rPr lang="en-US" sz="1400" dirty="0"/>
              <a:t>dropdown boxes include an abbreviated list of what is above.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772400" y="6477000"/>
            <a:ext cx="914400" cy="354013"/>
          </a:xfrm>
        </p:spPr>
        <p:txBody>
          <a:bodyPr/>
          <a:lstStyle/>
          <a:p>
            <a:pPr lvl="1">
              <a:defRPr/>
            </a:pPr>
            <a:r>
              <a:rPr lang="en-US" sz="1000" dirty="0" smtClean="0"/>
              <a:t>	</a:t>
            </a:r>
            <a:fld id="{AADEFC73-E822-4D37-9EA1-61ABE83471A4}" type="slidenum">
              <a:rPr lang="en-US" sz="1000" smtClean="0"/>
              <a:pPr lvl="1">
                <a:defRPr/>
              </a:pPr>
              <a:t>10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Online Form vs. Model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districts MUST use the online form to submit their locally negotiated plan for SED approval.</a:t>
            </a:r>
          </a:p>
          <a:p>
            <a:r>
              <a:rPr lang="en-US" dirty="0" smtClean="0"/>
              <a:t>Districts are free to explore all sorts of resources for model language like MASLA, NYSUT or others.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0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smtClean="0">
                <a:solidFill>
                  <a:srgbClr val="6F0000"/>
                </a:solidFill>
              </a:rPr>
              <a:t>Important Dates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July 1 – </a:t>
            </a:r>
            <a:r>
              <a:rPr lang="en-US" sz="2800" dirty="0" smtClean="0"/>
              <a:t>submission of APPR Plan to the Department</a:t>
            </a:r>
          </a:p>
          <a:p>
            <a:pPr eaLnBrk="1" hangingPunct="1">
              <a:buFont typeface="Arial" charset="0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September 10</a:t>
            </a:r>
            <a:r>
              <a:rPr lang="en-US" sz="2800" dirty="0" smtClean="0"/>
              <a:t> – posting of APPR Plan</a:t>
            </a:r>
            <a:endParaRPr lang="en-US" sz="2800" b="1" dirty="0" smtClean="0"/>
          </a:p>
          <a:p>
            <a:pPr eaLnBrk="1" hangingPunct="1">
              <a:buFont typeface="Arial" charset="0"/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January 17</a:t>
            </a:r>
            <a:r>
              <a:rPr lang="en-US" sz="2800" dirty="0" smtClean="0"/>
              <a:t> – An approved APPR plan must be in place or the district will not be eligible for increases in state aid.</a:t>
            </a:r>
            <a:endParaRPr lang="en-US" sz="2800" b="1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089900" y="6400800"/>
            <a:ext cx="596900" cy="366713"/>
          </a:xfrm>
          <a:prstGeom prst="rect">
            <a:avLst/>
          </a:prstGeom>
          <a:noFill/>
        </p:spPr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Book Antiqua" pitchFamily="18" charset="0"/>
                <a:ea typeface="+mn-ea"/>
              </a:rPr>
              <a:t>	</a:t>
            </a:r>
            <a:fld id="{BAC26C37-FB59-47A1-A1B6-3CBC74C9E604}" type="slidenum">
              <a:rPr lang="en-US" sz="1000" kern="0">
                <a:solidFill>
                  <a:sysClr val="windowText" lastClr="000000"/>
                </a:solidFill>
                <a:latin typeface="Book Antiqua" pitchFamily="18" charset="0"/>
                <a:ea typeface="+mn-ea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000" kern="0" dirty="0">
              <a:solidFill>
                <a:sysClr val="windowText" lastClr="000000"/>
              </a:solidFill>
              <a:latin typeface="Book Antiqua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 APPR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Guidance with Q and A</a:t>
            </a:r>
          </a:p>
          <a:p>
            <a:r>
              <a:rPr lang="en-US" dirty="0" smtClean="0"/>
              <a:t>Road Maps for Teacher and Principal Evaluation Road Maps for 2012-13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 Plan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eveloped just for NYS APPR</a:t>
            </a:r>
          </a:p>
          <a:p>
            <a:r>
              <a:rPr lang="en-US" dirty="0" smtClean="0"/>
              <a:t>Each district must submit their plan using this tool.</a:t>
            </a:r>
          </a:p>
          <a:p>
            <a:r>
              <a:rPr lang="en-US" dirty="0" smtClean="0"/>
              <a:t>Each district will have a username and </a:t>
            </a:r>
            <a:r>
              <a:rPr lang="en-US" dirty="0" smtClean="0"/>
              <a:t>password sent to superintendent’s email.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https://nysed-appr.myreviewroom.com/a/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NYSED APPR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1250" t="25556" r="35000" b="13333"/>
          <a:stretch>
            <a:fillRect/>
          </a:stretch>
        </p:blipFill>
        <p:spPr bwMode="auto">
          <a:xfrm>
            <a:off x="257175" y="3048000"/>
            <a:ext cx="5838825" cy="37338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11875" t="13333" r="35000" b="5556"/>
          <a:stretch>
            <a:fillRect/>
          </a:stretch>
        </p:blipFill>
        <p:spPr bwMode="auto">
          <a:xfrm>
            <a:off x="3581400" y="1066800"/>
            <a:ext cx="5486400" cy="47117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381000" y="990600"/>
            <a:ext cx="2362200" cy="1905000"/>
          </a:xfrm>
          <a:prstGeom prst="wedgeRectCallout">
            <a:avLst>
              <a:gd name="adj1" fmla="val 76785"/>
              <a:gd name="adj2" fmla="val 11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All districts will have a username and password</a:t>
            </a:r>
            <a:endParaRPr lang="en-US" sz="2400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8001000" y="6477000"/>
            <a:ext cx="914400" cy="354013"/>
          </a:xfrm>
          <a:prstGeom prst="rect">
            <a:avLst/>
          </a:prstGeom>
        </p:spPr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>
                <a:solidFill>
                  <a:sysClr val="windowText" lastClr="000000"/>
                </a:solidFill>
                <a:latin typeface="Book Antiqua" pitchFamily="18" charset="0"/>
                <a:ea typeface="+mn-ea"/>
              </a:rPr>
              <a:t>	</a:t>
            </a:r>
            <a:fld id="{258C2DFD-E3C2-407B-B3D0-6086C6281E5B}" type="slidenum">
              <a:rPr lang="en-US" sz="1000" kern="0">
                <a:solidFill>
                  <a:sysClr val="windowText" lastClr="000000"/>
                </a:solidFill>
                <a:latin typeface="Book Antiqua" pitchFamily="18" charset="0"/>
                <a:ea typeface="+mn-ea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000" kern="0" dirty="0">
              <a:solidFill>
                <a:sysClr val="windowText" lastClr="000000"/>
              </a:solidFill>
              <a:latin typeface="Book Antiqua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 Plan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system has the requirements for APPR in NYS embedded in it. 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Picture 3" descr="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95600"/>
            <a:ext cx="4267200" cy="3187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 Plan Portal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will not allow a district to submit the plan until all elements are completed.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895600"/>
            <a:ext cx="4267200" cy="3187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required tasks are available as word documents on the “Resources” page.</a:t>
            </a:r>
          </a:p>
          <a:p>
            <a:r>
              <a:rPr lang="en-US" dirty="0" smtClean="0"/>
              <a:t>Read only access can be granted. </a:t>
            </a:r>
          </a:p>
          <a:p>
            <a:r>
              <a:rPr lang="en-US" dirty="0" smtClean="0"/>
              <a:t>Some documents must be downloaded, signed, then uploaded. </a:t>
            </a:r>
          </a:p>
          <a:p>
            <a:r>
              <a:rPr lang="en-US" dirty="0" smtClean="0"/>
              <a:t>The district’s logo can be uploaded.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possible to work on one section of required APPR plan elements, save them and come back later. </a:t>
            </a:r>
          </a:p>
          <a:p>
            <a:r>
              <a:rPr lang="en-US" dirty="0" smtClean="0"/>
              <a:t>IT IS ALSO NECESSARY TO SAVE YOUR WORK WHEN SWITCHING FROM ONE AREA TO ANOTHER.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NYSED APPR Form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185" t="24897" r="39815" b="12551"/>
          <a:stretch>
            <a:fillRect/>
          </a:stretch>
        </p:blipFill>
        <p:spPr>
          <a:xfrm>
            <a:off x="76200" y="1143000"/>
            <a:ext cx="4872038" cy="3429000"/>
          </a:xfr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l="10625" t="18889" r="31250" b="7778"/>
          <a:stretch>
            <a:fillRect/>
          </a:stretch>
        </p:blipFill>
        <p:spPr bwMode="auto">
          <a:xfrm>
            <a:off x="3300413" y="2743200"/>
            <a:ext cx="5691187" cy="403860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5562600" y="1066800"/>
            <a:ext cx="2438400" cy="1295400"/>
          </a:xfrm>
          <a:prstGeom prst="wedgeRectCallout">
            <a:avLst>
              <a:gd name="adj1" fmla="val -27864"/>
              <a:gd name="adj2" fmla="val 87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Keep in Mind: the “Resource Tab” is where you will find helpful items such as the State-approved list of 3</a:t>
            </a:r>
            <a:r>
              <a:rPr lang="en-US" sz="1400" baseline="30000" dirty="0"/>
              <a:t>rd</a:t>
            </a:r>
            <a:r>
              <a:rPr lang="en-US" sz="1400" dirty="0"/>
              <a:t> party assessments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33400" y="4876800"/>
            <a:ext cx="1600200" cy="1295400"/>
          </a:xfrm>
          <a:prstGeom prst="wedgeRectCallout">
            <a:avLst>
              <a:gd name="adj1" fmla="val -8928"/>
              <a:gd name="adj2" fmla="val -830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These are the file types that can be uploaded to Review Room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01000" y="6477000"/>
            <a:ext cx="914400" cy="354013"/>
          </a:xfrm>
        </p:spPr>
        <p:txBody>
          <a:bodyPr/>
          <a:lstStyle/>
          <a:p>
            <a:pPr lvl="1">
              <a:defRPr/>
            </a:pPr>
            <a:r>
              <a:rPr lang="en-US" sz="1000" dirty="0" smtClean="0"/>
              <a:t>	</a:t>
            </a:r>
            <a:fld id="{6AA1E0A4-9DDF-4F6A-A289-3BB066F486FE}" type="slidenum">
              <a:rPr lang="en-US" sz="1000" smtClean="0"/>
              <a:pPr lvl="1">
                <a:defRPr/>
              </a:pPr>
              <a:t>8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NYSED APPR Form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500" t="15111" r="21500" b="3111"/>
          <a:stretch>
            <a:fillRect/>
          </a:stretch>
        </p:blipFill>
        <p:spPr bwMode="auto">
          <a:xfrm>
            <a:off x="304800" y="990600"/>
            <a:ext cx="7772400" cy="574198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7162800" y="2209800"/>
            <a:ext cx="1905000" cy="2895600"/>
          </a:xfrm>
          <a:prstGeom prst="wedgeRectCallout">
            <a:avLst>
              <a:gd name="adj1" fmla="val 2126"/>
              <a:gd name="adj2" fmla="val 584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Some pages have dropdown boxes. Where there are dropdown boxes, you often will see a blank box next to it, like on this page. Here you are asked to actually name the specific assessment. You would type that into the blank box.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89900" y="6477000"/>
            <a:ext cx="1054100" cy="354013"/>
          </a:xfrm>
        </p:spPr>
        <p:txBody>
          <a:bodyPr/>
          <a:lstStyle/>
          <a:p>
            <a:pPr lvl="1">
              <a:defRPr/>
            </a:pPr>
            <a:r>
              <a:rPr lang="en-US" sz="1000" dirty="0" smtClean="0"/>
              <a:t>	</a:t>
            </a:r>
            <a:fld id="{5E2567EA-D175-4BE1-8392-ADE1FE06FA00}" type="slidenum">
              <a:rPr lang="en-US" sz="1000" smtClean="0"/>
              <a:pPr lvl="1">
                <a:defRPr/>
              </a:pPr>
              <a:t>9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412</Words>
  <Application>Microsoft Office PowerPoint</Application>
  <PresentationFormat>On-screen Show (4:3)</PresentationFormat>
  <Paragraphs>59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APPR Plan Portal</vt:lpstr>
      <vt:lpstr>APPR Plan Portal</vt:lpstr>
      <vt:lpstr>NYSED APPR Form</vt:lpstr>
      <vt:lpstr>APPR Plan Portal</vt:lpstr>
      <vt:lpstr>APPR Plan Portal </vt:lpstr>
      <vt:lpstr>System Highlights</vt:lpstr>
      <vt:lpstr>System Highlights</vt:lpstr>
      <vt:lpstr>NYSED APPR Form</vt:lpstr>
      <vt:lpstr>NYSED APPR Form</vt:lpstr>
      <vt:lpstr>NYSED APPR Form</vt:lpstr>
      <vt:lpstr>Online Form vs. Model Language</vt:lpstr>
      <vt:lpstr>Important Dates</vt:lpstr>
      <vt:lpstr>Other New APPR Resources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APPR Template</dc:title>
  <dc:creator>Ann Maguire</dc:creator>
  <cp:lastModifiedBy>Ann Maguire</cp:lastModifiedBy>
  <cp:revision>16</cp:revision>
  <dcterms:created xsi:type="dcterms:W3CDTF">2012-05-01T16:17:19Z</dcterms:created>
  <dcterms:modified xsi:type="dcterms:W3CDTF">2012-05-15T16:04:12Z</dcterms:modified>
</cp:coreProperties>
</file>