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7" r:id="rId4"/>
    <p:sldId id="265" r:id="rId5"/>
    <p:sldId id="266" r:id="rId6"/>
    <p:sldId id="259" r:id="rId7"/>
    <p:sldId id="260" r:id="rId8"/>
    <p:sldId id="261" r:id="rId9"/>
    <p:sldId id="269" r:id="rId10"/>
    <p:sldId id="268" r:id="rId11"/>
    <p:sldId id="271" r:id="rId12"/>
    <p:sldId id="25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E19FA-50CF-4E2B-A7F3-0E9F457DF1E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D0C8D4-2AA9-4CF4-8F44-24FD29EF61AB}">
      <dgm:prSet phldrT="[Text]" custT="1"/>
      <dgm:spPr/>
      <dgm:t>
        <a:bodyPr/>
        <a:lstStyle/>
        <a:p>
          <a:r>
            <a:rPr lang="en-US" sz="2000" dirty="0" smtClean="0"/>
            <a:t>State Assessments (20 Points)</a:t>
          </a:r>
        </a:p>
        <a:p>
          <a:r>
            <a:rPr lang="en-US" sz="2000" dirty="0" smtClean="0"/>
            <a:t>(25 if value added approved)</a:t>
          </a:r>
          <a:endParaRPr lang="en-US" sz="2000" dirty="0"/>
        </a:p>
      </dgm:t>
    </dgm:pt>
    <dgm:pt modelId="{7C58D1E9-9F9C-4705-8747-AD47C0818DEE}" type="parTrans" cxnId="{B53A179C-81A5-41DF-8BC3-AA934EA0FFD4}">
      <dgm:prSet/>
      <dgm:spPr/>
      <dgm:t>
        <a:bodyPr/>
        <a:lstStyle/>
        <a:p>
          <a:endParaRPr lang="en-US"/>
        </a:p>
      </dgm:t>
    </dgm:pt>
    <dgm:pt modelId="{E5395552-31EB-4AB4-B4B4-8C79E3A99BD8}" type="sibTrans" cxnId="{B53A179C-81A5-41DF-8BC3-AA934EA0FFD4}">
      <dgm:prSet/>
      <dgm:spPr/>
      <dgm:t>
        <a:bodyPr/>
        <a:lstStyle/>
        <a:p>
          <a:endParaRPr lang="en-US"/>
        </a:p>
      </dgm:t>
    </dgm:pt>
    <dgm:pt modelId="{1F9E3E2A-87FA-411F-9E9F-DB0B7B57A3EB}">
      <dgm:prSet phldrT="[Text]" custT="1"/>
      <dgm:spPr/>
      <dgm:t>
        <a:bodyPr/>
        <a:lstStyle/>
        <a:p>
          <a:r>
            <a:rPr lang="en-US" sz="2000" dirty="0" smtClean="0"/>
            <a:t>Student growth percentile score on State assessments in ELA and/or Math in Grades 4-8 </a:t>
          </a:r>
          <a:endParaRPr lang="en-US" sz="2000" dirty="0"/>
        </a:p>
      </dgm:t>
    </dgm:pt>
    <dgm:pt modelId="{C3FC327B-4C7B-43C8-B5CC-299348CC1ABB}" type="parTrans" cxnId="{85478405-C53F-4AE8-A45E-1A223630A5FF}">
      <dgm:prSet/>
      <dgm:spPr/>
      <dgm:t>
        <a:bodyPr/>
        <a:lstStyle/>
        <a:p>
          <a:endParaRPr lang="en-US"/>
        </a:p>
      </dgm:t>
    </dgm:pt>
    <dgm:pt modelId="{4BB5C88D-7E58-4647-A89C-77E896033846}" type="sibTrans" cxnId="{85478405-C53F-4AE8-A45E-1A223630A5FF}">
      <dgm:prSet/>
      <dgm:spPr/>
      <dgm:t>
        <a:bodyPr/>
        <a:lstStyle/>
        <a:p>
          <a:endParaRPr lang="en-US"/>
        </a:p>
      </dgm:t>
    </dgm:pt>
    <dgm:pt modelId="{692DFFD9-A38F-449F-810D-C15BC4FC914F}">
      <dgm:prSet phldrT="[Text]" custT="1"/>
      <dgm:spPr/>
      <dgm:t>
        <a:bodyPr/>
        <a:lstStyle/>
        <a:p>
          <a:r>
            <a:rPr lang="en-US" sz="2000" dirty="0" smtClean="0"/>
            <a:t>Locally Selected Measures  </a:t>
          </a:r>
        </a:p>
        <a:p>
          <a:r>
            <a:rPr lang="en-US" sz="2000" dirty="0" smtClean="0"/>
            <a:t>(20 Points)</a:t>
          </a:r>
        </a:p>
        <a:p>
          <a:r>
            <a:rPr lang="en-US" sz="2000" dirty="0" smtClean="0"/>
            <a:t>(15 if value added approved)</a:t>
          </a:r>
          <a:endParaRPr lang="en-US" sz="2000" dirty="0"/>
        </a:p>
      </dgm:t>
    </dgm:pt>
    <dgm:pt modelId="{8EA77429-A1A0-4F5C-ADE7-F7B37776CADF}" type="parTrans" cxnId="{7ABA57C2-8E14-48AB-B9CD-8FABAE50267F}">
      <dgm:prSet/>
      <dgm:spPr/>
      <dgm:t>
        <a:bodyPr/>
        <a:lstStyle/>
        <a:p>
          <a:endParaRPr lang="en-US"/>
        </a:p>
      </dgm:t>
    </dgm:pt>
    <dgm:pt modelId="{D51CC6E8-DEAC-4203-85B2-AC3FDB95C27E}" type="sibTrans" cxnId="{7ABA57C2-8E14-48AB-B9CD-8FABAE50267F}">
      <dgm:prSet/>
      <dgm:spPr/>
      <dgm:t>
        <a:bodyPr/>
        <a:lstStyle/>
        <a:p>
          <a:endParaRPr lang="en-US"/>
        </a:p>
      </dgm:t>
    </dgm:pt>
    <dgm:pt modelId="{0E2B8BD8-2A5E-4EA4-8823-069BD0B23930}">
      <dgm:prSet phldrT="[Text]" custT="1"/>
      <dgm:spPr/>
      <dgm:t>
        <a:bodyPr/>
        <a:lstStyle/>
        <a:p>
          <a:r>
            <a:rPr lang="en-US" sz="2000" dirty="0" smtClean="0"/>
            <a:t>Locally selected measures of </a:t>
          </a:r>
          <a:r>
            <a:rPr lang="en-US" sz="2000" b="1" i="1" dirty="0" smtClean="0"/>
            <a:t>student achievement or growth </a:t>
          </a:r>
          <a:r>
            <a:rPr lang="en-US" sz="2000" dirty="0" smtClean="0"/>
            <a:t>that are determined to be rigorous and comparable across classrooms</a:t>
          </a:r>
          <a:endParaRPr lang="en-US" sz="2000" dirty="0"/>
        </a:p>
      </dgm:t>
    </dgm:pt>
    <dgm:pt modelId="{E135FD15-55BD-4716-A1FE-1FD88162B7AE}" type="parTrans" cxnId="{CFEA5307-1FFA-4792-B1A8-17D91E94DBEA}">
      <dgm:prSet/>
      <dgm:spPr/>
      <dgm:t>
        <a:bodyPr/>
        <a:lstStyle/>
        <a:p>
          <a:endParaRPr lang="en-US"/>
        </a:p>
      </dgm:t>
    </dgm:pt>
    <dgm:pt modelId="{3C0C3E49-6D8B-4DAC-B503-10D0CF8C6F02}" type="sibTrans" cxnId="{CFEA5307-1FFA-4792-B1A8-17D91E94DBEA}">
      <dgm:prSet/>
      <dgm:spPr/>
      <dgm:t>
        <a:bodyPr/>
        <a:lstStyle/>
        <a:p>
          <a:endParaRPr lang="en-US"/>
        </a:p>
      </dgm:t>
    </dgm:pt>
    <dgm:pt modelId="{D253F4A5-2E20-406F-B471-38D585E916C5}">
      <dgm:prSet phldrT="[Text]"/>
      <dgm:spPr/>
      <dgm:t>
        <a:bodyPr/>
        <a:lstStyle/>
        <a:p>
          <a:r>
            <a:rPr lang="en-US" dirty="0" smtClean="0"/>
            <a:t>Other Measures of Teacher/Principal Effectiveness </a:t>
          </a:r>
        </a:p>
        <a:p>
          <a:r>
            <a:rPr lang="en-US" dirty="0" smtClean="0"/>
            <a:t>(60 Points)</a:t>
          </a:r>
          <a:endParaRPr lang="en-US" dirty="0"/>
        </a:p>
      </dgm:t>
    </dgm:pt>
    <dgm:pt modelId="{77970930-D1C0-402E-B5A4-CFBA718FA492}" type="parTrans" cxnId="{69950F7C-19DF-44C5-B694-EEAE06E7C528}">
      <dgm:prSet/>
      <dgm:spPr/>
      <dgm:t>
        <a:bodyPr/>
        <a:lstStyle/>
        <a:p>
          <a:endParaRPr lang="en-US"/>
        </a:p>
      </dgm:t>
    </dgm:pt>
    <dgm:pt modelId="{4588127E-E732-4A8E-AD23-FC66557C9846}" type="sibTrans" cxnId="{69950F7C-19DF-44C5-B694-EEAE06E7C528}">
      <dgm:prSet/>
      <dgm:spPr/>
      <dgm:t>
        <a:bodyPr/>
        <a:lstStyle/>
        <a:p>
          <a:endParaRPr lang="en-US"/>
        </a:p>
      </dgm:t>
    </dgm:pt>
    <dgm:pt modelId="{C9A90F92-BF3B-45FE-AC8A-936323D4FDC9}">
      <dgm:prSet phldrT="[Text]" custT="1"/>
      <dgm:spPr/>
      <dgm:t>
        <a:bodyPr/>
        <a:lstStyle/>
        <a:p>
          <a:r>
            <a:rPr lang="en-US" sz="2000" dirty="0" smtClean="0"/>
            <a:t>Classroom observations</a:t>
          </a:r>
          <a:endParaRPr lang="en-US" sz="2000" dirty="0"/>
        </a:p>
      </dgm:t>
    </dgm:pt>
    <dgm:pt modelId="{E9664F68-3A65-46C4-92A1-5053C57BA279}" type="parTrans" cxnId="{68DEFCB4-DD23-4EF6-8AA6-8265B5EA5B8A}">
      <dgm:prSet/>
      <dgm:spPr/>
      <dgm:t>
        <a:bodyPr/>
        <a:lstStyle/>
        <a:p>
          <a:endParaRPr lang="en-US"/>
        </a:p>
      </dgm:t>
    </dgm:pt>
    <dgm:pt modelId="{C9D96EF5-606C-45F1-8A7E-BCDD88F7BF95}" type="sibTrans" cxnId="{68DEFCB4-DD23-4EF6-8AA6-8265B5EA5B8A}">
      <dgm:prSet/>
      <dgm:spPr/>
      <dgm:t>
        <a:bodyPr/>
        <a:lstStyle/>
        <a:p>
          <a:endParaRPr lang="en-US"/>
        </a:p>
      </dgm:t>
    </dgm:pt>
    <dgm:pt modelId="{C382659F-96F9-405A-80C9-56008C067AE3}">
      <dgm:prSet phldrT="[Text]" custT="1"/>
      <dgm:spPr/>
      <dgm:t>
        <a:bodyPr/>
        <a:lstStyle/>
        <a:p>
          <a:r>
            <a:rPr lang="en-US" sz="2000" dirty="0" smtClean="0"/>
            <a:t>Must address ALL NYS Teaching Standards once per year</a:t>
          </a:r>
          <a:endParaRPr lang="en-US" sz="2000" dirty="0"/>
        </a:p>
      </dgm:t>
    </dgm:pt>
    <dgm:pt modelId="{A107F100-508A-4F0E-BB46-6E857DC0474E}" type="parTrans" cxnId="{66B216EF-9119-4C91-9E92-59F2D465E40B}">
      <dgm:prSet/>
      <dgm:spPr/>
      <dgm:t>
        <a:bodyPr/>
        <a:lstStyle/>
        <a:p>
          <a:endParaRPr lang="en-US"/>
        </a:p>
      </dgm:t>
    </dgm:pt>
    <dgm:pt modelId="{DFF158DF-B197-4ACA-B0FD-123CA3FEEA3C}" type="sibTrans" cxnId="{66B216EF-9119-4C91-9E92-59F2D465E40B}">
      <dgm:prSet/>
      <dgm:spPr/>
      <dgm:t>
        <a:bodyPr/>
        <a:lstStyle/>
        <a:p>
          <a:endParaRPr lang="en-US"/>
        </a:p>
      </dgm:t>
    </dgm:pt>
    <dgm:pt modelId="{5A901D5A-18BB-482D-A5E2-039FFE1CB921}">
      <dgm:prSet phldrT="[Text]" custT="1"/>
      <dgm:spPr/>
      <dgm:t>
        <a:bodyPr/>
        <a:lstStyle/>
        <a:p>
          <a:r>
            <a:rPr lang="en-US" sz="2000" dirty="0" smtClean="0"/>
            <a:t>Growth using comparable measures for all other classroom teachers (aka Student Learning Objectives)</a:t>
          </a:r>
          <a:endParaRPr lang="en-US" sz="2000" dirty="0"/>
        </a:p>
      </dgm:t>
    </dgm:pt>
    <dgm:pt modelId="{4A3D555A-4B11-4CEE-82A6-110B63AC996E}" type="parTrans" cxnId="{C4F9532B-062D-4625-91B9-CB098DAC306D}">
      <dgm:prSet/>
      <dgm:spPr/>
      <dgm:t>
        <a:bodyPr/>
        <a:lstStyle/>
        <a:p>
          <a:endParaRPr lang="en-US"/>
        </a:p>
      </dgm:t>
    </dgm:pt>
    <dgm:pt modelId="{7D4F4E30-7C3E-46D4-A065-1026503AE410}" type="sibTrans" cxnId="{C4F9532B-062D-4625-91B9-CB098DAC306D}">
      <dgm:prSet/>
      <dgm:spPr/>
      <dgm:t>
        <a:bodyPr/>
        <a:lstStyle/>
        <a:p>
          <a:endParaRPr lang="en-US"/>
        </a:p>
      </dgm:t>
    </dgm:pt>
    <dgm:pt modelId="{78DE68DE-EF99-412C-A625-93548D934B1E}">
      <dgm:prSet phldrT="[Text]" custT="1"/>
      <dgm:spPr/>
      <dgm:t>
        <a:bodyPr/>
        <a:lstStyle/>
        <a:p>
          <a:r>
            <a:rPr lang="en-US" sz="2000" dirty="0" smtClean="0"/>
            <a:t>One or more options from multiple measures</a:t>
          </a:r>
          <a:endParaRPr lang="en-US" sz="2000" dirty="0"/>
        </a:p>
      </dgm:t>
    </dgm:pt>
    <dgm:pt modelId="{8539FB2F-8ED0-462F-85AA-1F6BB741EEC2}" type="sibTrans" cxnId="{E091ED1D-D0DE-4152-8F4B-BCE48006B855}">
      <dgm:prSet/>
      <dgm:spPr/>
      <dgm:t>
        <a:bodyPr/>
        <a:lstStyle/>
        <a:p>
          <a:endParaRPr lang="en-US"/>
        </a:p>
      </dgm:t>
    </dgm:pt>
    <dgm:pt modelId="{D5D39DEC-3552-4BC0-8AA1-67A14A8FBD6E}" type="parTrans" cxnId="{E091ED1D-D0DE-4152-8F4B-BCE48006B855}">
      <dgm:prSet/>
      <dgm:spPr/>
      <dgm:t>
        <a:bodyPr/>
        <a:lstStyle/>
        <a:p>
          <a:endParaRPr lang="en-US"/>
        </a:p>
      </dgm:t>
    </dgm:pt>
    <dgm:pt modelId="{88799966-5326-4F2A-A104-EE6B31EB515C}" type="pres">
      <dgm:prSet presAssocID="{27EE19FA-50CF-4E2B-A7F3-0E9F457DF1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F90C41-A41B-4F52-8326-4E0B1124A3B0}" type="pres">
      <dgm:prSet presAssocID="{B1D0C8D4-2AA9-4CF4-8F44-24FD29EF61AB}" presName="linNode" presStyleCnt="0"/>
      <dgm:spPr/>
    </dgm:pt>
    <dgm:pt modelId="{D9F29C96-D6A9-43E7-BD66-F4B5C80813F2}" type="pres">
      <dgm:prSet presAssocID="{B1D0C8D4-2AA9-4CF4-8F44-24FD29EF61AB}" presName="parentText" presStyleLbl="node1" presStyleIdx="0" presStyleCnt="3" custScaleX="103166" custScaleY="11587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37F21-2E9B-41EA-9B3B-C1C442118757}" type="pres">
      <dgm:prSet presAssocID="{B1D0C8D4-2AA9-4CF4-8F44-24FD29EF61AB}" presName="descendantText" presStyleLbl="alignAccFollowNode1" presStyleIdx="0" presStyleCnt="3" custScaleX="96995" custScaleY="144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DC2DD-A51A-4D52-B58D-E14DF3840636}" type="pres">
      <dgm:prSet presAssocID="{E5395552-31EB-4AB4-B4B4-8C79E3A99BD8}" presName="sp" presStyleCnt="0"/>
      <dgm:spPr/>
    </dgm:pt>
    <dgm:pt modelId="{E9189A70-6B1D-4D3F-AF5E-1B543A530163}" type="pres">
      <dgm:prSet presAssocID="{692DFFD9-A38F-449F-810D-C15BC4FC914F}" presName="linNode" presStyleCnt="0"/>
      <dgm:spPr/>
    </dgm:pt>
    <dgm:pt modelId="{993BB594-1151-4ACC-9B48-B9F8C980A879}" type="pres">
      <dgm:prSet presAssocID="{692DFFD9-A38F-449F-810D-C15BC4FC914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54C8F-D073-4590-81D6-B90AF69B15AC}" type="pres">
      <dgm:prSet presAssocID="{692DFFD9-A38F-449F-810D-C15BC4FC914F}" presName="descendantText" presStyleLbl="alignAccFollowNode1" presStyleIdx="1" presStyleCnt="3" custScaleX="96932" custScaleY="115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E2DE2-2D1C-43F4-A04F-60CFD7907216}" type="pres">
      <dgm:prSet presAssocID="{D51CC6E8-DEAC-4203-85B2-AC3FDB95C27E}" presName="sp" presStyleCnt="0"/>
      <dgm:spPr/>
    </dgm:pt>
    <dgm:pt modelId="{109C0598-BA02-4849-B4D9-8748CE15ABFE}" type="pres">
      <dgm:prSet presAssocID="{D253F4A5-2E20-406F-B471-38D585E916C5}" presName="linNode" presStyleCnt="0"/>
      <dgm:spPr/>
    </dgm:pt>
    <dgm:pt modelId="{F478389F-F269-4E9A-815E-2E93E072AB83}" type="pres">
      <dgm:prSet presAssocID="{D253F4A5-2E20-406F-B471-38D585E916C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35C88-0DD7-432D-B2E4-BACF82CDAEF6}" type="pres">
      <dgm:prSet presAssocID="{D253F4A5-2E20-406F-B471-38D585E916C5}" presName="descendantText" presStyleLbl="alignAccFollowNode1" presStyleIdx="2" presStyleCnt="3" custScaleX="98317" custScaleY="160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C8AFC4-60CA-4F6E-A823-ED97D6696480}" type="presOf" srcId="{C9A90F92-BF3B-45FE-AC8A-936323D4FDC9}" destId="{B1E35C88-0DD7-432D-B2E4-BACF82CDAEF6}" srcOrd="0" destOrd="0" presId="urn:microsoft.com/office/officeart/2005/8/layout/vList5"/>
    <dgm:cxn modelId="{146BD321-A028-4EF6-A26B-A310837A7BCC}" type="presOf" srcId="{5A901D5A-18BB-482D-A5E2-039FFE1CB921}" destId="{EAC37F21-2E9B-41EA-9B3B-C1C442118757}" srcOrd="0" destOrd="1" presId="urn:microsoft.com/office/officeart/2005/8/layout/vList5"/>
    <dgm:cxn modelId="{69950F7C-19DF-44C5-B694-EEAE06E7C528}" srcId="{27EE19FA-50CF-4E2B-A7F3-0E9F457DF1E7}" destId="{D253F4A5-2E20-406F-B471-38D585E916C5}" srcOrd="2" destOrd="0" parTransId="{77970930-D1C0-402E-B5A4-CFBA718FA492}" sibTransId="{4588127E-E732-4A8E-AD23-FC66557C9846}"/>
    <dgm:cxn modelId="{C4F9532B-062D-4625-91B9-CB098DAC306D}" srcId="{B1D0C8D4-2AA9-4CF4-8F44-24FD29EF61AB}" destId="{5A901D5A-18BB-482D-A5E2-039FFE1CB921}" srcOrd="1" destOrd="0" parTransId="{4A3D555A-4B11-4CEE-82A6-110B63AC996E}" sibTransId="{7D4F4E30-7C3E-46D4-A065-1026503AE410}"/>
    <dgm:cxn modelId="{02C0F39A-86CE-415D-9C80-054DF41510BD}" type="presOf" srcId="{1F9E3E2A-87FA-411F-9E9F-DB0B7B57A3EB}" destId="{EAC37F21-2E9B-41EA-9B3B-C1C442118757}" srcOrd="0" destOrd="0" presId="urn:microsoft.com/office/officeart/2005/8/layout/vList5"/>
    <dgm:cxn modelId="{4163B3E7-0685-4892-BD50-CBA6DA599603}" type="presOf" srcId="{B1D0C8D4-2AA9-4CF4-8F44-24FD29EF61AB}" destId="{D9F29C96-D6A9-43E7-BD66-F4B5C80813F2}" srcOrd="0" destOrd="0" presId="urn:microsoft.com/office/officeart/2005/8/layout/vList5"/>
    <dgm:cxn modelId="{66B216EF-9119-4C91-9E92-59F2D465E40B}" srcId="{D253F4A5-2E20-406F-B471-38D585E916C5}" destId="{C382659F-96F9-405A-80C9-56008C067AE3}" srcOrd="2" destOrd="0" parTransId="{A107F100-508A-4F0E-BB46-6E857DC0474E}" sibTransId="{DFF158DF-B197-4ACA-B0FD-123CA3FEEA3C}"/>
    <dgm:cxn modelId="{7ABA57C2-8E14-48AB-B9CD-8FABAE50267F}" srcId="{27EE19FA-50CF-4E2B-A7F3-0E9F457DF1E7}" destId="{692DFFD9-A38F-449F-810D-C15BC4FC914F}" srcOrd="1" destOrd="0" parTransId="{8EA77429-A1A0-4F5C-ADE7-F7B37776CADF}" sibTransId="{D51CC6E8-DEAC-4203-85B2-AC3FDB95C27E}"/>
    <dgm:cxn modelId="{ED666DDC-758A-422D-881F-4845C121856F}" type="presOf" srcId="{27EE19FA-50CF-4E2B-A7F3-0E9F457DF1E7}" destId="{88799966-5326-4F2A-A104-EE6B31EB515C}" srcOrd="0" destOrd="0" presId="urn:microsoft.com/office/officeart/2005/8/layout/vList5"/>
    <dgm:cxn modelId="{C8040FF2-5DE9-4B7F-9972-7145E02B31A9}" type="presOf" srcId="{D253F4A5-2E20-406F-B471-38D585E916C5}" destId="{F478389F-F269-4E9A-815E-2E93E072AB83}" srcOrd="0" destOrd="0" presId="urn:microsoft.com/office/officeart/2005/8/layout/vList5"/>
    <dgm:cxn modelId="{85478405-C53F-4AE8-A45E-1A223630A5FF}" srcId="{B1D0C8D4-2AA9-4CF4-8F44-24FD29EF61AB}" destId="{1F9E3E2A-87FA-411F-9E9F-DB0B7B57A3EB}" srcOrd="0" destOrd="0" parTransId="{C3FC327B-4C7B-43C8-B5CC-299348CC1ABB}" sibTransId="{4BB5C88D-7E58-4647-A89C-77E896033846}"/>
    <dgm:cxn modelId="{B53A179C-81A5-41DF-8BC3-AA934EA0FFD4}" srcId="{27EE19FA-50CF-4E2B-A7F3-0E9F457DF1E7}" destId="{B1D0C8D4-2AA9-4CF4-8F44-24FD29EF61AB}" srcOrd="0" destOrd="0" parTransId="{7C58D1E9-9F9C-4705-8747-AD47C0818DEE}" sibTransId="{E5395552-31EB-4AB4-B4B4-8C79E3A99BD8}"/>
    <dgm:cxn modelId="{E091ED1D-D0DE-4152-8F4B-BCE48006B855}" srcId="{D253F4A5-2E20-406F-B471-38D585E916C5}" destId="{78DE68DE-EF99-412C-A625-93548D934B1E}" srcOrd="1" destOrd="0" parTransId="{D5D39DEC-3552-4BC0-8AA1-67A14A8FBD6E}" sibTransId="{8539FB2F-8ED0-462F-85AA-1F6BB741EEC2}"/>
    <dgm:cxn modelId="{C5599563-ED84-426F-9D22-67EF3938BF31}" type="presOf" srcId="{0E2B8BD8-2A5E-4EA4-8823-069BD0B23930}" destId="{7C054C8F-D073-4590-81D6-B90AF69B15AC}" srcOrd="0" destOrd="0" presId="urn:microsoft.com/office/officeart/2005/8/layout/vList5"/>
    <dgm:cxn modelId="{D50A5448-2EE5-4AA3-A007-9D059C82EC9B}" type="presOf" srcId="{692DFFD9-A38F-449F-810D-C15BC4FC914F}" destId="{993BB594-1151-4ACC-9B48-B9F8C980A879}" srcOrd="0" destOrd="0" presId="urn:microsoft.com/office/officeart/2005/8/layout/vList5"/>
    <dgm:cxn modelId="{F2F83CC5-62E5-4F12-9210-84408EAD2F68}" type="presOf" srcId="{78DE68DE-EF99-412C-A625-93548D934B1E}" destId="{B1E35C88-0DD7-432D-B2E4-BACF82CDAEF6}" srcOrd="0" destOrd="1" presId="urn:microsoft.com/office/officeart/2005/8/layout/vList5"/>
    <dgm:cxn modelId="{68DEFCB4-DD23-4EF6-8AA6-8265B5EA5B8A}" srcId="{D253F4A5-2E20-406F-B471-38D585E916C5}" destId="{C9A90F92-BF3B-45FE-AC8A-936323D4FDC9}" srcOrd="0" destOrd="0" parTransId="{E9664F68-3A65-46C4-92A1-5053C57BA279}" sibTransId="{C9D96EF5-606C-45F1-8A7E-BCDD88F7BF95}"/>
    <dgm:cxn modelId="{AEBF11A5-617C-437C-8837-E8705654C444}" type="presOf" srcId="{C382659F-96F9-405A-80C9-56008C067AE3}" destId="{B1E35C88-0DD7-432D-B2E4-BACF82CDAEF6}" srcOrd="0" destOrd="2" presId="urn:microsoft.com/office/officeart/2005/8/layout/vList5"/>
    <dgm:cxn modelId="{CFEA5307-1FFA-4792-B1A8-17D91E94DBEA}" srcId="{692DFFD9-A38F-449F-810D-C15BC4FC914F}" destId="{0E2B8BD8-2A5E-4EA4-8823-069BD0B23930}" srcOrd="0" destOrd="0" parTransId="{E135FD15-55BD-4716-A1FE-1FD88162B7AE}" sibTransId="{3C0C3E49-6D8B-4DAC-B503-10D0CF8C6F02}"/>
    <dgm:cxn modelId="{C93FC545-EB21-43C7-90D6-60B0760CA774}" type="presParOf" srcId="{88799966-5326-4F2A-A104-EE6B31EB515C}" destId="{B3F90C41-A41B-4F52-8326-4E0B1124A3B0}" srcOrd="0" destOrd="0" presId="urn:microsoft.com/office/officeart/2005/8/layout/vList5"/>
    <dgm:cxn modelId="{5B4FF124-0ED9-4EC8-83C5-9FBBE0D7183C}" type="presParOf" srcId="{B3F90C41-A41B-4F52-8326-4E0B1124A3B0}" destId="{D9F29C96-D6A9-43E7-BD66-F4B5C80813F2}" srcOrd="0" destOrd="0" presId="urn:microsoft.com/office/officeart/2005/8/layout/vList5"/>
    <dgm:cxn modelId="{5B8DC362-C605-4EDE-9734-2B6FA0A5B37A}" type="presParOf" srcId="{B3F90C41-A41B-4F52-8326-4E0B1124A3B0}" destId="{EAC37F21-2E9B-41EA-9B3B-C1C442118757}" srcOrd="1" destOrd="0" presId="urn:microsoft.com/office/officeart/2005/8/layout/vList5"/>
    <dgm:cxn modelId="{A8A02327-413C-4B4A-B83E-AC1A53B5A3C7}" type="presParOf" srcId="{88799966-5326-4F2A-A104-EE6B31EB515C}" destId="{F9FDC2DD-A51A-4D52-B58D-E14DF3840636}" srcOrd="1" destOrd="0" presId="urn:microsoft.com/office/officeart/2005/8/layout/vList5"/>
    <dgm:cxn modelId="{2A2C5F16-0D14-4BF6-8EBE-9C43994C6FF6}" type="presParOf" srcId="{88799966-5326-4F2A-A104-EE6B31EB515C}" destId="{E9189A70-6B1D-4D3F-AF5E-1B543A530163}" srcOrd="2" destOrd="0" presId="urn:microsoft.com/office/officeart/2005/8/layout/vList5"/>
    <dgm:cxn modelId="{1C516D04-CB5A-4150-8C71-7FF934FE7A6E}" type="presParOf" srcId="{E9189A70-6B1D-4D3F-AF5E-1B543A530163}" destId="{993BB594-1151-4ACC-9B48-B9F8C980A879}" srcOrd="0" destOrd="0" presId="urn:microsoft.com/office/officeart/2005/8/layout/vList5"/>
    <dgm:cxn modelId="{465088DC-1B03-4D98-958E-9F8FCF485ECC}" type="presParOf" srcId="{E9189A70-6B1D-4D3F-AF5E-1B543A530163}" destId="{7C054C8F-D073-4590-81D6-B90AF69B15AC}" srcOrd="1" destOrd="0" presId="urn:microsoft.com/office/officeart/2005/8/layout/vList5"/>
    <dgm:cxn modelId="{3EB358E3-5FED-4687-96AC-D9EF32587D31}" type="presParOf" srcId="{88799966-5326-4F2A-A104-EE6B31EB515C}" destId="{834E2DE2-2D1C-43F4-A04F-60CFD7907216}" srcOrd="3" destOrd="0" presId="urn:microsoft.com/office/officeart/2005/8/layout/vList5"/>
    <dgm:cxn modelId="{80D81DF0-82FB-427D-9DF0-6400A1CDE1AE}" type="presParOf" srcId="{88799966-5326-4F2A-A104-EE6B31EB515C}" destId="{109C0598-BA02-4849-B4D9-8748CE15ABFE}" srcOrd="4" destOrd="0" presId="urn:microsoft.com/office/officeart/2005/8/layout/vList5"/>
    <dgm:cxn modelId="{922FCAEE-BE19-4321-A309-DF309999CAFE}" type="presParOf" srcId="{109C0598-BA02-4849-B4D9-8748CE15ABFE}" destId="{F478389F-F269-4E9A-815E-2E93E072AB83}" srcOrd="0" destOrd="0" presId="urn:microsoft.com/office/officeart/2005/8/layout/vList5"/>
    <dgm:cxn modelId="{2F1A1BDD-9FE3-40D8-BF10-26026B3DAE80}" type="presParOf" srcId="{109C0598-BA02-4849-B4D9-8748CE15ABFE}" destId="{B1E35C88-0DD7-432D-B2E4-BACF82CDA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E19FA-50CF-4E2B-A7F3-0E9F457DF1E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D0C8D4-2AA9-4CF4-8F44-24FD29EF61AB}">
      <dgm:prSet phldrT="[Text]"/>
      <dgm:spPr/>
      <dgm:t>
        <a:bodyPr/>
        <a:lstStyle/>
        <a:p>
          <a:r>
            <a:rPr lang="en-US" dirty="0" smtClean="0"/>
            <a:t>State Assessments (20 Points)</a:t>
          </a:r>
        </a:p>
        <a:p>
          <a:r>
            <a:rPr lang="en-US" dirty="0" smtClean="0"/>
            <a:t>(25 if value added approved)</a:t>
          </a:r>
          <a:endParaRPr lang="en-US" dirty="0"/>
        </a:p>
      </dgm:t>
    </dgm:pt>
    <dgm:pt modelId="{7C58D1E9-9F9C-4705-8747-AD47C0818DEE}" type="parTrans" cxnId="{B53A179C-81A5-41DF-8BC3-AA934EA0FFD4}">
      <dgm:prSet/>
      <dgm:spPr/>
      <dgm:t>
        <a:bodyPr/>
        <a:lstStyle/>
        <a:p>
          <a:endParaRPr lang="en-US"/>
        </a:p>
      </dgm:t>
    </dgm:pt>
    <dgm:pt modelId="{E5395552-31EB-4AB4-B4B4-8C79E3A99BD8}" type="sibTrans" cxnId="{B53A179C-81A5-41DF-8BC3-AA934EA0FFD4}">
      <dgm:prSet/>
      <dgm:spPr/>
      <dgm:t>
        <a:bodyPr/>
        <a:lstStyle/>
        <a:p>
          <a:endParaRPr lang="en-US"/>
        </a:p>
      </dgm:t>
    </dgm:pt>
    <dgm:pt modelId="{1F9E3E2A-87FA-411F-9E9F-DB0B7B57A3EB}">
      <dgm:prSet phldrT="[Text]" custT="1"/>
      <dgm:spPr/>
      <dgm:t>
        <a:bodyPr/>
        <a:lstStyle/>
        <a:p>
          <a:r>
            <a:rPr lang="en-US" sz="1800" dirty="0" smtClean="0"/>
            <a:t>Student growth percentile score on State assessments in ELA and/or Math in Grades 4-8 , student growth/Value Added measure as applied to State assessments and/or graduation rates.</a:t>
          </a:r>
          <a:endParaRPr lang="en-US" sz="1800" dirty="0"/>
        </a:p>
      </dgm:t>
    </dgm:pt>
    <dgm:pt modelId="{C3FC327B-4C7B-43C8-B5CC-299348CC1ABB}" type="parTrans" cxnId="{85478405-C53F-4AE8-A45E-1A223630A5FF}">
      <dgm:prSet/>
      <dgm:spPr/>
      <dgm:t>
        <a:bodyPr/>
        <a:lstStyle/>
        <a:p>
          <a:endParaRPr lang="en-US"/>
        </a:p>
      </dgm:t>
    </dgm:pt>
    <dgm:pt modelId="{4BB5C88D-7E58-4647-A89C-77E896033846}" type="sibTrans" cxnId="{85478405-C53F-4AE8-A45E-1A223630A5FF}">
      <dgm:prSet/>
      <dgm:spPr/>
      <dgm:t>
        <a:bodyPr/>
        <a:lstStyle/>
        <a:p>
          <a:endParaRPr lang="en-US"/>
        </a:p>
      </dgm:t>
    </dgm:pt>
    <dgm:pt modelId="{692DFFD9-A38F-449F-810D-C15BC4FC914F}">
      <dgm:prSet phldrT="[Text]"/>
      <dgm:spPr/>
      <dgm:t>
        <a:bodyPr/>
        <a:lstStyle/>
        <a:p>
          <a:r>
            <a:rPr lang="en-US" dirty="0" smtClean="0"/>
            <a:t>Locally Selected Measures  </a:t>
          </a:r>
        </a:p>
        <a:p>
          <a:r>
            <a:rPr lang="en-US" dirty="0" smtClean="0"/>
            <a:t>(20 Points)</a:t>
          </a:r>
        </a:p>
        <a:p>
          <a:r>
            <a:rPr lang="en-US" dirty="0" smtClean="0"/>
            <a:t>(15 if value added approved</a:t>
          </a:r>
          <a:endParaRPr lang="en-US" dirty="0"/>
        </a:p>
      </dgm:t>
    </dgm:pt>
    <dgm:pt modelId="{8EA77429-A1A0-4F5C-ADE7-F7B37776CADF}" type="parTrans" cxnId="{7ABA57C2-8E14-48AB-B9CD-8FABAE50267F}">
      <dgm:prSet/>
      <dgm:spPr/>
      <dgm:t>
        <a:bodyPr/>
        <a:lstStyle/>
        <a:p>
          <a:endParaRPr lang="en-US"/>
        </a:p>
      </dgm:t>
    </dgm:pt>
    <dgm:pt modelId="{D51CC6E8-DEAC-4203-85B2-AC3FDB95C27E}" type="sibTrans" cxnId="{7ABA57C2-8E14-48AB-B9CD-8FABAE50267F}">
      <dgm:prSet/>
      <dgm:spPr/>
      <dgm:t>
        <a:bodyPr/>
        <a:lstStyle/>
        <a:p>
          <a:endParaRPr lang="en-US"/>
        </a:p>
      </dgm:t>
    </dgm:pt>
    <dgm:pt modelId="{0E2B8BD8-2A5E-4EA4-8823-069BD0B23930}">
      <dgm:prSet phldrT="[Text]" custT="1"/>
      <dgm:spPr/>
      <dgm:t>
        <a:bodyPr/>
        <a:lstStyle/>
        <a:p>
          <a:r>
            <a:rPr lang="en-US" sz="1800" dirty="0" smtClean="0"/>
            <a:t>Locally selected measures of student achievement that are determined through collective bargaining that are to be rigorous and comparable across classrooms</a:t>
          </a:r>
          <a:endParaRPr lang="en-US" sz="1800" dirty="0"/>
        </a:p>
      </dgm:t>
    </dgm:pt>
    <dgm:pt modelId="{E135FD15-55BD-4716-A1FE-1FD88162B7AE}" type="parTrans" cxnId="{CFEA5307-1FFA-4792-B1A8-17D91E94DBEA}">
      <dgm:prSet/>
      <dgm:spPr/>
      <dgm:t>
        <a:bodyPr/>
        <a:lstStyle/>
        <a:p>
          <a:endParaRPr lang="en-US"/>
        </a:p>
      </dgm:t>
    </dgm:pt>
    <dgm:pt modelId="{3C0C3E49-6D8B-4DAC-B503-10D0CF8C6F02}" type="sibTrans" cxnId="{CFEA5307-1FFA-4792-B1A8-17D91E94DBEA}">
      <dgm:prSet/>
      <dgm:spPr/>
      <dgm:t>
        <a:bodyPr/>
        <a:lstStyle/>
        <a:p>
          <a:endParaRPr lang="en-US"/>
        </a:p>
      </dgm:t>
    </dgm:pt>
    <dgm:pt modelId="{D253F4A5-2E20-406F-B471-38D585E916C5}">
      <dgm:prSet phldrT="[Text]"/>
      <dgm:spPr/>
      <dgm:t>
        <a:bodyPr/>
        <a:lstStyle/>
        <a:p>
          <a:r>
            <a:rPr lang="en-US" dirty="0" smtClean="0"/>
            <a:t>Other Measures of Principal Effectiveness </a:t>
          </a:r>
        </a:p>
        <a:p>
          <a:r>
            <a:rPr lang="en-US" dirty="0" smtClean="0"/>
            <a:t>(60 Points)</a:t>
          </a:r>
          <a:endParaRPr lang="en-US" dirty="0"/>
        </a:p>
      </dgm:t>
    </dgm:pt>
    <dgm:pt modelId="{77970930-D1C0-402E-B5A4-CFBA718FA492}" type="parTrans" cxnId="{69950F7C-19DF-44C5-B694-EEAE06E7C528}">
      <dgm:prSet/>
      <dgm:spPr/>
      <dgm:t>
        <a:bodyPr/>
        <a:lstStyle/>
        <a:p>
          <a:endParaRPr lang="en-US"/>
        </a:p>
      </dgm:t>
    </dgm:pt>
    <dgm:pt modelId="{4588127E-E732-4A8E-AD23-FC66557C9846}" type="sibTrans" cxnId="{69950F7C-19DF-44C5-B694-EEAE06E7C528}">
      <dgm:prSet/>
      <dgm:spPr/>
      <dgm:t>
        <a:bodyPr/>
        <a:lstStyle/>
        <a:p>
          <a:endParaRPr lang="en-US"/>
        </a:p>
      </dgm:t>
    </dgm:pt>
    <dgm:pt modelId="{0AC0379B-D7BC-426D-B406-C6F429A21DEF}">
      <dgm:prSet phldrT="[Text]" custT="1"/>
      <dgm:spPr/>
      <dgm:t>
        <a:bodyPr/>
        <a:lstStyle/>
        <a:p>
          <a:r>
            <a:rPr lang="en-US" sz="1800" dirty="0" smtClean="0"/>
            <a:t>31 points from supervisor’s broad assessment of the principal based on rubric</a:t>
          </a:r>
          <a:endParaRPr lang="en-US" sz="1800" dirty="0"/>
        </a:p>
      </dgm:t>
    </dgm:pt>
    <dgm:pt modelId="{ED09C2B6-F4B5-468F-99E1-D42FB4B72290}" type="parTrans" cxnId="{A616DDAD-AFD6-4608-8017-ACB8D534A929}">
      <dgm:prSet/>
      <dgm:spPr/>
      <dgm:t>
        <a:bodyPr/>
        <a:lstStyle/>
        <a:p>
          <a:endParaRPr lang="en-US"/>
        </a:p>
      </dgm:t>
    </dgm:pt>
    <dgm:pt modelId="{A1499159-C016-457F-A7DB-04EC5828A47C}" type="sibTrans" cxnId="{A616DDAD-AFD6-4608-8017-ACB8D534A929}">
      <dgm:prSet/>
      <dgm:spPr/>
      <dgm:t>
        <a:bodyPr/>
        <a:lstStyle/>
        <a:p>
          <a:endParaRPr lang="en-US"/>
        </a:p>
      </dgm:t>
    </dgm:pt>
    <dgm:pt modelId="{47574D68-7A6B-42B3-887F-9F86E8EBD7CF}">
      <dgm:prSet phldrT="[Text]" custT="1"/>
      <dgm:spPr/>
      <dgm:t>
        <a:bodyPr/>
        <a:lstStyle/>
        <a:p>
          <a:r>
            <a:rPr lang="en-US" sz="1800" dirty="0" smtClean="0"/>
            <a:t>Other comparable measures if principal is not covered by State provided growth or value added measure</a:t>
          </a:r>
          <a:endParaRPr lang="en-US" sz="1800" dirty="0"/>
        </a:p>
      </dgm:t>
    </dgm:pt>
    <dgm:pt modelId="{8C75AA31-512E-434B-924F-CA09AF4519EF}" type="parTrans" cxnId="{52C8DF9C-C252-4C43-A930-69FAFEBEBD81}">
      <dgm:prSet/>
      <dgm:spPr/>
      <dgm:t>
        <a:bodyPr/>
        <a:lstStyle/>
        <a:p>
          <a:endParaRPr lang="en-US"/>
        </a:p>
      </dgm:t>
    </dgm:pt>
    <dgm:pt modelId="{B4D7DE52-B386-4531-B6FE-DE0E9CA41121}" type="sibTrans" cxnId="{52C8DF9C-C252-4C43-A930-69FAFEBEBD81}">
      <dgm:prSet/>
      <dgm:spPr/>
      <dgm:t>
        <a:bodyPr/>
        <a:lstStyle/>
        <a:p>
          <a:endParaRPr lang="en-US"/>
        </a:p>
      </dgm:t>
    </dgm:pt>
    <dgm:pt modelId="{DAFA3FBA-07BF-4B8E-B13F-90CF2BE253B2}">
      <dgm:prSet phldrT="[Text]" custT="1"/>
      <dgm:spPr/>
      <dgm:t>
        <a:bodyPr/>
        <a:lstStyle/>
        <a:p>
          <a:endParaRPr lang="en-US" sz="1400" dirty="0"/>
        </a:p>
      </dgm:t>
    </dgm:pt>
    <dgm:pt modelId="{51608F4C-BDFC-477B-94BB-76C7C3092955}" type="parTrans" cxnId="{5090CAEE-BFD9-4CC9-9A5F-765814BA786A}">
      <dgm:prSet/>
      <dgm:spPr/>
      <dgm:t>
        <a:bodyPr/>
        <a:lstStyle/>
        <a:p>
          <a:endParaRPr lang="en-US"/>
        </a:p>
      </dgm:t>
    </dgm:pt>
    <dgm:pt modelId="{8C9E9838-28AA-4C31-8471-B518DA962E84}" type="sibTrans" cxnId="{5090CAEE-BFD9-4CC9-9A5F-765814BA786A}">
      <dgm:prSet/>
      <dgm:spPr/>
      <dgm:t>
        <a:bodyPr/>
        <a:lstStyle/>
        <a:p>
          <a:endParaRPr lang="en-US"/>
        </a:p>
      </dgm:t>
    </dgm:pt>
    <dgm:pt modelId="{385E7257-FE6E-412C-B132-4923C8239620}">
      <dgm:prSet phldrT="[Text]" custT="1"/>
      <dgm:spPr/>
      <dgm:t>
        <a:bodyPr/>
        <a:lstStyle/>
        <a:p>
          <a:r>
            <a:rPr lang="en-US" sz="1800" dirty="0" smtClean="0"/>
            <a:t>All options must be different from any measures used for growth sub components. </a:t>
          </a:r>
          <a:endParaRPr lang="en-US" sz="1800" dirty="0"/>
        </a:p>
      </dgm:t>
    </dgm:pt>
    <dgm:pt modelId="{C009B23C-3186-4636-956D-67ECC501F403}" type="parTrans" cxnId="{7983E925-7358-4B59-BEBE-05B4839C140C}">
      <dgm:prSet/>
      <dgm:spPr/>
      <dgm:t>
        <a:bodyPr/>
        <a:lstStyle/>
        <a:p>
          <a:endParaRPr lang="en-US"/>
        </a:p>
      </dgm:t>
    </dgm:pt>
    <dgm:pt modelId="{2A3483A6-D90E-4C8A-8ECB-74D3FA520E4D}" type="sibTrans" cxnId="{7983E925-7358-4B59-BEBE-05B4839C140C}">
      <dgm:prSet/>
      <dgm:spPr/>
      <dgm:t>
        <a:bodyPr/>
        <a:lstStyle/>
        <a:p>
          <a:endParaRPr lang="en-US"/>
        </a:p>
      </dgm:t>
    </dgm:pt>
    <dgm:pt modelId="{E31F0E6B-9110-4812-A051-E31977CA3450}">
      <dgm:prSet phldrT="[Text]" custT="1"/>
      <dgm:spPr/>
      <dgm:t>
        <a:bodyPr/>
        <a:lstStyle/>
        <a:p>
          <a:r>
            <a:rPr lang="en-US" sz="1800" dirty="0" smtClean="0"/>
            <a:t>Multiple visits by supervisor/trained evaluator</a:t>
          </a:r>
          <a:endParaRPr lang="en-US" sz="1800" dirty="0"/>
        </a:p>
      </dgm:t>
    </dgm:pt>
    <dgm:pt modelId="{0F99B666-AE5D-4DB9-BD7E-48AF6964B922}" type="parTrans" cxnId="{DFB0138F-AD5F-4245-92AC-2C5819DAE890}">
      <dgm:prSet/>
      <dgm:spPr/>
      <dgm:t>
        <a:bodyPr/>
        <a:lstStyle/>
        <a:p>
          <a:endParaRPr lang="en-US"/>
        </a:p>
      </dgm:t>
    </dgm:pt>
    <dgm:pt modelId="{8FC91020-BD53-4C98-8F60-8272EE3EB70B}" type="sibTrans" cxnId="{DFB0138F-AD5F-4245-92AC-2C5819DAE890}">
      <dgm:prSet/>
      <dgm:spPr/>
      <dgm:t>
        <a:bodyPr/>
        <a:lstStyle/>
        <a:p>
          <a:endParaRPr lang="en-US"/>
        </a:p>
      </dgm:t>
    </dgm:pt>
    <dgm:pt modelId="{58363AE3-1AD9-40BF-9CF8-1AFD0446BDBB}">
      <dgm:prSet phldrT="[Text]" custT="1"/>
      <dgm:spPr/>
      <dgm:t>
        <a:bodyPr/>
        <a:lstStyle/>
        <a:p>
          <a:r>
            <a:rPr lang="en-US" sz="1800" dirty="0" smtClean="0"/>
            <a:t>Remaining points from results of goals mutually set by supervisor and principal</a:t>
          </a:r>
          <a:endParaRPr lang="en-US" sz="1800" dirty="0"/>
        </a:p>
      </dgm:t>
    </dgm:pt>
    <dgm:pt modelId="{1A1E87CB-467C-4215-AD66-C8C058723AA7}" type="parTrans" cxnId="{DA674A3F-D2FF-4A62-908D-FFA75DD36FB8}">
      <dgm:prSet/>
      <dgm:spPr/>
      <dgm:t>
        <a:bodyPr/>
        <a:lstStyle/>
        <a:p>
          <a:endParaRPr lang="en-US"/>
        </a:p>
      </dgm:t>
    </dgm:pt>
    <dgm:pt modelId="{FE7F5FC2-543C-47A1-AEA8-69501A85EA51}" type="sibTrans" cxnId="{DA674A3F-D2FF-4A62-908D-FFA75DD36FB8}">
      <dgm:prSet/>
      <dgm:spPr/>
      <dgm:t>
        <a:bodyPr/>
        <a:lstStyle/>
        <a:p>
          <a:endParaRPr lang="en-US"/>
        </a:p>
      </dgm:t>
    </dgm:pt>
    <dgm:pt modelId="{729FE113-8150-45B0-9FD0-065C6E0560C9}">
      <dgm:prSet phldrT="[Text]" custT="1"/>
      <dgm:spPr/>
      <dgm:t>
        <a:bodyPr/>
        <a:lstStyle/>
        <a:p>
          <a:r>
            <a:rPr lang="en-US" sz="1800" dirty="0" smtClean="0"/>
            <a:t>All leadership standards must be assessed at least once per year.</a:t>
          </a:r>
          <a:endParaRPr lang="en-US" sz="1800" dirty="0"/>
        </a:p>
      </dgm:t>
    </dgm:pt>
    <dgm:pt modelId="{DCEDADF1-EDB8-46D9-89F1-53A35C7AD1C5}" type="parTrans" cxnId="{B3ACB7DD-6EE9-47DD-BB86-C4DF8C2E7683}">
      <dgm:prSet/>
      <dgm:spPr/>
      <dgm:t>
        <a:bodyPr/>
        <a:lstStyle/>
        <a:p>
          <a:endParaRPr lang="en-US"/>
        </a:p>
      </dgm:t>
    </dgm:pt>
    <dgm:pt modelId="{4BBA5821-6A00-47D4-8C2D-AD29729B7C0A}" type="sibTrans" cxnId="{B3ACB7DD-6EE9-47DD-BB86-C4DF8C2E7683}">
      <dgm:prSet/>
      <dgm:spPr/>
      <dgm:t>
        <a:bodyPr/>
        <a:lstStyle/>
        <a:p>
          <a:endParaRPr lang="en-US"/>
        </a:p>
      </dgm:t>
    </dgm:pt>
    <dgm:pt modelId="{88799966-5326-4F2A-A104-EE6B31EB515C}" type="pres">
      <dgm:prSet presAssocID="{27EE19FA-50CF-4E2B-A7F3-0E9F457DF1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F90C41-A41B-4F52-8326-4E0B1124A3B0}" type="pres">
      <dgm:prSet presAssocID="{B1D0C8D4-2AA9-4CF4-8F44-24FD29EF61AB}" presName="linNode" presStyleCnt="0"/>
      <dgm:spPr/>
    </dgm:pt>
    <dgm:pt modelId="{D9F29C96-D6A9-43E7-BD66-F4B5C80813F2}" type="pres">
      <dgm:prSet presAssocID="{B1D0C8D4-2AA9-4CF4-8F44-24FD29EF61AB}" presName="parentText" presStyleLbl="node1" presStyleIdx="0" presStyleCnt="3" custScaleX="85005" custScaleY="1369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37F21-2E9B-41EA-9B3B-C1C442118757}" type="pres">
      <dgm:prSet presAssocID="{B1D0C8D4-2AA9-4CF4-8F44-24FD29EF61AB}" presName="descendantText" presStyleLbl="alignAccFollowNode1" presStyleIdx="0" presStyleCnt="3" custScaleX="123414" custScaleY="273205" custLinFactNeighborX="656" custLinFactNeighborY="-9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DC2DD-A51A-4D52-B58D-E14DF3840636}" type="pres">
      <dgm:prSet presAssocID="{E5395552-31EB-4AB4-B4B4-8C79E3A99BD8}" presName="sp" presStyleCnt="0"/>
      <dgm:spPr/>
    </dgm:pt>
    <dgm:pt modelId="{E9189A70-6B1D-4D3F-AF5E-1B543A530163}" type="pres">
      <dgm:prSet presAssocID="{692DFFD9-A38F-449F-810D-C15BC4FC914F}" presName="linNode" presStyleCnt="0"/>
      <dgm:spPr/>
    </dgm:pt>
    <dgm:pt modelId="{993BB594-1151-4ACC-9B48-B9F8C980A879}" type="pres">
      <dgm:prSet presAssocID="{692DFFD9-A38F-449F-810D-C15BC4FC914F}" presName="parentText" presStyleLbl="node1" presStyleIdx="1" presStyleCnt="3" custScaleX="82491" custScaleY="1702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54C8F-D073-4590-81D6-B90AF69B15AC}" type="pres">
      <dgm:prSet presAssocID="{692DFFD9-A38F-449F-810D-C15BC4FC914F}" presName="descendantText" presStyleLbl="alignAccFollowNode1" presStyleIdx="1" presStyleCnt="3" custScaleX="136132" custScaleY="2079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E2DE2-2D1C-43F4-A04F-60CFD7907216}" type="pres">
      <dgm:prSet presAssocID="{D51CC6E8-DEAC-4203-85B2-AC3FDB95C27E}" presName="sp" presStyleCnt="0"/>
      <dgm:spPr/>
    </dgm:pt>
    <dgm:pt modelId="{109C0598-BA02-4849-B4D9-8748CE15ABFE}" type="pres">
      <dgm:prSet presAssocID="{D253F4A5-2E20-406F-B471-38D585E916C5}" presName="linNode" presStyleCnt="0"/>
      <dgm:spPr/>
    </dgm:pt>
    <dgm:pt modelId="{F478389F-F269-4E9A-815E-2E93E072AB83}" type="pres">
      <dgm:prSet presAssocID="{D253F4A5-2E20-406F-B471-38D585E916C5}" presName="parentText" presStyleLbl="node1" presStyleIdx="2" presStyleCnt="3" custScaleX="88384" custScaleY="1690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35C88-0DD7-432D-B2E4-BACF82CDAEF6}" type="pres">
      <dgm:prSet presAssocID="{D253F4A5-2E20-406F-B471-38D585E916C5}" presName="descendantText" presStyleLbl="alignAccFollowNode1" presStyleIdx="2" presStyleCnt="3" custScaleX="131679" custScaleY="29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D52AD0-A666-46B2-BB8A-77C2D78697AE}" type="presOf" srcId="{47574D68-7A6B-42B3-887F-9F86E8EBD7CF}" destId="{EAC37F21-2E9B-41EA-9B3B-C1C442118757}" srcOrd="0" destOrd="1" presId="urn:microsoft.com/office/officeart/2005/8/layout/vList5"/>
    <dgm:cxn modelId="{52C8DF9C-C252-4C43-A930-69FAFEBEBD81}" srcId="{B1D0C8D4-2AA9-4CF4-8F44-24FD29EF61AB}" destId="{47574D68-7A6B-42B3-887F-9F86E8EBD7CF}" srcOrd="1" destOrd="0" parTransId="{8C75AA31-512E-434B-924F-CA09AF4519EF}" sibTransId="{B4D7DE52-B386-4531-B6FE-DE0E9CA41121}"/>
    <dgm:cxn modelId="{DD71A483-E7FB-47CD-A868-EBB5E8D72BEC}" type="presOf" srcId="{27EE19FA-50CF-4E2B-A7F3-0E9F457DF1E7}" destId="{88799966-5326-4F2A-A104-EE6B31EB515C}" srcOrd="0" destOrd="0" presId="urn:microsoft.com/office/officeart/2005/8/layout/vList5"/>
    <dgm:cxn modelId="{69950F7C-19DF-44C5-B694-EEAE06E7C528}" srcId="{27EE19FA-50CF-4E2B-A7F3-0E9F457DF1E7}" destId="{D253F4A5-2E20-406F-B471-38D585E916C5}" srcOrd="2" destOrd="0" parTransId="{77970930-D1C0-402E-B5A4-CFBA718FA492}" sibTransId="{4588127E-E732-4A8E-AD23-FC66557C9846}"/>
    <dgm:cxn modelId="{9ABE8AF4-DE49-4538-9A74-19D8C7CCAAF5}" type="presOf" srcId="{1F9E3E2A-87FA-411F-9E9F-DB0B7B57A3EB}" destId="{EAC37F21-2E9B-41EA-9B3B-C1C442118757}" srcOrd="0" destOrd="0" presId="urn:microsoft.com/office/officeart/2005/8/layout/vList5"/>
    <dgm:cxn modelId="{F1F540A3-A908-4D99-A614-D2028E7586D3}" type="presOf" srcId="{0AC0379B-D7BC-426D-B406-C6F429A21DEF}" destId="{B1E35C88-0DD7-432D-B2E4-BACF82CDAEF6}" srcOrd="0" destOrd="0" presId="urn:microsoft.com/office/officeart/2005/8/layout/vList5"/>
    <dgm:cxn modelId="{7ABA57C2-8E14-48AB-B9CD-8FABAE50267F}" srcId="{27EE19FA-50CF-4E2B-A7F3-0E9F457DF1E7}" destId="{692DFFD9-A38F-449F-810D-C15BC4FC914F}" srcOrd="1" destOrd="0" parTransId="{8EA77429-A1A0-4F5C-ADE7-F7B37776CADF}" sibTransId="{D51CC6E8-DEAC-4203-85B2-AC3FDB95C27E}"/>
    <dgm:cxn modelId="{51566091-67AA-40C6-9D7F-31E737C28BA4}" type="presOf" srcId="{DAFA3FBA-07BF-4B8E-B13F-90CF2BE253B2}" destId="{7C054C8F-D073-4590-81D6-B90AF69B15AC}" srcOrd="0" destOrd="2" presId="urn:microsoft.com/office/officeart/2005/8/layout/vList5"/>
    <dgm:cxn modelId="{353F7BF5-5E90-4410-B52C-34C118153F0A}" type="presOf" srcId="{E31F0E6B-9110-4812-A051-E31977CA3450}" destId="{B1E35C88-0DD7-432D-B2E4-BACF82CDAEF6}" srcOrd="0" destOrd="1" presId="urn:microsoft.com/office/officeart/2005/8/layout/vList5"/>
    <dgm:cxn modelId="{AC2DFB33-E896-4730-B90F-FD54CC870E60}" type="presOf" srcId="{385E7257-FE6E-412C-B132-4923C8239620}" destId="{7C054C8F-D073-4590-81D6-B90AF69B15AC}" srcOrd="0" destOrd="1" presId="urn:microsoft.com/office/officeart/2005/8/layout/vList5"/>
    <dgm:cxn modelId="{6143A4D0-19D3-4B0A-9AA3-8D3CA19E7B25}" type="presOf" srcId="{B1D0C8D4-2AA9-4CF4-8F44-24FD29EF61AB}" destId="{D9F29C96-D6A9-43E7-BD66-F4B5C80813F2}" srcOrd="0" destOrd="0" presId="urn:microsoft.com/office/officeart/2005/8/layout/vList5"/>
    <dgm:cxn modelId="{85478405-C53F-4AE8-A45E-1A223630A5FF}" srcId="{B1D0C8D4-2AA9-4CF4-8F44-24FD29EF61AB}" destId="{1F9E3E2A-87FA-411F-9E9F-DB0B7B57A3EB}" srcOrd="0" destOrd="0" parTransId="{C3FC327B-4C7B-43C8-B5CC-299348CC1ABB}" sibTransId="{4BB5C88D-7E58-4647-A89C-77E896033846}"/>
    <dgm:cxn modelId="{B3ACB7DD-6EE9-47DD-BB86-C4DF8C2E7683}" srcId="{D253F4A5-2E20-406F-B471-38D585E916C5}" destId="{729FE113-8150-45B0-9FD0-065C6E0560C9}" srcOrd="3" destOrd="0" parTransId="{DCEDADF1-EDB8-46D9-89F1-53A35C7AD1C5}" sibTransId="{4BBA5821-6A00-47D4-8C2D-AD29729B7C0A}"/>
    <dgm:cxn modelId="{8BDB00A5-32D0-46AB-8E89-C9B8E6B72BD4}" type="presOf" srcId="{729FE113-8150-45B0-9FD0-065C6E0560C9}" destId="{B1E35C88-0DD7-432D-B2E4-BACF82CDAEF6}" srcOrd="0" destOrd="3" presId="urn:microsoft.com/office/officeart/2005/8/layout/vList5"/>
    <dgm:cxn modelId="{DFB0138F-AD5F-4245-92AC-2C5819DAE890}" srcId="{D253F4A5-2E20-406F-B471-38D585E916C5}" destId="{E31F0E6B-9110-4812-A051-E31977CA3450}" srcOrd="1" destOrd="0" parTransId="{0F99B666-AE5D-4DB9-BD7E-48AF6964B922}" sibTransId="{8FC91020-BD53-4C98-8F60-8272EE3EB70B}"/>
    <dgm:cxn modelId="{7983E925-7358-4B59-BEBE-05B4839C140C}" srcId="{692DFFD9-A38F-449F-810D-C15BC4FC914F}" destId="{385E7257-FE6E-412C-B132-4923C8239620}" srcOrd="1" destOrd="0" parTransId="{C009B23C-3186-4636-956D-67ECC501F403}" sibTransId="{2A3483A6-D90E-4C8A-8ECB-74D3FA520E4D}"/>
    <dgm:cxn modelId="{B53A179C-81A5-41DF-8BC3-AA934EA0FFD4}" srcId="{27EE19FA-50CF-4E2B-A7F3-0E9F457DF1E7}" destId="{B1D0C8D4-2AA9-4CF4-8F44-24FD29EF61AB}" srcOrd="0" destOrd="0" parTransId="{7C58D1E9-9F9C-4705-8747-AD47C0818DEE}" sibTransId="{E5395552-31EB-4AB4-B4B4-8C79E3A99BD8}"/>
    <dgm:cxn modelId="{5090CAEE-BFD9-4CC9-9A5F-765814BA786A}" srcId="{692DFFD9-A38F-449F-810D-C15BC4FC914F}" destId="{DAFA3FBA-07BF-4B8E-B13F-90CF2BE253B2}" srcOrd="2" destOrd="0" parTransId="{51608F4C-BDFC-477B-94BB-76C7C3092955}" sibTransId="{8C9E9838-28AA-4C31-8471-B518DA962E84}"/>
    <dgm:cxn modelId="{382B5AF0-5D5A-404C-8FAC-478F78CE72A9}" type="presOf" srcId="{0E2B8BD8-2A5E-4EA4-8823-069BD0B23930}" destId="{7C054C8F-D073-4590-81D6-B90AF69B15AC}" srcOrd="0" destOrd="0" presId="urn:microsoft.com/office/officeart/2005/8/layout/vList5"/>
    <dgm:cxn modelId="{A616DDAD-AFD6-4608-8017-ACB8D534A929}" srcId="{D253F4A5-2E20-406F-B471-38D585E916C5}" destId="{0AC0379B-D7BC-426D-B406-C6F429A21DEF}" srcOrd="0" destOrd="0" parTransId="{ED09C2B6-F4B5-468F-99E1-D42FB4B72290}" sibTransId="{A1499159-C016-457F-A7DB-04EC5828A47C}"/>
    <dgm:cxn modelId="{3D6F97D6-9151-4CC6-891B-BD0478C532A8}" type="presOf" srcId="{58363AE3-1AD9-40BF-9CF8-1AFD0446BDBB}" destId="{B1E35C88-0DD7-432D-B2E4-BACF82CDAEF6}" srcOrd="0" destOrd="2" presId="urn:microsoft.com/office/officeart/2005/8/layout/vList5"/>
    <dgm:cxn modelId="{F90AFE37-2C35-4B1A-BC41-9DB6C32AAC8F}" type="presOf" srcId="{692DFFD9-A38F-449F-810D-C15BC4FC914F}" destId="{993BB594-1151-4ACC-9B48-B9F8C980A879}" srcOrd="0" destOrd="0" presId="urn:microsoft.com/office/officeart/2005/8/layout/vList5"/>
    <dgm:cxn modelId="{DA674A3F-D2FF-4A62-908D-FFA75DD36FB8}" srcId="{D253F4A5-2E20-406F-B471-38D585E916C5}" destId="{58363AE3-1AD9-40BF-9CF8-1AFD0446BDBB}" srcOrd="2" destOrd="0" parTransId="{1A1E87CB-467C-4215-AD66-C8C058723AA7}" sibTransId="{FE7F5FC2-543C-47A1-AEA8-69501A85EA51}"/>
    <dgm:cxn modelId="{CFEA5307-1FFA-4792-B1A8-17D91E94DBEA}" srcId="{692DFFD9-A38F-449F-810D-C15BC4FC914F}" destId="{0E2B8BD8-2A5E-4EA4-8823-069BD0B23930}" srcOrd="0" destOrd="0" parTransId="{E135FD15-55BD-4716-A1FE-1FD88162B7AE}" sibTransId="{3C0C3E49-6D8B-4DAC-B503-10D0CF8C6F02}"/>
    <dgm:cxn modelId="{0715FCE4-4550-4B67-B390-F9C06BCBE182}" type="presOf" srcId="{D253F4A5-2E20-406F-B471-38D585E916C5}" destId="{F478389F-F269-4E9A-815E-2E93E072AB83}" srcOrd="0" destOrd="0" presId="urn:microsoft.com/office/officeart/2005/8/layout/vList5"/>
    <dgm:cxn modelId="{224520D0-F90A-4A8F-98D6-DD88603D039E}" type="presParOf" srcId="{88799966-5326-4F2A-A104-EE6B31EB515C}" destId="{B3F90C41-A41B-4F52-8326-4E0B1124A3B0}" srcOrd="0" destOrd="0" presId="urn:microsoft.com/office/officeart/2005/8/layout/vList5"/>
    <dgm:cxn modelId="{F65B1245-52EC-4EE3-B3A6-3E8779AA8E8E}" type="presParOf" srcId="{B3F90C41-A41B-4F52-8326-4E0B1124A3B0}" destId="{D9F29C96-D6A9-43E7-BD66-F4B5C80813F2}" srcOrd="0" destOrd="0" presId="urn:microsoft.com/office/officeart/2005/8/layout/vList5"/>
    <dgm:cxn modelId="{7F59304D-A830-4406-9421-33407B7DA28D}" type="presParOf" srcId="{B3F90C41-A41B-4F52-8326-4E0B1124A3B0}" destId="{EAC37F21-2E9B-41EA-9B3B-C1C442118757}" srcOrd="1" destOrd="0" presId="urn:microsoft.com/office/officeart/2005/8/layout/vList5"/>
    <dgm:cxn modelId="{C35DE3CB-1D62-41B6-A70F-D4D561FA3FAD}" type="presParOf" srcId="{88799966-5326-4F2A-A104-EE6B31EB515C}" destId="{F9FDC2DD-A51A-4D52-B58D-E14DF3840636}" srcOrd="1" destOrd="0" presId="urn:microsoft.com/office/officeart/2005/8/layout/vList5"/>
    <dgm:cxn modelId="{1FA956D9-74A3-42B6-9B47-81094857DCA2}" type="presParOf" srcId="{88799966-5326-4F2A-A104-EE6B31EB515C}" destId="{E9189A70-6B1D-4D3F-AF5E-1B543A530163}" srcOrd="2" destOrd="0" presId="urn:microsoft.com/office/officeart/2005/8/layout/vList5"/>
    <dgm:cxn modelId="{2F929B69-9631-41CE-844C-883FF66CD747}" type="presParOf" srcId="{E9189A70-6B1D-4D3F-AF5E-1B543A530163}" destId="{993BB594-1151-4ACC-9B48-B9F8C980A879}" srcOrd="0" destOrd="0" presId="urn:microsoft.com/office/officeart/2005/8/layout/vList5"/>
    <dgm:cxn modelId="{27670D8D-6460-48CD-8E44-33CC17F5430F}" type="presParOf" srcId="{E9189A70-6B1D-4D3F-AF5E-1B543A530163}" destId="{7C054C8F-D073-4590-81D6-B90AF69B15AC}" srcOrd="1" destOrd="0" presId="urn:microsoft.com/office/officeart/2005/8/layout/vList5"/>
    <dgm:cxn modelId="{66E5B4BA-1E65-4254-B932-E5B1117E64F2}" type="presParOf" srcId="{88799966-5326-4F2A-A104-EE6B31EB515C}" destId="{834E2DE2-2D1C-43F4-A04F-60CFD7907216}" srcOrd="3" destOrd="0" presId="urn:microsoft.com/office/officeart/2005/8/layout/vList5"/>
    <dgm:cxn modelId="{D9F14994-E8D3-49F7-95A0-758494229F28}" type="presParOf" srcId="{88799966-5326-4F2A-A104-EE6B31EB515C}" destId="{109C0598-BA02-4849-B4D9-8748CE15ABFE}" srcOrd="4" destOrd="0" presId="urn:microsoft.com/office/officeart/2005/8/layout/vList5"/>
    <dgm:cxn modelId="{553BC664-9089-448E-A425-711110462F1E}" type="presParOf" srcId="{109C0598-BA02-4849-B4D9-8748CE15ABFE}" destId="{F478389F-F269-4E9A-815E-2E93E072AB83}" srcOrd="0" destOrd="0" presId="urn:microsoft.com/office/officeart/2005/8/layout/vList5"/>
    <dgm:cxn modelId="{912CA4ED-B1BC-4378-A2E2-E94EF602F683}" type="presParOf" srcId="{109C0598-BA02-4849-B4D9-8748CE15ABFE}" destId="{B1E35C88-0DD7-432D-B2E4-BACF82CDA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E0CFD6-A395-4F6A-9969-6848B596DF87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3FC54C1D-D2EF-4C7E-8A6D-4237015214A1}">
      <dgm:prSet phldrT="[Text]" custT="1"/>
      <dgm:spPr/>
      <dgm:t>
        <a:bodyPr/>
        <a:lstStyle/>
        <a:p>
          <a:r>
            <a:rPr lang="en-US" sz="1800" baseline="0" dirty="0" smtClean="0"/>
            <a:t>Step 2</a:t>
          </a:r>
        </a:p>
        <a:p>
          <a:r>
            <a:rPr lang="en-US" sz="1800" baseline="0" dirty="0" smtClean="0"/>
            <a:t>Statute to be presented as part of the Governor’s budget and approved by April 1</a:t>
          </a:r>
          <a:endParaRPr lang="en-US" sz="1800" baseline="0" dirty="0"/>
        </a:p>
      </dgm:t>
    </dgm:pt>
    <dgm:pt modelId="{5F8737C2-2E7D-455A-82D7-D0D269195CFB}" type="parTrans" cxnId="{67541D68-0ACA-410F-B847-05292D46F18D}">
      <dgm:prSet/>
      <dgm:spPr/>
      <dgm:t>
        <a:bodyPr/>
        <a:lstStyle/>
        <a:p>
          <a:endParaRPr lang="en-US"/>
        </a:p>
      </dgm:t>
    </dgm:pt>
    <dgm:pt modelId="{0170D578-867B-4D71-8133-83808ED94B94}" type="sibTrans" cxnId="{67541D68-0ACA-410F-B847-05292D46F18D}">
      <dgm:prSet/>
      <dgm:spPr/>
      <dgm:t>
        <a:bodyPr/>
        <a:lstStyle/>
        <a:p>
          <a:endParaRPr lang="en-US"/>
        </a:p>
      </dgm:t>
    </dgm:pt>
    <dgm:pt modelId="{CB21EEB7-08E5-4372-9B35-EB72F6D4DA59}">
      <dgm:prSet phldrT="[Text]" custT="1"/>
      <dgm:spPr/>
      <dgm:t>
        <a:bodyPr/>
        <a:lstStyle/>
        <a:p>
          <a:r>
            <a:rPr lang="en-US" sz="1800" baseline="0" dirty="0" smtClean="0"/>
            <a:t>Step 3</a:t>
          </a:r>
        </a:p>
        <a:p>
          <a:r>
            <a:rPr lang="en-US" sz="1800" baseline="0" dirty="0" smtClean="0"/>
            <a:t>Regulations presented to the State Regents for the April 23 &amp; 24 meetings</a:t>
          </a:r>
          <a:endParaRPr lang="en-US" sz="1800" baseline="0" dirty="0"/>
        </a:p>
      </dgm:t>
    </dgm:pt>
    <dgm:pt modelId="{01F7EAFD-C027-4EA8-88FB-D0FA4899C7E4}" type="parTrans" cxnId="{B4E1AA34-92D7-4B37-84CB-4D50C3EEB186}">
      <dgm:prSet/>
      <dgm:spPr/>
      <dgm:t>
        <a:bodyPr/>
        <a:lstStyle/>
        <a:p>
          <a:endParaRPr lang="en-US"/>
        </a:p>
      </dgm:t>
    </dgm:pt>
    <dgm:pt modelId="{96434448-92E1-40B7-9ABA-079ED50AC1EF}" type="sibTrans" cxnId="{B4E1AA34-92D7-4B37-84CB-4D50C3EEB186}">
      <dgm:prSet/>
      <dgm:spPr/>
      <dgm:t>
        <a:bodyPr/>
        <a:lstStyle/>
        <a:p>
          <a:endParaRPr lang="en-US"/>
        </a:p>
      </dgm:t>
    </dgm:pt>
    <dgm:pt modelId="{B586AAEC-E7EE-4A01-A038-05425B062EE7}">
      <dgm:prSet phldrT="[Text]"/>
      <dgm:spPr/>
      <dgm:t>
        <a:bodyPr/>
        <a:lstStyle/>
        <a:p>
          <a:r>
            <a:rPr lang="en-US" baseline="0" dirty="0" smtClean="0"/>
            <a:t>Step 4</a:t>
          </a:r>
        </a:p>
        <a:p>
          <a:r>
            <a:rPr lang="en-US" baseline="0" dirty="0" smtClean="0"/>
            <a:t>Implementation of the law</a:t>
          </a:r>
        </a:p>
        <a:p>
          <a:r>
            <a:rPr lang="en-US" baseline="0" dirty="0" smtClean="0"/>
            <a:t>September 1?</a:t>
          </a:r>
          <a:endParaRPr lang="en-US" baseline="0" dirty="0"/>
        </a:p>
      </dgm:t>
    </dgm:pt>
    <dgm:pt modelId="{A5DB7E9C-1DE3-4F40-AF89-2A28AC7106D0}" type="parTrans" cxnId="{E90D0286-02C7-4F3B-9CFB-017665E6A918}">
      <dgm:prSet/>
      <dgm:spPr/>
      <dgm:t>
        <a:bodyPr/>
        <a:lstStyle/>
        <a:p>
          <a:endParaRPr lang="en-US"/>
        </a:p>
      </dgm:t>
    </dgm:pt>
    <dgm:pt modelId="{2C14AC0F-25FA-469A-92B0-2E75BDF1B261}" type="sibTrans" cxnId="{E90D0286-02C7-4F3B-9CFB-017665E6A918}">
      <dgm:prSet/>
      <dgm:spPr/>
      <dgm:t>
        <a:bodyPr/>
        <a:lstStyle/>
        <a:p>
          <a:endParaRPr lang="en-US"/>
        </a:p>
      </dgm:t>
    </dgm:pt>
    <dgm:pt modelId="{40B7D4D8-340A-46F5-B79E-702ACE8FD0D4}">
      <dgm:prSet custT="1"/>
      <dgm:spPr/>
      <dgm:t>
        <a:bodyPr/>
        <a:lstStyle/>
        <a:p>
          <a:r>
            <a:rPr lang="en-US" sz="1800" baseline="0" dirty="0" smtClean="0"/>
            <a:t>Step 1</a:t>
          </a:r>
        </a:p>
        <a:p>
          <a:r>
            <a:rPr lang="en-US" sz="1800" baseline="0" dirty="0" smtClean="0"/>
            <a:t>Agreement between NYSED and Teachers’ Unions</a:t>
          </a:r>
          <a:endParaRPr lang="en-US" sz="1800" baseline="0" dirty="0"/>
        </a:p>
      </dgm:t>
    </dgm:pt>
    <dgm:pt modelId="{A0DAF67E-F9A7-4BBA-89DD-905C3C0EF38F}" type="parTrans" cxnId="{333B8D7F-5C4F-4D51-906E-411247823628}">
      <dgm:prSet/>
      <dgm:spPr/>
      <dgm:t>
        <a:bodyPr/>
        <a:lstStyle/>
        <a:p>
          <a:endParaRPr lang="en-US"/>
        </a:p>
      </dgm:t>
    </dgm:pt>
    <dgm:pt modelId="{C1B3FDD0-9D45-4F1F-A303-1D5C14EB151D}" type="sibTrans" cxnId="{333B8D7F-5C4F-4D51-906E-411247823628}">
      <dgm:prSet/>
      <dgm:spPr/>
      <dgm:t>
        <a:bodyPr/>
        <a:lstStyle/>
        <a:p>
          <a:endParaRPr lang="en-US"/>
        </a:p>
      </dgm:t>
    </dgm:pt>
    <dgm:pt modelId="{0DE0AAB0-6738-4194-9653-12E3B83CB48D}" type="pres">
      <dgm:prSet presAssocID="{34E0CFD6-A395-4F6A-9969-6848B596DF87}" presName="CompostProcess" presStyleCnt="0">
        <dgm:presLayoutVars>
          <dgm:dir/>
          <dgm:resizeHandles val="exact"/>
        </dgm:presLayoutVars>
      </dgm:prSet>
      <dgm:spPr/>
    </dgm:pt>
    <dgm:pt modelId="{87777D90-B1E4-4404-9B83-DA0250FCC718}" type="pres">
      <dgm:prSet presAssocID="{34E0CFD6-A395-4F6A-9969-6848B596DF87}" presName="arrow" presStyleLbl="bgShp" presStyleIdx="0" presStyleCnt="1"/>
      <dgm:spPr/>
    </dgm:pt>
    <dgm:pt modelId="{234CD350-17B3-474A-975F-781B62EA8FA6}" type="pres">
      <dgm:prSet presAssocID="{34E0CFD6-A395-4F6A-9969-6848B596DF87}" presName="linearProcess" presStyleCnt="0"/>
      <dgm:spPr/>
    </dgm:pt>
    <dgm:pt modelId="{EB06EECE-2A58-40C5-85A8-F458A6D1640D}" type="pres">
      <dgm:prSet presAssocID="{40B7D4D8-340A-46F5-B79E-702ACE8FD0D4}" presName="textNode" presStyleLbl="node1" presStyleIdx="0" presStyleCnt="4" custScaleX="96884" custScaleY="123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7F325-3AD1-4F2C-990E-B97A4D5F1ADD}" type="pres">
      <dgm:prSet presAssocID="{C1B3FDD0-9D45-4F1F-A303-1D5C14EB151D}" presName="sibTrans" presStyleCnt="0"/>
      <dgm:spPr/>
    </dgm:pt>
    <dgm:pt modelId="{AD34311C-C3B6-4494-AD73-7E341A259617}" type="pres">
      <dgm:prSet presAssocID="{3FC54C1D-D2EF-4C7E-8A6D-4237015214A1}" presName="textNode" presStyleLbl="node1" presStyleIdx="1" presStyleCnt="4" custScaleX="107497" custScaleY="132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CBD1C-CD59-4BF5-987E-9F8D4D47308F}" type="pres">
      <dgm:prSet presAssocID="{0170D578-867B-4D71-8133-83808ED94B94}" presName="sibTrans" presStyleCnt="0"/>
      <dgm:spPr/>
    </dgm:pt>
    <dgm:pt modelId="{4C0F55A5-C38E-45CB-9B76-D30BB6A22471}" type="pres">
      <dgm:prSet presAssocID="{CB21EEB7-08E5-4372-9B35-EB72F6D4DA59}" presName="textNode" presStyleLbl="node1" presStyleIdx="2" presStyleCnt="4" custScaleX="99316" custScaleY="123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81AAC-1A9F-4459-997A-6995D8D9D3E5}" type="pres">
      <dgm:prSet presAssocID="{96434448-92E1-40B7-9ABA-079ED50AC1EF}" presName="sibTrans" presStyleCnt="0"/>
      <dgm:spPr/>
    </dgm:pt>
    <dgm:pt modelId="{DFA913B8-181A-46F4-91F8-9CFB999965AF}" type="pres">
      <dgm:prSet presAssocID="{B586AAEC-E7EE-4A01-A038-05425B062EE7}" presName="textNode" presStyleLbl="node1" presStyleIdx="3" presStyleCnt="4" custScaleX="110065" custScaleY="132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541D68-0ACA-410F-B847-05292D46F18D}" srcId="{34E0CFD6-A395-4F6A-9969-6848B596DF87}" destId="{3FC54C1D-D2EF-4C7E-8A6D-4237015214A1}" srcOrd="1" destOrd="0" parTransId="{5F8737C2-2E7D-455A-82D7-D0D269195CFB}" sibTransId="{0170D578-867B-4D71-8133-83808ED94B94}"/>
    <dgm:cxn modelId="{4E9FAE1C-B835-4708-B91A-02BDC9A22765}" type="presOf" srcId="{CB21EEB7-08E5-4372-9B35-EB72F6D4DA59}" destId="{4C0F55A5-C38E-45CB-9B76-D30BB6A22471}" srcOrd="0" destOrd="0" presId="urn:microsoft.com/office/officeart/2005/8/layout/hProcess9"/>
    <dgm:cxn modelId="{5061A929-C0CA-452A-ADF4-84B364EE538A}" type="presOf" srcId="{3FC54C1D-D2EF-4C7E-8A6D-4237015214A1}" destId="{AD34311C-C3B6-4494-AD73-7E341A259617}" srcOrd="0" destOrd="0" presId="urn:microsoft.com/office/officeart/2005/8/layout/hProcess9"/>
    <dgm:cxn modelId="{E90D0286-02C7-4F3B-9CFB-017665E6A918}" srcId="{34E0CFD6-A395-4F6A-9969-6848B596DF87}" destId="{B586AAEC-E7EE-4A01-A038-05425B062EE7}" srcOrd="3" destOrd="0" parTransId="{A5DB7E9C-1DE3-4F40-AF89-2A28AC7106D0}" sibTransId="{2C14AC0F-25FA-469A-92B0-2E75BDF1B261}"/>
    <dgm:cxn modelId="{3868D384-0A22-4415-BDF2-7D00C9880F7E}" type="presOf" srcId="{B586AAEC-E7EE-4A01-A038-05425B062EE7}" destId="{DFA913B8-181A-46F4-91F8-9CFB999965AF}" srcOrd="0" destOrd="0" presId="urn:microsoft.com/office/officeart/2005/8/layout/hProcess9"/>
    <dgm:cxn modelId="{A9556291-F5EE-4EF8-AD6F-028C0896FE9C}" type="presOf" srcId="{34E0CFD6-A395-4F6A-9969-6848B596DF87}" destId="{0DE0AAB0-6738-4194-9653-12E3B83CB48D}" srcOrd="0" destOrd="0" presId="urn:microsoft.com/office/officeart/2005/8/layout/hProcess9"/>
    <dgm:cxn modelId="{B4E1AA34-92D7-4B37-84CB-4D50C3EEB186}" srcId="{34E0CFD6-A395-4F6A-9969-6848B596DF87}" destId="{CB21EEB7-08E5-4372-9B35-EB72F6D4DA59}" srcOrd="2" destOrd="0" parTransId="{01F7EAFD-C027-4EA8-88FB-D0FA4899C7E4}" sibTransId="{96434448-92E1-40B7-9ABA-079ED50AC1EF}"/>
    <dgm:cxn modelId="{1068A3BA-BA0A-4A4A-A97D-BFBA6872C9CD}" type="presOf" srcId="{40B7D4D8-340A-46F5-B79E-702ACE8FD0D4}" destId="{EB06EECE-2A58-40C5-85A8-F458A6D1640D}" srcOrd="0" destOrd="0" presId="urn:microsoft.com/office/officeart/2005/8/layout/hProcess9"/>
    <dgm:cxn modelId="{333B8D7F-5C4F-4D51-906E-411247823628}" srcId="{34E0CFD6-A395-4F6A-9969-6848B596DF87}" destId="{40B7D4D8-340A-46F5-B79E-702ACE8FD0D4}" srcOrd="0" destOrd="0" parTransId="{A0DAF67E-F9A7-4BBA-89DD-905C3C0EF38F}" sibTransId="{C1B3FDD0-9D45-4F1F-A303-1D5C14EB151D}"/>
    <dgm:cxn modelId="{C760833D-FAF2-4005-A58D-C663958C65A0}" type="presParOf" srcId="{0DE0AAB0-6738-4194-9653-12E3B83CB48D}" destId="{87777D90-B1E4-4404-9B83-DA0250FCC718}" srcOrd="0" destOrd="0" presId="urn:microsoft.com/office/officeart/2005/8/layout/hProcess9"/>
    <dgm:cxn modelId="{78349EB0-4772-4DFA-A43C-53FD93AFC3F6}" type="presParOf" srcId="{0DE0AAB0-6738-4194-9653-12E3B83CB48D}" destId="{234CD350-17B3-474A-975F-781B62EA8FA6}" srcOrd="1" destOrd="0" presId="urn:microsoft.com/office/officeart/2005/8/layout/hProcess9"/>
    <dgm:cxn modelId="{B9C8B218-C573-4818-80BC-01D464567A5A}" type="presParOf" srcId="{234CD350-17B3-474A-975F-781B62EA8FA6}" destId="{EB06EECE-2A58-40C5-85A8-F458A6D1640D}" srcOrd="0" destOrd="0" presId="urn:microsoft.com/office/officeart/2005/8/layout/hProcess9"/>
    <dgm:cxn modelId="{97977C7F-833D-45D0-8716-6231EFAFBAD0}" type="presParOf" srcId="{234CD350-17B3-474A-975F-781B62EA8FA6}" destId="{A447F325-3AD1-4F2C-990E-B97A4D5F1ADD}" srcOrd="1" destOrd="0" presId="urn:microsoft.com/office/officeart/2005/8/layout/hProcess9"/>
    <dgm:cxn modelId="{50C6FEB2-A158-45AA-9F25-46C0AC156D78}" type="presParOf" srcId="{234CD350-17B3-474A-975F-781B62EA8FA6}" destId="{AD34311C-C3B6-4494-AD73-7E341A259617}" srcOrd="2" destOrd="0" presId="urn:microsoft.com/office/officeart/2005/8/layout/hProcess9"/>
    <dgm:cxn modelId="{239282C9-8826-4599-8BAE-6ACDCE7D052F}" type="presParOf" srcId="{234CD350-17B3-474A-975F-781B62EA8FA6}" destId="{1DACBD1C-CD59-4BF5-987E-9F8D4D47308F}" srcOrd="3" destOrd="0" presId="urn:microsoft.com/office/officeart/2005/8/layout/hProcess9"/>
    <dgm:cxn modelId="{B51726E7-59FE-4E8A-BCE8-EB7DE5762CCF}" type="presParOf" srcId="{234CD350-17B3-474A-975F-781B62EA8FA6}" destId="{4C0F55A5-C38E-45CB-9B76-D30BB6A22471}" srcOrd="4" destOrd="0" presId="urn:microsoft.com/office/officeart/2005/8/layout/hProcess9"/>
    <dgm:cxn modelId="{931CA0D9-8098-4339-B923-558B49230481}" type="presParOf" srcId="{234CD350-17B3-474A-975F-781B62EA8FA6}" destId="{26C81AAC-1A9F-4459-997A-6995D8D9D3E5}" srcOrd="5" destOrd="0" presId="urn:microsoft.com/office/officeart/2005/8/layout/hProcess9"/>
    <dgm:cxn modelId="{5FFAFE04-FEE4-4EBC-84C0-051A9D7C59D4}" type="presParOf" srcId="{234CD350-17B3-474A-975F-781B62EA8FA6}" destId="{DFA913B8-181A-46F4-91F8-9CFB999965A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C37F21-2E9B-41EA-9B3B-C1C442118757}">
      <dsp:nvSpPr>
        <dsp:cNvPr id="0" name=""/>
        <dsp:cNvSpPr/>
      </dsp:nvSpPr>
      <dsp:spPr>
        <a:xfrm rot="5400000">
          <a:off x="4580578" y="-1545191"/>
          <a:ext cx="1912963" cy="50091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Student growth percentile score on State assessments in ELA and/or Math in Grades 4-8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Growth using comparable measures for all other classroom teachers (aka Student Learning Objectives)</a:t>
          </a:r>
          <a:endParaRPr lang="en-US" sz="2000" kern="1200" dirty="0"/>
        </a:p>
      </dsp:txBody>
      <dsp:txXfrm rot="5400000">
        <a:off x="4580578" y="-1545191"/>
        <a:ext cx="1912963" cy="5009170"/>
      </dsp:txXfrm>
    </dsp:sp>
    <dsp:sp modelId="{D9F29C96-D6A9-43E7-BD66-F4B5C80813F2}">
      <dsp:nvSpPr>
        <dsp:cNvPr id="0" name=""/>
        <dsp:cNvSpPr/>
      </dsp:nvSpPr>
      <dsp:spPr>
        <a:xfrm>
          <a:off x="35553" y="2"/>
          <a:ext cx="2996922" cy="1918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State Assessments (20 Points)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(25 if value added approved)</a:t>
          </a:r>
          <a:endParaRPr lang="en-US" sz="2000" kern="1200" dirty="0"/>
        </a:p>
      </dsp:txBody>
      <dsp:txXfrm>
        <a:off x="35553" y="2"/>
        <a:ext cx="2996922" cy="1918782"/>
      </dsp:txXfrm>
    </dsp:sp>
    <dsp:sp modelId="{7C054C8F-D073-4590-81D6-B90AF69B15AC}">
      <dsp:nvSpPr>
        <dsp:cNvPr id="0" name=""/>
        <dsp:cNvSpPr/>
      </dsp:nvSpPr>
      <dsp:spPr>
        <a:xfrm rot="5400000">
          <a:off x="4682892" y="324144"/>
          <a:ext cx="1531714" cy="5010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Locally selected measures of </a:t>
          </a:r>
          <a:r>
            <a:rPr lang="en-US" sz="2000" b="1" i="1" kern="1200" dirty="0" smtClean="0"/>
            <a:t>student achievement or growth </a:t>
          </a:r>
          <a:r>
            <a:rPr lang="en-US" sz="2000" kern="1200" dirty="0" smtClean="0"/>
            <a:t>that are determined to be rigorous and comparable across classrooms</a:t>
          </a:r>
          <a:endParaRPr lang="en-US" sz="2000" kern="1200" dirty="0"/>
        </a:p>
      </dsp:txBody>
      <dsp:txXfrm rot="5400000">
        <a:off x="4682892" y="324144"/>
        <a:ext cx="1531714" cy="5010809"/>
      </dsp:txXfrm>
    </dsp:sp>
    <dsp:sp modelId="{993BB594-1151-4ACC-9B48-B9F8C980A879}">
      <dsp:nvSpPr>
        <dsp:cNvPr id="0" name=""/>
        <dsp:cNvSpPr/>
      </dsp:nvSpPr>
      <dsp:spPr>
        <a:xfrm>
          <a:off x="35553" y="2001581"/>
          <a:ext cx="2907791" cy="16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Locally Selected Measures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(20 Points)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(15 if value added approved)</a:t>
          </a:r>
          <a:endParaRPr lang="en-US" sz="2000" kern="1200" dirty="0"/>
        </a:p>
      </dsp:txBody>
      <dsp:txXfrm>
        <a:off x="35553" y="2001581"/>
        <a:ext cx="2907791" cy="1655936"/>
      </dsp:txXfrm>
    </dsp:sp>
    <dsp:sp modelId="{B1E35C88-0DD7-432D-B2E4-BACF82CDAEF6}">
      <dsp:nvSpPr>
        <dsp:cNvPr id="0" name=""/>
        <dsp:cNvSpPr/>
      </dsp:nvSpPr>
      <dsp:spPr>
        <a:xfrm rot="5400000">
          <a:off x="4415684" y="2265134"/>
          <a:ext cx="2127083" cy="507744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Classroom observations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One or more options from multiple measures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Must address ALL NYS Teaching Standards once per year</a:t>
          </a:r>
          <a:endParaRPr lang="en-US" sz="2000" kern="1200" dirty="0"/>
        </a:p>
      </dsp:txBody>
      <dsp:txXfrm rot="5400000">
        <a:off x="4415684" y="2265134"/>
        <a:ext cx="2127083" cy="5077442"/>
      </dsp:txXfrm>
    </dsp:sp>
    <dsp:sp modelId="{F478389F-F269-4E9A-815E-2E93E072AB83}">
      <dsp:nvSpPr>
        <dsp:cNvPr id="0" name=""/>
        <dsp:cNvSpPr/>
      </dsp:nvSpPr>
      <dsp:spPr>
        <a:xfrm>
          <a:off x="35553" y="3975888"/>
          <a:ext cx="2904951" cy="16559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Other Measures of Teacher/Principal Effectiveness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(60 Points)</a:t>
          </a:r>
          <a:endParaRPr lang="en-US" sz="2200" kern="1200" dirty="0"/>
        </a:p>
      </dsp:txBody>
      <dsp:txXfrm>
        <a:off x="35553" y="3975888"/>
        <a:ext cx="2904951" cy="16559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C37F21-2E9B-41EA-9B3B-C1C442118757}">
      <dsp:nvSpPr>
        <dsp:cNvPr id="0" name=""/>
        <dsp:cNvSpPr/>
      </dsp:nvSpPr>
      <dsp:spPr>
        <a:xfrm rot="5400000">
          <a:off x="4131373" y="-1867541"/>
          <a:ext cx="2078284" cy="58133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Student growth percentile score on State assessments in ELA and/or Math in Grades 4-8 , student growth/Value Added measure as applied to State assessments and/or graduation rates.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Other comparable measures if principal is not covered by State provided growth or value added measure</a:t>
          </a:r>
          <a:endParaRPr lang="en-US" sz="1800" kern="1200" dirty="0"/>
        </a:p>
      </dsp:txBody>
      <dsp:txXfrm rot="5400000">
        <a:off x="4131373" y="-1867541"/>
        <a:ext cx="2078284" cy="5813368"/>
      </dsp:txXfrm>
    </dsp:sp>
    <dsp:sp modelId="{D9F29C96-D6A9-43E7-BD66-F4B5C80813F2}">
      <dsp:nvSpPr>
        <dsp:cNvPr id="0" name=""/>
        <dsp:cNvSpPr/>
      </dsp:nvSpPr>
      <dsp:spPr>
        <a:xfrm>
          <a:off x="242" y="388510"/>
          <a:ext cx="2252321" cy="1301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State Assessments (20 Points)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(25 if value added approved)</a:t>
          </a:r>
          <a:endParaRPr lang="en-US" sz="1700" kern="1200" dirty="0"/>
        </a:p>
      </dsp:txBody>
      <dsp:txXfrm>
        <a:off x="242" y="388510"/>
        <a:ext cx="2252321" cy="1301927"/>
      </dsp:txXfrm>
    </dsp:sp>
    <dsp:sp modelId="{7C054C8F-D073-4590-81D6-B90AF69B15AC}">
      <dsp:nvSpPr>
        <dsp:cNvPr id="0" name=""/>
        <dsp:cNvSpPr/>
      </dsp:nvSpPr>
      <dsp:spPr>
        <a:xfrm rot="5400000">
          <a:off x="4266567" y="-71564"/>
          <a:ext cx="1581551" cy="60142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Locally selected measures of student achievement that are determined through collective bargaining that are to be rigorous and comparable across classrooms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 options must be different from any measures used for growth sub components.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</dsp:txBody>
      <dsp:txXfrm rot="5400000">
        <a:off x="4266567" y="-71564"/>
        <a:ext cx="1581551" cy="6014241"/>
      </dsp:txXfrm>
    </dsp:sp>
    <dsp:sp modelId="{993BB594-1151-4ACC-9B48-B9F8C980A879}">
      <dsp:nvSpPr>
        <dsp:cNvPr id="0" name=""/>
        <dsp:cNvSpPr/>
      </dsp:nvSpPr>
      <dsp:spPr>
        <a:xfrm>
          <a:off x="242" y="2126161"/>
          <a:ext cx="2049980" cy="1618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Locally Selected Measures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(20 Points)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(15 if value added approved</a:t>
          </a:r>
          <a:endParaRPr lang="en-US" sz="1700" kern="1200" dirty="0"/>
        </a:p>
      </dsp:txBody>
      <dsp:txXfrm>
        <a:off x="242" y="2126161"/>
        <a:ext cx="2049980" cy="1618790"/>
      </dsp:txXfrm>
    </dsp:sp>
    <dsp:sp modelId="{B1E35C88-0DD7-432D-B2E4-BACF82CDAEF6}">
      <dsp:nvSpPr>
        <dsp:cNvPr id="0" name=""/>
        <dsp:cNvSpPr/>
      </dsp:nvSpPr>
      <dsp:spPr>
        <a:xfrm rot="5400000">
          <a:off x="4031930" y="1974440"/>
          <a:ext cx="2226972" cy="58630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31 points from supervisor’s broad assessment of the principal based on rubric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Multiple visits by supervisor/trained evaluator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Remaining points from results of goals mutually set by supervisor and principal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All leadership standards must be assessed at least once per year.</a:t>
          </a:r>
          <a:endParaRPr lang="en-US" sz="1800" kern="1200" dirty="0"/>
        </a:p>
      </dsp:txBody>
      <dsp:txXfrm rot="5400000">
        <a:off x="4031930" y="1974440"/>
        <a:ext cx="2226972" cy="5863081"/>
      </dsp:txXfrm>
    </dsp:sp>
    <dsp:sp modelId="{F478389F-F269-4E9A-815E-2E93E072AB83}">
      <dsp:nvSpPr>
        <dsp:cNvPr id="0" name=""/>
        <dsp:cNvSpPr/>
      </dsp:nvSpPr>
      <dsp:spPr>
        <a:xfrm>
          <a:off x="242" y="4102348"/>
          <a:ext cx="2213632" cy="1607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Other Measures of Principal Effectiveness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(60 Points)</a:t>
          </a:r>
          <a:endParaRPr lang="en-US" sz="1700" kern="1200" dirty="0"/>
        </a:p>
      </dsp:txBody>
      <dsp:txXfrm>
        <a:off x="242" y="4102348"/>
        <a:ext cx="2213632" cy="16072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777D90-B1E4-4404-9B83-DA0250FCC718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B06EECE-2A58-40C5-85A8-F458A6D1640D}">
      <dsp:nvSpPr>
        <dsp:cNvPr id="0" name=""/>
        <dsp:cNvSpPr/>
      </dsp:nvSpPr>
      <dsp:spPr>
        <a:xfrm>
          <a:off x="1328" y="1143004"/>
          <a:ext cx="1858977" cy="2239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Step 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Agreement between NYSED and Teachers’ Unions</a:t>
          </a:r>
          <a:endParaRPr lang="en-US" sz="1800" kern="1200" baseline="0" dirty="0"/>
        </a:p>
      </dsp:txBody>
      <dsp:txXfrm>
        <a:off x="1328" y="1143004"/>
        <a:ext cx="1858977" cy="2239953"/>
      </dsp:txXfrm>
    </dsp:sp>
    <dsp:sp modelId="{AD34311C-C3B6-4494-AD73-7E341A259617}">
      <dsp:nvSpPr>
        <dsp:cNvPr id="0" name=""/>
        <dsp:cNvSpPr/>
      </dsp:nvSpPr>
      <dsp:spPr>
        <a:xfrm>
          <a:off x="1956245" y="1066805"/>
          <a:ext cx="2062616" cy="2392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Step 2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Statute to be presented as part of the Governor’s budget and approved by April 1</a:t>
          </a:r>
          <a:endParaRPr lang="en-US" sz="1800" kern="1200" baseline="0" dirty="0"/>
        </a:p>
      </dsp:txBody>
      <dsp:txXfrm>
        <a:off x="1956245" y="1066805"/>
        <a:ext cx="2062616" cy="2392351"/>
      </dsp:txXfrm>
    </dsp:sp>
    <dsp:sp modelId="{4C0F55A5-C38E-45CB-9B76-D30BB6A22471}">
      <dsp:nvSpPr>
        <dsp:cNvPr id="0" name=""/>
        <dsp:cNvSpPr/>
      </dsp:nvSpPr>
      <dsp:spPr>
        <a:xfrm>
          <a:off x="4114800" y="1143004"/>
          <a:ext cx="1905642" cy="2239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Step 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Regulations presented to the State Regents for the April 23 &amp; 24 meetings</a:t>
          </a:r>
          <a:endParaRPr lang="en-US" sz="1800" kern="1200" baseline="0" dirty="0"/>
        </a:p>
      </dsp:txBody>
      <dsp:txXfrm>
        <a:off x="4114800" y="1143004"/>
        <a:ext cx="1905642" cy="2239953"/>
      </dsp:txXfrm>
    </dsp:sp>
    <dsp:sp modelId="{DFA913B8-181A-46F4-91F8-9CFB999965AF}">
      <dsp:nvSpPr>
        <dsp:cNvPr id="0" name=""/>
        <dsp:cNvSpPr/>
      </dsp:nvSpPr>
      <dsp:spPr>
        <a:xfrm>
          <a:off x="6116380" y="1066805"/>
          <a:ext cx="2111890" cy="23923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Step 4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Implementation of the law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September 1?</a:t>
          </a:r>
          <a:endParaRPr lang="en-US" sz="2100" kern="1200" baseline="0" dirty="0"/>
        </a:p>
      </dsp:txBody>
      <dsp:txXfrm>
        <a:off x="6116380" y="1066805"/>
        <a:ext cx="2111890" cy="239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5DD88-A749-4C83-AFBE-D6A0B0D9C60C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D7E64-E870-4F87-9E98-BFD516DA5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57BD9-4DFF-4FA3-9DFE-7407C2ABF0FB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33402-8929-420A-B914-41DB6ECA22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4896-E7C4-4225-812C-7C3522A58D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687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4896-E7C4-4225-812C-7C3522A58D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472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4896-E7C4-4225-812C-7C3522A58D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80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33402-8929-420A-B914-41DB6ECA22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DD3C3-85B3-40D3-ABA5-B35904002A7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9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5A9F3-84EA-4562-80D8-034910104255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55556-7DE8-4885-A962-7F5D8FF4CE5D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33402-8929-420A-B914-41DB6ECA22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78151-38F9-4E17-B442-0502449BF154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20E30-7DD7-4EF1-AA82-3AEF9358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 Overview</a:t>
            </a:r>
            <a:br>
              <a:rPr lang="en-US" dirty="0" smtClean="0"/>
            </a:br>
            <a:r>
              <a:rPr lang="en-US" dirty="0" smtClean="0"/>
              <a:t>3012c Draft Revision</a:t>
            </a:r>
            <a:br>
              <a:rPr lang="en-US" dirty="0" smtClean="0"/>
            </a:b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5532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Erie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Regional Curriculum Council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March 14, 2012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		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ample logo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495800"/>
            <a:ext cx="228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0075"/>
          </a:xfrm>
        </p:spPr>
        <p:txBody>
          <a:bodyPr/>
          <a:lstStyle/>
          <a:p>
            <a:pPr algn="r" eaLnBrk="1" hangingPunct="1"/>
            <a:r>
              <a:rPr lang="en-US" sz="2400" smtClean="0"/>
              <a:t>What is the Process for the  Statute and the Regulations?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0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does the Statute Endorse?*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030288"/>
            <a:ext cx="8229600" cy="48355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Multiple visits- one unannounced- by various observers</a:t>
            </a:r>
          </a:p>
          <a:p>
            <a:pPr eaLnBrk="1" hangingPunct="1">
              <a:buFont typeface="Arial" pitchFamily="34" charset="0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Ambitious and measurable goals which drive student growth</a:t>
            </a:r>
          </a:p>
          <a:p>
            <a:pPr eaLnBrk="1" hangingPunct="1">
              <a:buFont typeface="Arial" pitchFamily="34" charset="0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Quantifiable and verifiable goals which measure academic achievement and or school climate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r>
              <a:rPr lang="en-US" sz="2800" dirty="0" smtClean="0"/>
              <a:t>*NYSED, March 12, 2012 at NTI Training in Albany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 Plans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8153400" cy="26776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APPR for ALL teachers/principals applies in 2012-13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Plans must be submitted to SED for the approval of the commissioner. A template is expected from SED shortly.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Filing APPR plan with all elements before September 1, 2012 makes a district eligible to compete for additional funding.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Filing APPR plan by January 2013 is a requirement. Failure to do so will result in districts losing increases in school aid.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959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Memo from 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on all required components for teachers and principals</a:t>
            </a:r>
          </a:p>
          <a:p>
            <a:r>
              <a:rPr lang="en-US" dirty="0" smtClean="0"/>
              <a:t>Language and numbers for scoring bands</a:t>
            </a:r>
          </a:p>
          <a:p>
            <a:r>
              <a:rPr lang="en-US" dirty="0" smtClean="0"/>
              <a:t>What’s negotiated and what SED determines</a:t>
            </a:r>
          </a:p>
          <a:p>
            <a:r>
              <a:rPr lang="en-US" dirty="0" smtClean="0"/>
              <a:t>Required APPR plan elements</a:t>
            </a:r>
          </a:p>
          <a:p>
            <a:r>
              <a:rPr lang="en-US" dirty="0" smtClean="0"/>
              <a:t>A disclaimer at the bottom of every page regarding the possibility of changes to regulations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Governor Cuomo set a deadline for SED and teachers’ unions to settle their APPR differences by January 2012</a:t>
            </a:r>
          </a:p>
          <a:p>
            <a:r>
              <a:rPr lang="en-US" dirty="0" smtClean="0"/>
              <a:t>Just before the deadline, the governor, SED and union officials announced their agreement to amendments to 3012-c, APPR legislation</a:t>
            </a:r>
          </a:p>
          <a:p>
            <a:r>
              <a:rPr lang="en-US" dirty="0" smtClean="0"/>
              <a:t>The revisions to APPR will become law if the governor’s budget is approved as early as April 1.</a:t>
            </a:r>
          </a:p>
          <a:p>
            <a:r>
              <a:rPr lang="en-US" dirty="0" smtClean="0"/>
              <a:t>SED recently issued guidance on the revisions.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Teacher Composite Effectiveness Score 2012-13 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015741355"/>
              </p:ext>
            </p:extLst>
          </p:nvPr>
        </p:nvGraphicFramePr>
        <p:xfrm>
          <a:off x="304800" y="609600"/>
          <a:ext cx="8077199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9979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Locally Selected Measures of Student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“Locally selected and points assigned to teachers and principals in manner determined locally, through collective bargaining, using regulatory standards and scoring bands.”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70" name="Picture 46" descr="C:\Documents and Settings\amaguire\Local Settings\Temporary Internet Files\Content.IE5\5LHG5IFT\MP90043956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962400"/>
            <a:ext cx="2698351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Options for Locally Selected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State assessments, Regents exams, and/or Regents equivalents as long as measure used is different from Growth from SED or SLO </a:t>
            </a:r>
          </a:p>
          <a:p>
            <a:r>
              <a:rPr lang="en-US" b="1" dirty="0" smtClean="0"/>
              <a:t>State approved list of 3</a:t>
            </a:r>
            <a:r>
              <a:rPr lang="en-US" b="1" baseline="30000" dirty="0" smtClean="0"/>
              <a:t>rd</a:t>
            </a:r>
            <a:r>
              <a:rPr lang="en-US" b="1" dirty="0" smtClean="0"/>
              <a:t> party assessments</a:t>
            </a:r>
          </a:p>
          <a:p>
            <a:r>
              <a:rPr lang="en-US" b="1" dirty="0" smtClean="0"/>
              <a:t>District, regional or BOCES-developed assessments</a:t>
            </a:r>
          </a:p>
          <a:p>
            <a:r>
              <a:rPr lang="en-US" b="1" dirty="0" smtClean="0"/>
              <a:t>School-wide growth or achievement</a:t>
            </a:r>
          </a:p>
          <a:p>
            <a:r>
              <a:rPr lang="en-US" b="1" dirty="0" smtClean="0"/>
              <a:t>SLO’s (as long as different from first 20)</a:t>
            </a:r>
          </a:p>
          <a:p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Measures of Teacher Effectiveness</a:t>
            </a:r>
            <a:endParaRPr lang="en-US" dirty="0"/>
          </a:p>
        </p:txBody>
      </p:sp>
      <p:pic>
        <p:nvPicPr>
          <p:cNvPr id="2050" name="Picture 2" descr="http://t3.gstatic.com/images?q=tbn:ANd9GcQ0XJ6xwjudSy5fZCuH6YUuzXXzmofGfCBQJ2HOtxTtPwJcZVO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142" r="13904"/>
          <a:stretch/>
        </p:blipFill>
        <p:spPr bwMode="auto">
          <a:xfrm>
            <a:off x="990600" y="2073729"/>
            <a:ext cx="1970314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7971" y="1524000"/>
            <a:ext cx="426720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Classroom Observations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Minimum 2 observations, one must be unannounced.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At least </a:t>
            </a:r>
            <a:r>
              <a:rPr lang="en-US" dirty="0" smtClean="0"/>
              <a:t>31 points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May be done in person or by video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Multiple observations by principal or other trained administrator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00400" y="2724328"/>
            <a:ext cx="609600" cy="247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0"/>
            <a:ext cx="227511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Additional observations conducted by trained evaluators independent of the school, or in school trained evaluator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4837798"/>
            <a:ext cx="24384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Surveys and/or feedback from students</a:t>
            </a:r>
            <a:r>
              <a:rPr lang="en-US" b="1" dirty="0"/>
              <a:t> </a:t>
            </a:r>
            <a:r>
              <a:rPr lang="en-US" b="1" dirty="0" smtClean="0"/>
              <a:t>and/or parents using SED approved survey tools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4837798"/>
            <a:ext cx="22860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Structured review of lesson plans, student portfolios and/or other teacher artifacts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3810000"/>
            <a:ext cx="0" cy="11704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50571" y="3783143"/>
            <a:ext cx="2057400" cy="10546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72342" y="3810000"/>
            <a:ext cx="4909458" cy="10277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571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2012-13 Principal Composite Effectiveness Score 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439001049"/>
              </p:ext>
            </p:extLst>
          </p:nvPr>
        </p:nvGraphicFramePr>
        <p:xfrm>
          <a:off x="457200" y="533400"/>
          <a:ext cx="8077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0550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Measures of Principal Effectiveness</a:t>
            </a:r>
            <a:endParaRPr lang="en-US" dirty="0"/>
          </a:p>
        </p:txBody>
      </p:sp>
      <p:pic>
        <p:nvPicPr>
          <p:cNvPr id="3" name="Picture 2" descr="http://t3.gstatic.com/images?q=tbn:ANd9GcQ0XJ6xwjudSy5fZCuH6YUuzXXzmofGfCBQJ2HOtxTtPwJcZVOK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142" r="13904"/>
          <a:stretch/>
        </p:blipFill>
        <p:spPr bwMode="auto">
          <a:xfrm>
            <a:off x="762000" y="2743200"/>
            <a:ext cx="1970313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1752600"/>
            <a:ext cx="4495800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“broad assessment of leadership &amp; management actions”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At least 31 points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Multiple visits, at least one by supervisor, others can come from other trained administrators or trained independent evaluator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4038600"/>
            <a:ext cx="44958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Results of school improvement goals set collaboratively by the superintendent and principal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One goal must address principal’s contribution to teacher effectiveness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Other goals shall address improvements in academic results or school’s learning environment.</a:t>
            </a:r>
            <a:endParaRPr lang="en-US" dirty="0"/>
          </a:p>
        </p:txBody>
      </p:sp>
      <p:cxnSp>
        <p:nvCxnSpPr>
          <p:cNvPr id="10" name="Straight Arrow Connector 9"/>
          <p:cNvCxnSpPr>
            <a:stCxn id="3" idx="3"/>
            <a:endCxn id="4" idx="1"/>
          </p:cNvCxnSpPr>
          <p:nvPr/>
        </p:nvCxnSpPr>
        <p:spPr>
          <a:xfrm flipV="1">
            <a:off x="2732313" y="2768263"/>
            <a:ext cx="849087" cy="7750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43200" y="4267200"/>
            <a:ext cx="8490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508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0075"/>
          </a:xfrm>
        </p:spPr>
        <p:txBody>
          <a:bodyPr>
            <a:normAutofit fontScale="90000"/>
          </a:bodyPr>
          <a:lstStyle/>
          <a:p>
            <a:r>
              <a:rPr lang="en-US" smtClean="0"/>
              <a:t>Additional APPR Highlights</a:t>
            </a:r>
          </a:p>
        </p:txBody>
      </p:sp>
      <p:pic>
        <p:nvPicPr>
          <p:cNvPr id="23555" name="Picture 1" descr="C:\Documents and Settings\kgerson\Local Settings\Temporary Internet Files\Content.IE5\25AXORGJ\MP90040948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063" y="989013"/>
            <a:ext cx="8113712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73713" y="960438"/>
            <a:ext cx="3338512" cy="5283200"/>
          </a:xfrm>
          <a:prstGeom prst="rect">
            <a:avLst/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baseline="0">
                <a:solidFill>
                  <a:srgbClr val="000000"/>
                </a:solidFill>
                <a:latin typeface="Rockwell" pitchFamily="18" charset="0"/>
                <a:ea typeface="ＭＳ Ｐゴシック" charset="-128"/>
              </a:rPr>
              <a:t>Scoring bands established in legislation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500" baseline="0">
              <a:solidFill>
                <a:srgbClr val="000000"/>
              </a:solidFill>
              <a:latin typeface="Rockwell" pitchFamily="18" charset="0"/>
              <a:ea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baseline="0">
                <a:solidFill>
                  <a:srgbClr val="000000"/>
                </a:solidFill>
                <a:latin typeface="Rockwell" pitchFamily="18" charset="0"/>
                <a:ea typeface="ＭＳ Ｐゴシック" charset="-128"/>
              </a:rPr>
              <a:t>Ineffective on growth and local leads to ineffective overall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500" baseline="0">
              <a:solidFill>
                <a:srgbClr val="000000"/>
              </a:solidFill>
              <a:latin typeface="Rockwell" pitchFamily="18" charset="0"/>
              <a:ea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baseline="0">
                <a:latin typeface="Rockwell" pitchFamily="18" charset="0"/>
                <a:ea typeface="ＭＳ Ｐゴシック" charset="-128"/>
              </a:rPr>
              <a:t>Timely and expeditious appeals provision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500" baseline="0">
              <a:solidFill>
                <a:srgbClr val="000000"/>
              </a:solidFill>
              <a:latin typeface="Rockwell" pitchFamily="18" charset="0"/>
              <a:ea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baseline="0">
                <a:solidFill>
                  <a:srgbClr val="000000"/>
                </a:solidFill>
                <a:latin typeface="Rockwell" pitchFamily="18" charset="0"/>
                <a:ea typeface="ＭＳ Ｐゴシック" charset="-128"/>
              </a:rPr>
              <a:t>APPRs, in prescribed form, must be approved by Commissioner for rigorous adherence to law and regulation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500" baseline="0">
              <a:solidFill>
                <a:srgbClr val="000000"/>
              </a:solidFill>
              <a:latin typeface="Rockwell" pitchFamily="18" charset="0"/>
              <a:ea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b="1" u="sng" baseline="0">
                <a:latin typeface="Rockwell" pitchFamily="18" charset="0"/>
                <a:ea typeface="ＭＳ Ｐゴシック" charset="-128"/>
              </a:rPr>
              <a:t>Preserves district discretion around probationary teachers and tenure</a:t>
            </a:r>
            <a:endParaRPr lang="en-US" sz="1600" b="1" u="sng" baseline="0">
              <a:solidFill>
                <a:srgbClr val="000000"/>
              </a:solidFill>
              <a:latin typeface="Rockwell" pitchFamily="18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864</Words>
  <Application>Microsoft Office PowerPoint</Application>
  <PresentationFormat>On-screen Show (4:3)</PresentationFormat>
  <Paragraphs>114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APPR Overview 3012c Draft Revision March 2012</vt:lpstr>
      <vt:lpstr>Recent developments</vt:lpstr>
      <vt:lpstr>Slide 3</vt:lpstr>
      <vt:lpstr>Locally Selected Measures of Student Achievement</vt:lpstr>
      <vt:lpstr>Options for Locally Selected Measures</vt:lpstr>
      <vt:lpstr>Other Measures of Teacher Effectiveness</vt:lpstr>
      <vt:lpstr>Slide 7</vt:lpstr>
      <vt:lpstr>Other Measures of Principal Effectiveness</vt:lpstr>
      <vt:lpstr>Additional APPR Highlights</vt:lpstr>
      <vt:lpstr>What is the Process for the  Statute and the Regulations?</vt:lpstr>
      <vt:lpstr>What does the Statute Endorse?*</vt:lpstr>
      <vt:lpstr>APPR Plans</vt:lpstr>
      <vt:lpstr>What’s in the Memo from SED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 Overview</dc:title>
  <dc:creator>Erie-2 BOCES</dc:creator>
  <cp:lastModifiedBy>Erie-2 BOCES</cp:lastModifiedBy>
  <cp:revision>39</cp:revision>
  <dcterms:created xsi:type="dcterms:W3CDTF">2012-03-07T15:11:58Z</dcterms:created>
  <dcterms:modified xsi:type="dcterms:W3CDTF">2012-03-13T18:13:20Z</dcterms:modified>
</cp:coreProperties>
</file>